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7" r:id="rId2"/>
    <p:sldId id="352" r:id="rId3"/>
    <p:sldId id="343" r:id="rId4"/>
    <p:sldId id="346" r:id="rId5"/>
    <p:sldId id="339" r:id="rId6"/>
    <p:sldId id="348" r:id="rId7"/>
    <p:sldId id="349" r:id="rId8"/>
    <p:sldId id="344" r:id="rId9"/>
    <p:sldId id="338" r:id="rId10"/>
    <p:sldId id="336" r:id="rId11"/>
    <p:sldId id="345" r:id="rId12"/>
    <p:sldId id="317" r:id="rId13"/>
    <p:sldId id="342" r:id="rId14"/>
    <p:sldId id="322" r:id="rId15"/>
    <p:sldId id="323" r:id="rId16"/>
    <p:sldId id="347" r:id="rId17"/>
    <p:sldId id="325" r:id="rId18"/>
    <p:sldId id="299" r:id="rId19"/>
    <p:sldId id="291" r:id="rId20"/>
    <p:sldId id="351" r:id="rId21"/>
    <p:sldId id="340" r:id="rId22"/>
    <p:sldId id="353"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38" autoAdjust="0"/>
    <p:restoredTop sz="82202" autoAdjust="0"/>
  </p:normalViewPr>
  <p:slideViewPr>
    <p:cSldViewPr>
      <p:cViewPr varScale="1">
        <p:scale>
          <a:sx n="54" d="100"/>
          <a:sy n="54" d="100"/>
        </p:scale>
        <p:origin x="140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4EDBF1-F441-4E15-9500-02460EF1FEB0}" type="datetimeFigureOut">
              <a:rPr lang="fr-FR" smtClean="0"/>
              <a:pPr/>
              <a:t>05/11/2014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D82A00-52CD-41E5-AC29-24951E3573F7}" type="slidenum">
              <a:rPr lang="fr-FR" smtClean="0"/>
              <a:pPr/>
              <a:t>‹#›</a:t>
            </a:fld>
            <a:endParaRPr lang="fr-FR"/>
          </a:p>
        </p:txBody>
      </p:sp>
    </p:spTree>
    <p:extLst>
      <p:ext uri="{BB962C8B-B14F-4D97-AF65-F5344CB8AC3E}">
        <p14:creationId xmlns:p14="http://schemas.microsoft.com/office/powerpoint/2010/main" val="13028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FD82A00-52CD-41E5-AC29-24951E3573F7}" type="slidenum">
              <a:rPr lang="fr-FR" smtClean="0"/>
              <a:pPr/>
              <a:t>2</a:t>
            </a:fld>
            <a:endParaRPr lang="fr-FR"/>
          </a:p>
        </p:txBody>
      </p:sp>
    </p:spTree>
    <p:extLst>
      <p:ext uri="{BB962C8B-B14F-4D97-AF65-F5344CB8AC3E}">
        <p14:creationId xmlns:p14="http://schemas.microsoft.com/office/powerpoint/2010/main" val="277129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FD82A00-52CD-41E5-AC29-24951E3573F7}" type="slidenum">
              <a:rPr lang="fr-FR" smtClean="0"/>
              <a:pPr/>
              <a:t>14</a:t>
            </a:fld>
            <a:endParaRPr lang="fr-FR"/>
          </a:p>
        </p:txBody>
      </p:sp>
    </p:spTree>
    <p:extLst>
      <p:ext uri="{BB962C8B-B14F-4D97-AF65-F5344CB8AC3E}">
        <p14:creationId xmlns:p14="http://schemas.microsoft.com/office/powerpoint/2010/main" val="143242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CFD82A00-52CD-41E5-AC29-24951E3573F7}" type="slidenum">
              <a:rPr lang="fr-FR" smtClean="0"/>
              <a:pPr/>
              <a:t>17</a:t>
            </a:fld>
            <a:endParaRPr lang="fr-FR"/>
          </a:p>
        </p:txBody>
      </p:sp>
    </p:spTree>
    <p:extLst>
      <p:ext uri="{BB962C8B-B14F-4D97-AF65-F5344CB8AC3E}">
        <p14:creationId xmlns:p14="http://schemas.microsoft.com/office/powerpoint/2010/main" val="334739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fontAlgn="base"/>
            <a:r>
              <a:rPr lang="fr-FR" dirty="0" smtClean="0"/>
              <a:t>dénomination s'accompagne d'actes. En comparant différentes monographies-pays, l'étude LASCOLAF vise à mettre en avant la variété des modes possibles d'utilisation des langues africaines, mais aussi à repérer des modes opératoires ayant donné des résultats positifs et susceptibles d'être utilisés dans d'autres pays.</a:t>
            </a:r>
            <a:r>
              <a:rPr lang="en-US" dirty="0" smtClean="0"/>
              <a:t> </a:t>
            </a:r>
            <a:endParaRPr lang="fr-FR" dirty="0" smtClean="0"/>
          </a:p>
          <a:p>
            <a:pPr fontAlgn="base"/>
            <a:r>
              <a:rPr lang="fr-FR" b="1" dirty="0" smtClean="0"/>
              <a:t>Les principaux enseignements</a:t>
            </a:r>
            <a:endParaRPr lang="fr-FR" dirty="0" smtClean="0"/>
          </a:p>
          <a:p>
            <a:r>
              <a:rPr lang="en-US" dirty="0" smtClean="0"/>
              <a:t> Variation et </a:t>
            </a:r>
            <a:r>
              <a:rPr lang="en-US" dirty="0" err="1" smtClean="0"/>
              <a:t>généralisation</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F0AC0550-2ECA-4AC4-AB81-EDB005902F34}" type="slidenum">
              <a:rPr lang="fr-FR" smtClean="0"/>
              <a:pPr/>
              <a:t>18</a:t>
            </a:fld>
            <a:endParaRPr lang="fr-FR"/>
          </a:p>
        </p:txBody>
      </p:sp>
    </p:spTree>
    <p:extLst>
      <p:ext uri="{BB962C8B-B14F-4D97-AF65-F5344CB8AC3E}">
        <p14:creationId xmlns:p14="http://schemas.microsoft.com/office/powerpoint/2010/main" val="427969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5186E6D-24D7-4BA7-BB82-6C6E2521A720}" type="datetime1">
              <a:rPr lang="fr-FR" smtClean="0"/>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34030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70BDD0-B0BD-4313-A18A-46C19D41A948}" type="datetime1">
              <a:rPr lang="fr-FR" smtClean="0"/>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384543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29A2AA-DAC3-4FA5-A355-32D7023EB6C1}" type="datetime1">
              <a:rPr lang="fr-FR" smtClean="0"/>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266938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DD72EE6-8438-42D5-8A0A-C88980EFA745}" type="datetime1">
              <a:rPr lang="fr-FR" smtClean="0"/>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243482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FCF71BF-6C30-4F2C-A5DF-9E22515AD132}" type="datetime1">
              <a:rPr lang="fr-FR" smtClean="0"/>
              <a:t>05/11/2014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187727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F66D5EB-4474-4B4B-8165-87528DB31BB4}" type="datetime1">
              <a:rPr lang="fr-FR" smtClean="0"/>
              <a:t>05/11/2014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557792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888E7F0-3003-4163-80AC-C3783E18338D}" type="datetime1">
              <a:rPr lang="fr-FR" smtClean="0"/>
              <a:t>05/11/2014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383214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04EA26C-0B41-4CDF-BFD6-74E76CBFB952}" type="datetime1">
              <a:rPr lang="fr-FR" smtClean="0"/>
              <a:t>05/11/2014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4144648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8EBCC9-C480-4062-948C-05ABC9A598C9}" type="datetime1">
              <a:rPr lang="fr-FR" smtClean="0"/>
              <a:t>05/11/2014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287449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F9AF0C1-8A3E-4540-9F95-9A1D2A7D293A}" type="datetime1">
              <a:rPr lang="fr-FR" smtClean="0"/>
              <a:t>05/11/2014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47694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0C9AC4A-4984-43A3-8E02-5114CB8F175D}" type="datetime1">
              <a:rPr lang="fr-FR" smtClean="0"/>
              <a:t>05/11/2014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8A38AD-E4A0-4F43-9979-E9886713DEA6}" type="slidenum">
              <a:rPr lang="fr-FR" smtClean="0"/>
              <a:pPr/>
              <a:t>‹#›</a:t>
            </a:fld>
            <a:endParaRPr lang="fr-FR"/>
          </a:p>
        </p:txBody>
      </p:sp>
    </p:spTree>
    <p:extLst>
      <p:ext uri="{BB962C8B-B14F-4D97-AF65-F5344CB8AC3E}">
        <p14:creationId xmlns:p14="http://schemas.microsoft.com/office/powerpoint/2010/main" val="76697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07CA0-A45C-425B-ABCB-75B811C78C4D}" type="datetime1">
              <a:rPr lang="fr-FR" smtClean="0"/>
              <a:t>05/11/2014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A38AD-E4A0-4F43-9979-E9886713DEA6}" type="slidenum">
              <a:rPr lang="fr-FR" smtClean="0"/>
              <a:pPr/>
              <a:t>‹#›</a:t>
            </a:fld>
            <a:endParaRPr lang="fr-FR"/>
          </a:p>
        </p:txBody>
      </p:sp>
    </p:spTree>
    <p:extLst>
      <p:ext uri="{BB962C8B-B14F-4D97-AF65-F5344CB8AC3E}">
        <p14:creationId xmlns:p14="http://schemas.microsoft.com/office/powerpoint/2010/main" val="63120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ean-paul.narcy-combes@wanadoo.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x-none" sz="3100" dirty="0" smtClean="0"/>
              <a:t>Multilit</a:t>
            </a:r>
            <a:r>
              <a:rPr lang="en-GB" sz="3100" dirty="0" smtClean="0"/>
              <a:t>e</a:t>
            </a:r>
            <a:r>
              <a:rPr lang="x-none" sz="3100" dirty="0" smtClean="0"/>
              <a:t>racies </a:t>
            </a:r>
            <a:r>
              <a:rPr lang="en-GB" sz="3100" dirty="0" smtClean="0"/>
              <a:t>and</a:t>
            </a:r>
            <a:r>
              <a:rPr lang="x-none" sz="3100" dirty="0" smtClean="0"/>
              <a:t> multim</a:t>
            </a:r>
            <a:r>
              <a:rPr lang="en-GB" sz="3100" dirty="0" smtClean="0"/>
              <a:t>e</a:t>
            </a:r>
            <a:r>
              <a:rPr lang="x-none" sz="3100" dirty="0" smtClean="0"/>
              <a:t>dia </a:t>
            </a:r>
            <a:r>
              <a:rPr lang="en-GB" sz="3100" dirty="0" smtClean="0"/>
              <a:t>technology as a support </a:t>
            </a:r>
            <a:r>
              <a:rPr lang="en-GB" sz="3100" dirty="0"/>
              <a:t>to multicultural </a:t>
            </a:r>
            <a:r>
              <a:rPr lang="en-GB" sz="3100" dirty="0" smtClean="0"/>
              <a:t>and </a:t>
            </a:r>
            <a:r>
              <a:rPr lang="en-GB" sz="3100" dirty="0"/>
              <a:t>multilingual </a:t>
            </a:r>
            <a:r>
              <a:rPr lang="en-GB" sz="3100" dirty="0" smtClean="0"/>
              <a:t>balanced development</a:t>
            </a:r>
            <a:br>
              <a:rPr lang="en-GB" sz="3100" dirty="0" smtClean="0"/>
            </a:br>
            <a:r>
              <a:rPr lang="x-none" sz="3100" dirty="0"/>
              <a:t>: « Multilittéracies et multimédias au</a:t>
            </a:r>
            <a:r>
              <a:rPr lang="fr-FR" sz="3100" dirty="0"/>
              <a:t/>
            </a:r>
            <a:br>
              <a:rPr lang="fr-FR" sz="3100" dirty="0"/>
            </a:br>
            <a:r>
              <a:rPr lang="x-none" sz="3100" dirty="0"/>
              <a:t>service du multiculturel et du </a:t>
            </a:r>
            <a:r>
              <a:rPr lang="x-none" sz="3100" dirty="0" smtClean="0"/>
              <a:t>multilingu</a:t>
            </a:r>
            <a:r>
              <a:rPr lang="en-GB" sz="3100" dirty="0" smtClean="0"/>
              <a:t>ism</a:t>
            </a:r>
            <a:r>
              <a:rPr lang="x-none" sz="3100" dirty="0" smtClean="0"/>
              <a:t>e </a:t>
            </a:r>
            <a:r>
              <a:rPr lang="x-none" sz="3100" dirty="0"/>
              <a:t>»</a:t>
            </a:r>
            <a:r>
              <a:rPr lang="fr-FR" sz="3100" dirty="0"/>
              <a:t/>
            </a:r>
            <a:br>
              <a:rPr lang="fr-FR" sz="3100" dirty="0"/>
            </a:br>
            <a:r>
              <a:rPr lang="fr-FR" dirty="0"/>
              <a:t/>
            </a:r>
            <a:br>
              <a:rPr lang="fr-FR" dirty="0"/>
            </a:br>
            <a:r>
              <a:rPr lang="fr-FR" dirty="0"/>
              <a:t/>
            </a:r>
            <a:br>
              <a:rPr lang="fr-FR" dirty="0"/>
            </a:br>
            <a:r>
              <a:rPr lang="en-US" b="1" dirty="0"/>
              <a:t> </a:t>
            </a:r>
            <a:r>
              <a:rPr lang="fr-FR" dirty="0"/>
              <a:t/>
            </a:r>
            <a:br>
              <a:rPr lang="fr-FR" dirty="0"/>
            </a:br>
            <a:endParaRPr lang="fr-FR" dirty="0"/>
          </a:p>
        </p:txBody>
      </p:sp>
      <p:sp>
        <p:nvSpPr>
          <p:cNvPr id="5" name="Sous-titre 4"/>
          <p:cNvSpPr>
            <a:spLocks noGrp="1"/>
          </p:cNvSpPr>
          <p:nvPr>
            <p:ph type="subTitle" idx="1"/>
          </p:nvPr>
        </p:nvSpPr>
        <p:spPr/>
        <p:txBody>
          <a:bodyPr>
            <a:normAutofit/>
          </a:bodyPr>
          <a:lstStyle/>
          <a:p>
            <a:r>
              <a:rPr lang="fr-FR" sz="2000" dirty="0" smtClean="0">
                <a:hlinkClick r:id="rId2"/>
              </a:rPr>
              <a:t>jean-paul.narcy-combes@wanadoo.fr</a:t>
            </a:r>
            <a:endParaRPr lang="fr-FR" sz="2000" dirty="0" smtClean="0"/>
          </a:p>
          <a:p>
            <a:r>
              <a:rPr lang="fr-FR" sz="2000" dirty="0" smtClean="0"/>
              <a:t>Université Sorbonne nouvelle-Paris 3</a:t>
            </a:r>
          </a:p>
          <a:p>
            <a:r>
              <a:rPr lang="fr-FR" sz="2000" dirty="0" smtClean="0"/>
              <a:t>DILTEC-EA2288</a:t>
            </a:r>
          </a:p>
          <a:p>
            <a:endParaRPr lang="fr-FR" sz="1800" dirty="0"/>
          </a:p>
        </p:txBody>
      </p:sp>
      <p:sp>
        <p:nvSpPr>
          <p:cNvPr id="2" name="Slide Number Placeholder 1"/>
          <p:cNvSpPr>
            <a:spLocks noGrp="1"/>
          </p:cNvSpPr>
          <p:nvPr>
            <p:ph type="sldNum" sz="quarter" idx="12"/>
          </p:nvPr>
        </p:nvSpPr>
        <p:spPr/>
        <p:txBody>
          <a:bodyPr/>
          <a:lstStyle/>
          <a:p>
            <a:fld id="{7C8A38AD-E4A0-4F43-9979-E9886713DEA6}" type="slidenum">
              <a:rPr lang="fr-FR" smtClean="0"/>
              <a:pPr/>
              <a:t>1</a:t>
            </a:fld>
            <a:endParaRPr lang="fr-FR"/>
          </a:p>
        </p:txBody>
      </p:sp>
    </p:spTree>
    <p:extLst>
      <p:ext uri="{BB962C8B-B14F-4D97-AF65-F5344CB8AC3E}">
        <p14:creationId xmlns:p14="http://schemas.microsoft.com/office/powerpoint/2010/main" val="2315889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Nomothetic</a:t>
            </a:r>
            <a:r>
              <a:rPr lang="fr-FR" b="1" dirty="0" smtClean="0"/>
              <a:t> vs. </a:t>
            </a:r>
            <a:r>
              <a:rPr lang="fr-FR" b="1" dirty="0" err="1" smtClean="0"/>
              <a:t>idiographic</a:t>
            </a:r>
            <a:r>
              <a:rPr lang="fr-FR" b="1" dirty="0" smtClean="0"/>
              <a:t> </a:t>
            </a:r>
            <a:r>
              <a:rPr lang="fr-FR" b="1" dirty="0" err="1" smtClean="0"/>
              <a:t>answers</a:t>
            </a:r>
            <a:endParaRPr lang="fr-FR" b="1" dirty="0"/>
          </a:p>
        </p:txBody>
      </p:sp>
      <p:sp>
        <p:nvSpPr>
          <p:cNvPr id="3" name="Espace réservé du contenu 2"/>
          <p:cNvSpPr>
            <a:spLocks noGrp="1"/>
          </p:cNvSpPr>
          <p:nvPr>
            <p:ph idx="1"/>
          </p:nvPr>
        </p:nvSpPr>
        <p:spPr/>
        <p:txBody>
          <a:bodyPr>
            <a:normAutofit fontScale="85000" lnSpcReduction="20000"/>
          </a:bodyPr>
          <a:lstStyle/>
          <a:p>
            <a:pPr algn="just"/>
            <a:r>
              <a:rPr lang="fr-FR" dirty="0" err="1" smtClean="0">
                <a:latin typeface="Times New Roman" panose="02020603050405020304" pitchFamily="18" charset="0"/>
                <a:cs typeface="Times New Roman" panose="02020603050405020304" pitchFamily="18" charset="0"/>
              </a:rPr>
              <a:t>Some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fields</a:t>
            </a:r>
            <a:r>
              <a:rPr lang="fr-FR" dirty="0" smtClean="0">
                <a:latin typeface="Times New Roman" panose="02020603050405020304" pitchFamily="18" charset="0"/>
                <a:cs typeface="Times New Roman" panose="02020603050405020304" pitchFamily="18" charset="0"/>
              </a:rPr>
              <a:t> are </a:t>
            </a:r>
            <a:r>
              <a:rPr lang="fr-FR" dirty="0" err="1" smtClean="0">
                <a:latin typeface="Times New Roman" panose="02020603050405020304" pitchFamily="18" charset="0"/>
                <a:cs typeface="Times New Roman" panose="02020603050405020304" pitchFamily="18" charset="0"/>
              </a:rPr>
              <a:t>essentially</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nomothetic</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LeDoux</a:t>
            </a:r>
            <a:r>
              <a:rPr lang="fr-FR" dirty="0" smtClean="0">
                <a:latin typeface="Times New Roman" panose="02020603050405020304" pitchFamily="18" charset="0"/>
                <a:cs typeface="Times New Roman" panose="02020603050405020304" pitchFamily="18" charset="0"/>
              </a:rPr>
              <a:t> 2003) </a:t>
            </a:r>
            <a:r>
              <a:rPr lang="fr-FR" dirty="0" err="1" smtClean="0">
                <a:latin typeface="Times New Roman" panose="02020603050405020304" pitchFamily="18" charset="0"/>
                <a:cs typeface="Times New Roman" panose="02020603050405020304" pitchFamily="18" charset="0"/>
              </a:rPr>
              <a:t>even</a:t>
            </a:r>
            <a:r>
              <a:rPr lang="fr-FR" dirty="0" smtClean="0">
                <a:latin typeface="Times New Roman" panose="02020603050405020304" pitchFamily="18" charset="0"/>
                <a:cs typeface="Times New Roman" panose="02020603050405020304" pitchFamily="18" charset="0"/>
              </a:rPr>
              <a:t> if </a:t>
            </a:r>
            <a:r>
              <a:rPr lang="fr-FR" dirty="0" err="1" smtClean="0">
                <a:latin typeface="Times New Roman" panose="02020603050405020304" pitchFamily="18" charset="0"/>
                <a:cs typeface="Times New Roman" panose="02020603050405020304" pitchFamily="18" charset="0"/>
              </a:rPr>
              <a:t>their</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research</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situated</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neurolinguistics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psycholinguistics</a:t>
            </a:r>
            <a:r>
              <a:rPr lang="fr-FR" dirty="0" smtClean="0">
                <a:latin typeface="Times New Roman" panose="02020603050405020304" pitchFamily="18" charset="0"/>
                <a:cs typeface="Times New Roman" panose="02020603050405020304" pitchFamily="18" charset="0"/>
              </a:rPr>
              <a:t>, acquisition, for ex.). </a:t>
            </a:r>
            <a:r>
              <a:rPr lang="fr-FR" dirty="0" err="1" smtClean="0">
                <a:latin typeface="Times New Roman" panose="02020603050405020304" pitchFamily="18" charset="0"/>
                <a:cs typeface="Times New Roman" panose="02020603050405020304" pitchFamily="18" charset="0"/>
              </a:rPr>
              <a:t>We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need</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them</a:t>
            </a:r>
            <a:r>
              <a:rPr lang="fr-FR" dirty="0" smtClean="0">
                <a:latin typeface="Times New Roman" panose="02020603050405020304" pitchFamily="18" charset="0"/>
                <a:cs typeface="Times New Roman" panose="02020603050405020304" pitchFamily="18" charset="0"/>
              </a:rPr>
              <a:t>.</a:t>
            </a:r>
          </a:p>
          <a:p>
            <a:pPr algn="just"/>
            <a:r>
              <a:rPr lang="fr-FR" dirty="0" smtClean="0">
                <a:latin typeface="Times New Roman" panose="02020603050405020304" pitchFamily="18" charset="0"/>
                <a:cs typeface="Times New Roman" panose="02020603050405020304" pitchFamily="18" charset="0"/>
              </a:rPr>
              <a:t>In « intervention » </a:t>
            </a:r>
            <a:r>
              <a:rPr lang="fr-FR" dirty="0" err="1" smtClean="0">
                <a:latin typeface="Times New Roman" panose="02020603050405020304" pitchFamily="18" charset="0"/>
                <a:cs typeface="Times New Roman" panose="02020603050405020304" pitchFamily="18" charset="0"/>
              </a:rPr>
              <a:t>research</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an initial question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to </a:t>
            </a:r>
            <a:r>
              <a:rPr lang="fr-FR" dirty="0" err="1" smtClean="0">
                <a:latin typeface="Times New Roman" panose="02020603050405020304" pitchFamily="18" charset="0"/>
                <a:cs typeface="Times New Roman" panose="02020603050405020304" pitchFamily="18" charset="0"/>
              </a:rPr>
              <a:t>determine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what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predictable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nomothetic</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what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contex-specific</a:t>
            </a:r>
            <a:r>
              <a:rPr lang="fr-FR" dirty="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rPr>
              <a:t>In </a:t>
            </a:r>
            <a:r>
              <a:rPr lang="fr-FR" dirty="0" err="1" smtClean="0">
                <a:latin typeface="Times New Roman" panose="02020603050405020304" pitchFamily="18" charset="0"/>
                <a:cs typeface="Times New Roman" panose="02020603050405020304" pitchFamily="18" charset="0"/>
              </a:rPr>
              <a:t>such</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research</a:t>
            </a:r>
            <a:r>
              <a:rPr lang="fr-FR" dirty="0" smtClean="0">
                <a:latin typeface="Times New Roman" panose="02020603050405020304" pitchFamily="18" charset="0"/>
                <a:cs typeface="Times New Roman" panose="02020603050405020304" pitchFamily="18" charset="0"/>
              </a:rPr>
              <a:t>, the </a:t>
            </a:r>
            <a:r>
              <a:rPr lang="fr-FR" dirty="0" err="1" smtClean="0">
                <a:latin typeface="Times New Roman" panose="02020603050405020304" pitchFamily="18" charset="0"/>
                <a:cs typeface="Times New Roman" panose="02020603050405020304" pitchFamily="18" charset="0"/>
              </a:rPr>
              <a:t>researcher</a:t>
            </a:r>
            <a:r>
              <a:rPr lang="fr-FR" dirty="0" smtClean="0">
                <a:latin typeface="Times New Roman" panose="02020603050405020304" pitchFamily="18" charset="0"/>
                <a:cs typeface="Times New Roman" panose="02020603050405020304" pitchFamily="18" charset="0"/>
              </a:rPr>
              <a:t>(s) </a:t>
            </a:r>
            <a:r>
              <a:rPr lang="fr-FR" dirty="0" err="1" smtClean="0">
                <a:latin typeface="Times New Roman" panose="02020603050405020304" pitchFamily="18" charset="0"/>
                <a:cs typeface="Times New Roman" panose="02020603050405020304" pitchFamily="18" charset="0"/>
              </a:rPr>
              <a:t>will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take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contextual</a:t>
            </a:r>
            <a:r>
              <a:rPr lang="fr-FR" dirty="0" smtClean="0">
                <a:latin typeface="Times New Roman" panose="02020603050405020304" pitchFamily="18" charset="0"/>
                <a:cs typeface="Times New Roman" panose="02020603050405020304" pitchFamily="18" charset="0"/>
              </a:rPr>
              <a:t> data </a:t>
            </a:r>
            <a:r>
              <a:rPr lang="fr-FR" dirty="0" err="1" smtClean="0">
                <a:latin typeface="Times New Roman" panose="02020603050405020304" pitchFamily="18" charset="0"/>
                <a:cs typeface="Times New Roman" panose="02020603050405020304" pitchFamily="18" charset="0"/>
              </a:rPr>
              <a:t>into</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consideration</a:t>
            </a:r>
            <a:r>
              <a:rPr lang="fr-FR" dirty="0" smtClean="0">
                <a:latin typeface="Times New Roman" panose="02020603050405020304" pitchFamily="18" charset="0"/>
                <a:cs typeface="Times New Roman" panose="02020603050405020304" pitchFamily="18" charset="0"/>
              </a:rPr>
              <a:t> in </a:t>
            </a:r>
            <a:r>
              <a:rPr lang="fr-FR" dirty="0" err="1" smtClean="0">
                <a:latin typeface="Times New Roman" panose="02020603050405020304" pitchFamily="18" charset="0"/>
                <a:cs typeface="Times New Roman" panose="02020603050405020304" pitchFamily="18" charset="0"/>
              </a:rPr>
              <a:t>order</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construct</a:t>
            </a:r>
            <a:r>
              <a:rPr lang="fr-FR" dirty="0" smtClean="0">
                <a:latin typeface="Times New Roman" panose="02020603050405020304" pitchFamily="18" charset="0"/>
                <a:cs typeface="Times New Roman" panose="02020603050405020304" pitchFamily="18" charset="0"/>
              </a:rPr>
              <a:t> an </a:t>
            </a:r>
            <a:r>
              <a:rPr lang="fr-FR" dirty="0" err="1" smtClean="0">
                <a:latin typeface="Times New Roman" panose="02020603050405020304" pitchFamily="18" charset="0"/>
                <a:cs typeface="Times New Roman" panose="02020603050405020304" pitchFamily="18" charset="0"/>
              </a:rPr>
              <a:t>adequate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theoretical</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methodological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framework</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will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ensure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validated</a:t>
            </a:r>
            <a:r>
              <a:rPr lang="fr-FR" dirty="0" smtClean="0">
                <a:latin typeface="Times New Roman" panose="02020603050405020304" pitchFamily="18" charset="0"/>
                <a:cs typeface="Times New Roman" panose="02020603050405020304" pitchFamily="18" charset="0"/>
              </a:rPr>
              <a:t> by the data.</a:t>
            </a:r>
          </a:p>
          <a:p>
            <a:pPr algn="just"/>
            <a:r>
              <a:rPr lang="en-GB" dirty="0" smtClean="0">
                <a:latin typeface="Times New Roman" panose="02020603050405020304" pitchFamily="18" charset="0"/>
                <a:cs typeface="Times New Roman" panose="02020603050405020304" pitchFamily="18" charset="0"/>
              </a:rPr>
              <a:t>Institutional projects should be subjected to such validation.</a:t>
            </a:r>
            <a:endParaRPr lang="fr-FR"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10</a:t>
            </a:fld>
            <a:endParaRPr lang="fr-FR"/>
          </a:p>
        </p:txBody>
      </p:sp>
    </p:spTree>
    <p:extLst>
      <p:ext uri="{BB962C8B-B14F-4D97-AF65-F5344CB8AC3E}">
        <p14:creationId xmlns:p14="http://schemas.microsoft.com/office/powerpoint/2010/main" val="3881943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Some domains that could not be overlooked (contextual)</a:t>
            </a:r>
            <a:endParaRPr lang="fr-FR" b="1" dirty="0"/>
          </a:p>
        </p:txBody>
      </p:sp>
      <p:sp>
        <p:nvSpPr>
          <p:cNvPr id="3" name="Content Placeholder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Individual psychology and neurophysiology (emotions and cognition)</a:t>
            </a:r>
          </a:p>
          <a:p>
            <a:r>
              <a:rPr lang="en-GB" dirty="0" err="1" smtClean="0">
                <a:latin typeface="Times New Roman" panose="02020603050405020304" pitchFamily="18" charset="0"/>
                <a:cs typeface="Times New Roman" panose="02020603050405020304" pitchFamily="18" charset="0"/>
              </a:rPr>
              <a:t>Emergentism</a:t>
            </a:r>
            <a:r>
              <a:rPr lang="en-GB" dirty="0" smtClean="0">
                <a:latin typeface="Times New Roman" panose="02020603050405020304" pitchFamily="18" charset="0"/>
                <a:cs typeface="Times New Roman" panose="02020603050405020304" pitchFamily="18" charset="0"/>
              </a:rPr>
              <a:t> and DST</a:t>
            </a:r>
          </a:p>
          <a:p>
            <a:r>
              <a:rPr lang="en-GB" dirty="0" smtClean="0">
                <a:latin typeface="Times New Roman" panose="02020603050405020304" pitchFamily="18" charset="0"/>
                <a:cs typeface="Times New Roman" panose="02020603050405020304" pitchFamily="18" charset="0"/>
              </a:rPr>
              <a:t>Sociocultural theory</a:t>
            </a:r>
          </a:p>
          <a:p>
            <a:r>
              <a:rPr lang="en-GB" dirty="0" smtClean="0">
                <a:latin typeface="Times New Roman" panose="02020603050405020304" pitchFamily="18" charset="0"/>
                <a:cs typeface="Times New Roman" panose="02020603050405020304" pitchFamily="18" charset="0"/>
              </a:rPr>
              <a:t>Multilingualism</a:t>
            </a:r>
          </a:p>
          <a:p>
            <a:r>
              <a:rPr lang="en-GB" dirty="0" err="1" smtClean="0">
                <a:latin typeface="Times New Roman" panose="02020603050405020304" pitchFamily="18" charset="0"/>
                <a:cs typeface="Times New Roman" panose="02020603050405020304" pitchFamily="18" charset="0"/>
              </a:rPr>
              <a:t>Multiliteracies</a:t>
            </a:r>
            <a:endParaRPr lang="en-GB" dirty="0" smtClean="0">
              <a:latin typeface="Times New Roman" panose="02020603050405020304" pitchFamily="18" charset="0"/>
              <a:cs typeface="Times New Roman" panose="02020603050405020304" pitchFamily="18" charset="0"/>
            </a:endParaRPr>
          </a:p>
          <a:p>
            <a:endParaRPr lang="fr-FR"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11</a:t>
            </a:fld>
            <a:endParaRPr lang="fr-FR"/>
          </a:p>
        </p:txBody>
      </p:sp>
    </p:spTree>
    <p:extLst>
      <p:ext uri="{BB962C8B-B14F-4D97-AF65-F5344CB8AC3E}">
        <p14:creationId xmlns:p14="http://schemas.microsoft.com/office/powerpoint/2010/main" val="551800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143000"/>
          </a:xfrm>
        </p:spPr>
        <p:txBody>
          <a:bodyPr>
            <a:normAutofit/>
          </a:bodyPr>
          <a:lstStyle/>
          <a:p>
            <a:r>
              <a:rPr lang="fr-FR" sz="3200" b="1" dirty="0" smtClean="0"/>
              <a:t>(1) </a:t>
            </a:r>
            <a:r>
              <a:rPr lang="fr-FR" sz="3200" b="1" dirty="0" err="1" smtClean="0"/>
              <a:t>Neurophysiology</a:t>
            </a:r>
            <a:r>
              <a:rPr lang="fr-FR" sz="3200" b="1" dirty="0" smtClean="0"/>
              <a:t> and </a:t>
            </a:r>
            <a:r>
              <a:rPr lang="fr-FR" sz="3200" b="1" dirty="0" err="1" smtClean="0"/>
              <a:t>humanistic</a:t>
            </a:r>
            <a:r>
              <a:rPr lang="fr-FR" sz="3200" b="1" dirty="0" smtClean="0"/>
              <a:t> </a:t>
            </a:r>
            <a:r>
              <a:rPr lang="fr-FR" sz="3200" b="1" dirty="0" err="1" smtClean="0"/>
              <a:t>psychology</a:t>
            </a:r>
            <a:endParaRPr lang="fr-FR" sz="3200" b="1" dirty="0"/>
          </a:p>
        </p:txBody>
      </p:sp>
      <p:sp>
        <p:nvSpPr>
          <p:cNvPr id="3" name="Espace réservé du contenu 2"/>
          <p:cNvSpPr>
            <a:spLocks noGrp="1"/>
          </p:cNvSpPr>
          <p:nvPr>
            <p:ph idx="1"/>
          </p:nvPr>
        </p:nvSpPr>
        <p:spPr/>
        <p:txBody>
          <a:bodyPr>
            <a:noAutofit/>
          </a:bodyPr>
          <a:lstStyle/>
          <a:p>
            <a:pPr algn="just"/>
            <a:r>
              <a:rPr lang="fr-FR" sz="1800" dirty="0" smtClean="0">
                <a:latin typeface="Times New Roman" panose="02020603050405020304" pitchFamily="18" charset="0"/>
                <a:cs typeface="Times New Roman" panose="02020603050405020304" pitchFamily="18" charset="0"/>
              </a:rPr>
              <a:t>Two dimensions in </a:t>
            </a:r>
            <a:r>
              <a:rPr lang="fr-FR" sz="1800" dirty="0" err="1" smtClean="0">
                <a:latin typeface="Times New Roman" panose="02020603050405020304" pitchFamily="18" charset="0"/>
                <a:cs typeface="Times New Roman" panose="02020603050405020304" pitchFamily="18" charset="0"/>
              </a:rPr>
              <a:t>education</a:t>
            </a:r>
            <a:r>
              <a:rPr lang="fr-FR" sz="1800" dirty="0" smtClean="0">
                <a:latin typeface="Times New Roman" panose="02020603050405020304" pitchFamily="18" charset="0"/>
                <a:cs typeface="Times New Roman" panose="02020603050405020304" pitchFamily="18" charset="0"/>
              </a:rPr>
              <a:t>: cognitive/</a:t>
            </a:r>
            <a:r>
              <a:rPr lang="fr-FR" sz="1800" dirty="0" err="1" smtClean="0">
                <a:latin typeface="Times New Roman" panose="02020603050405020304" pitchFamily="18" charset="0"/>
                <a:cs typeface="Times New Roman" panose="02020603050405020304" pitchFamily="18" charset="0"/>
              </a:rPr>
              <a:t>intellectual</a:t>
            </a:r>
            <a:r>
              <a:rPr lang="fr-FR" sz="1800" dirty="0" smtClean="0">
                <a:latin typeface="Times New Roman" panose="02020603050405020304" pitchFamily="18" charset="0"/>
                <a:cs typeface="Times New Roman" panose="02020603050405020304" pitchFamily="18" charset="0"/>
              </a:rPr>
              <a:t> and affective/</a:t>
            </a:r>
            <a:r>
              <a:rPr lang="fr-FR" sz="1800" dirty="0" err="1" smtClean="0">
                <a:latin typeface="Times New Roman" panose="02020603050405020304" pitchFamily="18" charset="0"/>
                <a:cs typeface="Times New Roman" panose="02020603050405020304" pitchFamily="18" charset="0"/>
              </a:rPr>
              <a:t>emotional</a:t>
            </a:r>
            <a:endParaRPr lang="fr-FR" sz="1800" dirty="0" smtClean="0">
              <a:latin typeface="Times New Roman" panose="02020603050405020304" pitchFamily="18" charset="0"/>
              <a:cs typeface="Times New Roman" panose="02020603050405020304" pitchFamily="18" charset="0"/>
            </a:endParaRPr>
          </a:p>
          <a:p>
            <a:pPr algn="just"/>
            <a:r>
              <a:rPr lang="fr-FR" sz="1800" dirty="0" smtClean="0">
                <a:latin typeface="Times New Roman" panose="02020603050405020304" pitchFamily="18" charset="0"/>
                <a:cs typeface="Times New Roman" panose="02020603050405020304" pitchFamily="18" charset="0"/>
              </a:rPr>
              <a:t>For </a:t>
            </a:r>
            <a:r>
              <a:rPr lang="fr-FR" sz="1800" dirty="0" err="1" smtClean="0">
                <a:latin typeface="Times New Roman" panose="02020603050405020304" pitchFamily="18" charset="0"/>
                <a:cs typeface="Times New Roman" panose="02020603050405020304" pitchFamily="18" charset="0"/>
              </a:rPr>
              <a:t>some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Damasio</a:t>
            </a:r>
            <a:r>
              <a:rPr lang="fr-FR" sz="1800" dirty="0" smtClean="0">
                <a:latin typeface="Times New Roman" panose="02020603050405020304" pitchFamily="18" charset="0"/>
                <a:cs typeface="Times New Roman" panose="02020603050405020304" pitchFamily="18" charset="0"/>
              </a:rPr>
              <a:t> 1999) and (Varela 1993) </a:t>
            </a:r>
            <a:r>
              <a:rPr lang="fr-FR" sz="1800" dirty="0" err="1" smtClean="0">
                <a:latin typeface="Times New Roman" panose="02020603050405020304" pitchFamily="18" charset="0"/>
                <a:cs typeface="Times New Roman" panose="02020603050405020304" pitchFamily="18" charset="0"/>
              </a:rPr>
              <a:t>only</a:t>
            </a:r>
            <a:r>
              <a:rPr lang="fr-FR" sz="1800" dirty="0" smtClean="0">
                <a:latin typeface="Times New Roman" panose="02020603050405020304" pitchFamily="18" charset="0"/>
                <a:cs typeface="Times New Roman" panose="02020603050405020304" pitchFamily="18" charset="0"/>
              </a:rPr>
              <a:t> one dimension  </a:t>
            </a:r>
            <a:r>
              <a:rPr lang="fr-FR" sz="1800" dirty="0" smtClean="0">
                <a:latin typeface="Times New Roman" panose="02020603050405020304" pitchFamily="18" charset="0"/>
                <a:cs typeface="Times New Roman" panose="02020603050405020304" pitchFamily="18" charset="0"/>
                <a:sym typeface="Wingdings" panose="05000000000000000000" pitchFamily="2" charset="2"/>
              </a:rPr>
              <a:t>cf.  concept of </a:t>
            </a:r>
            <a:r>
              <a:rPr lang="fr-FR" sz="1800" dirty="0" smtClean="0">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whole</a:t>
            </a:r>
            <a:r>
              <a:rPr lang="fr-FR" sz="1800" i="1" dirty="0" smtClean="0">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person</a:t>
            </a:r>
            <a:r>
              <a:rPr lang="fr-FR" sz="1800" dirty="0" smtClean="0">
                <a:latin typeface="Times New Roman" panose="02020603050405020304" pitchFamily="18" charset="0"/>
                <a:cs typeface="Times New Roman" panose="02020603050405020304" pitchFamily="18" charset="0"/>
              </a:rPr>
              <a:t> of </a:t>
            </a:r>
            <a:r>
              <a:rPr lang="fr-FR" sz="1800" dirty="0" err="1" smtClean="0">
                <a:latin typeface="Times New Roman" panose="02020603050405020304" pitchFamily="18" charset="0"/>
                <a:cs typeface="Times New Roman" panose="02020603050405020304" pitchFamily="18" charset="0"/>
              </a:rPr>
              <a:t>humanistic</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psychology</a:t>
            </a:r>
            <a:r>
              <a:rPr lang="fr-FR" sz="1800" dirty="0" smtClean="0">
                <a:latin typeface="Times New Roman" panose="02020603050405020304" pitchFamily="18" charset="0"/>
                <a:cs typeface="Times New Roman" panose="02020603050405020304" pitchFamily="18" charset="0"/>
              </a:rPr>
              <a:t>.</a:t>
            </a:r>
          </a:p>
          <a:p>
            <a:pPr algn="just"/>
            <a:r>
              <a:rPr lang="fr-FR" sz="1800" dirty="0" smtClean="0">
                <a:latin typeface="Times New Roman" panose="02020603050405020304" pitchFamily="18" charset="0"/>
                <a:cs typeface="Times New Roman" panose="02020603050405020304" pitchFamily="18" charset="0"/>
              </a:rPr>
              <a:t>Education </a:t>
            </a:r>
            <a:r>
              <a:rPr lang="fr-FR" sz="1800" dirty="0" err="1" smtClean="0">
                <a:latin typeface="Times New Roman" panose="02020603050405020304" pitchFamily="18" charset="0"/>
                <a:cs typeface="Times New Roman" panose="02020603050405020304" pitchFamily="18" charset="0"/>
              </a:rPr>
              <a:t>seen</a:t>
            </a:r>
            <a:r>
              <a:rPr lang="fr-FR" sz="1800" dirty="0" smtClean="0">
                <a:latin typeface="Times New Roman" panose="02020603050405020304" pitchFamily="18" charset="0"/>
                <a:cs typeface="Times New Roman" panose="02020603050405020304" pitchFamily="18" charset="0"/>
              </a:rPr>
              <a:t> as a </a:t>
            </a:r>
            <a:r>
              <a:rPr lang="fr-FR" sz="1800" dirty="0" err="1" smtClean="0">
                <a:latin typeface="Times New Roman" panose="02020603050405020304" pitchFamily="18" charset="0"/>
                <a:cs typeface="Times New Roman" panose="02020603050405020304" pitchFamily="18" charset="0"/>
              </a:rPr>
              <a:t>process</a:t>
            </a:r>
            <a:r>
              <a:rPr lang="fr-FR" sz="1800" dirty="0" smtClean="0">
                <a:latin typeface="Times New Roman" panose="02020603050405020304" pitchFamily="18" charset="0"/>
                <a:cs typeface="Times New Roman" panose="02020603050405020304" pitchFamily="18" charset="0"/>
              </a:rPr>
              <a:t> of self-</a:t>
            </a:r>
            <a:r>
              <a:rPr lang="fr-FR" sz="1800" dirty="0" err="1" smtClean="0">
                <a:latin typeface="Times New Roman" panose="02020603050405020304" pitchFamily="18" charset="0"/>
                <a:cs typeface="Times New Roman" panose="02020603050405020304" pitchFamily="18" charset="0"/>
              </a:rPr>
              <a:t>realization</a:t>
            </a:r>
            <a:r>
              <a:rPr lang="fr-FR" sz="1800" dirty="0" smtClean="0">
                <a:latin typeface="Times New Roman" panose="02020603050405020304" pitchFamily="18" charset="0"/>
                <a:cs typeface="Times New Roman" panose="02020603050405020304" pitchFamily="18" charset="0"/>
              </a:rPr>
              <a:t> =&gt; </a:t>
            </a:r>
            <a:r>
              <a:rPr lang="fr-FR" sz="1800" dirty="0" err="1">
                <a:latin typeface="Times New Roman" panose="02020603050405020304" pitchFamily="18" charset="0"/>
                <a:cs typeface="Times New Roman" panose="02020603050405020304" pitchFamily="18" charset="0"/>
              </a:rPr>
              <a:t>i</a:t>
            </a:r>
            <a:r>
              <a:rPr lang="fr-FR" sz="1800" dirty="0" err="1" smtClean="0">
                <a:latin typeface="Times New Roman" panose="02020603050405020304" pitchFamily="18" charset="0"/>
                <a:cs typeface="Times New Roman" panose="02020603050405020304" pitchFamily="18" charset="0"/>
              </a:rPr>
              <a:t>nstitutional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education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should</a:t>
            </a:r>
            <a:r>
              <a:rPr lang="fr-FR" sz="1800" dirty="0" smtClean="0">
                <a:latin typeface="Times New Roman" panose="02020603050405020304" pitchFamily="18" charset="0"/>
                <a:cs typeface="Times New Roman" panose="02020603050405020304" pitchFamily="18" charset="0"/>
              </a:rPr>
              <a:t> set up </a:t>
            </a:r>
            <a:r>
              <a:rPr lang="fr-FR" sz="1800" dirty="0" err="1" smtClean="0">
                <a:latin typeface="Times New Roman" panose="02020603050405020304" pitchFamily="18" charset="0"/>
                <a:cs typeface="Times New Roman" panose="02020603050405020304" pitchFamily="18" charset="0"/>
              </a:rPr>
              <a:t>learning</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environments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that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facilitate</a:t>
            </a:r>
            <a:r>
              <a:rPr lang="fr-FR" sz="1800" dirty="0" smtClean="0">
                <a:latin typeface="Times New Roman" panose="02020603050405020304" pitchFamily="18" charset="0"/>
                <a:cs typeface="Times New Roman" panose="02020603050405020304" pitchFamily="18" charset="0"/>
              </a:rPr>
              <a:t> the </a:t>
            </a:r>
            <a:r>
              <a:rPr lang="fr-FR" sz="1800" dirty="0" err="1" smtClean="0">
                <a:latin typeface="Times New Roman" panose="02020603050405020304" pitchFamily="18" charset="0"/>
                <a:cs typeface="Times New Roman" panose="02020603050405020304" pitchFamily="18" charset="0"/>
              </a:rPr>
              <a:t>development</a:t>
            </a:r>
            <a:r>
              <a:rPr lang="fr-FR" sz="1800" dirty="0" smtClean="0">
                <a:latin typeface="Times New Roman" panose="02020603050405020304" pitchFamily="18" charset="0"/>
                <a:cs typeface="Times New Roman" panose="02020603050405020304" pitchFamily="18" charset="0"/>
              </a:rPr>
              <a:t> of the </a:t>
            </a:r>
            <a:r>
              <a:rPr lang="fr-FR" sz="1800" dirty="0" err="1" smtClean="0">
                <a:latin typeface="Times New Roman" panose="02020603050405020304" pitchFamily="18" charset="0"/>
                <a:cs typeface="Times New Roman" panose="02020603050405020304" pitchFamily="18" charset="0"/>
              </a:rPr>
              <a:t>leaners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potential</a:t>
            </a:r>
            <a:r>
              <a:rPr lang="fr-FR" sz="1800" dirty="0" smtClean="0">
                <a:latin typeface="Times New Roman" panose="02020603050405020304" pitchFamily="18" charset="0"/>
                <a:cs typeface="Times New Roman" panose="02020603050405020304" pitchFamily="18" charset="0"/>
              </a:rPr>
              <a:t>.</a:t>
            </a:r>
          </a:p>
          <a:p>
            <a:pPr algn="just"/>
            <a:r>
              <a:rPr lang="fr-FR" sz="1800" dirty="0" smtClean="0">
                <a:latin typeface="Times New Roman" panose="02020603050405020304" pitchFamily="18" charset="0"/>
                <a:cs typeface="Times New Roman" panose="02020603050405020304" pitchFamily="18" charset="0"/>
              </a:rPr>
              <a:t>Maslow (1967) and  </a:t>
            </a:r>
            <a:r>
              <a:rPr lang="fr-FR" sz="1800" dirty="0" err="1" smtClean="0">
                <a:latin typeface="Times New Roman" panose="02020603050405020304" pitchFamily="18" charset="0"/>
                <a:cs typeface="Times New Roman" panose="02020603050405020304" pitchFamily="18" charset="0"/>
              </a:rPr>
              <a:t>needs</a:t>
            </a:r>
            <a:r>
              <a:rPr lang="fr-FR" sz="1800" dirty="0" smtClean="0">
                <a:latin typeface="Times New Roman" panose="02020603050405020304" pitchFamily="18" charset="0"/>
                <a:cs typeface="Times New Roman" panose="02020603050405020304" pitchFamily="18" charset="0"/>
              </a:rPr>
              <a:t>. Frustration leads to </a:t>
            </a:r>
            <a:r>
              <a:rPr lang="fr-FR" sz="1800" dirty="0" err="1" smtClean="0">
                <a:latin typeface="Times New Roman" panose="02020603050405020304" pitchFamily="18" charset="0"/>
                <a:cs typeface="Times New Roman" panose="02020603050405020304" pitchFamily="18" charset="0"/>
              </a:rPr>
              <a:t>aggressiveness</a:t>
            </a:r>
            <a:r>
              <a:rPr lang="fr-FR" sz="1800" dirty="0" smtClean="0">
                <a:latin typeface="Times New Roman" panose="02020603050405020304" pitchFamily="18" charset="0"/>
                <a:cs typeface="Times New Roman" panose="02020603050405020304" pitchFamily="18" charset="0"/>
              </a:rPr>
              <a:t> or </a:t>
            </a:r>
            <a:r>
              <a:rPr lang="fr-FR" sz="1800" dirty="0" err="1" smtClean="0">
                <a:latin typeface="Times New Roman" panose="02020603050405020304" pitchFamily="18" charset="0"/>
                <a:cs typeface="Times New Roman" panose="02020603050405020304" pitchFamily="18" charset="0"/>
              </a:rPr>
              <a:t>resignation</a:t>
            </a:r>
            <a:r>
              <a:rPr lang="fr-FR" sz="1800" dirty="0" smtClean="0">
                <a:latin typeface="Times New Roman" panose="02020603050405020304" pitchFamily="18" charset="0"/>
                <a:cs typeface="Times New Roman" panose="02020603050405020304" pitchFamily="18" charset="0"/>
              </a:rPr>
              <a:t> and to </a:t>
            </a:r>
            <a:r>
              <a:rPr lang="fr-FR" sz="1800" dirty="0" err="1" smtClean="0">
                <a:latin typeface="Times New Roman" panose="02020603050405020304" pitchFamily="18" charset="0"/>
                <a:cs typeface="Times New Roman" panose="02020603050405020304" pitchFamily="18" charset="0"/>
              </a:rPr>
              <a:t>relationships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based</a:t>
            </a:r>
            <a:r>
              <a:rPr lang="fr-FR" sz="1800" dirty="0" smtClean="0">
                <a:latin typeface="Times New Roman" panose="02020603050405020304" pitchFamily="18" charset="0"/>
                <a:cs typeface="Times New Roman" panose="02020603050405020304" pitchFamily="18" charset="0"/>
              </a:rPr>
              <a:t> on </a:t>
            </a:r>
            <a:r>
              <a:rPr lang="fr-FR" sz="1800" dirty="0" err="1" smtClean="0">
                <a:latin typeface="Times New Roman" panose="02020603050405020304" pitchFamily="18" charset="0"/>
                <a:cs typeface="Times New Roman" panose="02020603050405020304" pitchFamily="18" charset="0"/>
              </a:rPr>
              <a:t>need</a:t>
            </a:r>
            <a:r>
              <a:rPr lang="fr-FR" sz="1800" dirty="0" smtClean="0">
                <a:latin typeface="Times New Roman" panose="02020603050405020304" pitchFamily="18" charset="0"/>
                <a:cs typeface="Times New Roman" panose="02020603050405020304" pitchFamily="18" charset="0"/>
              </a:rPr>
              <a:t> for power or for  </a:t>
            </a:r>
            <a:r>
              <a:rPr lang="fr-FR" sz="1800" dirty="0" err="1" smtClean="0">
                <a:latin typeface="Times New Roman" panose="02020603050405020304" pitchFamily="18" charset="0"/>
                <a:cs typeface="Times New Roman" panose="02020603050405020304" pitchFamily="18" charset="0"/>
              </a:rPr>
              <a:t>security</a:t>
            </a:r>
            <a:r>
              <a:rPr lang="fr-FR" sz="1800" dirty="0" smtClean="0">
                <a:latin typeface="Times New Roman" panose="02020603050405020304" pitchFamily="18" charset="0"/>
                <a:cs typeface="Times New Roman" panose="02020603050405020304" pitchFamily="18" charset="0"/>
              </a:rPr>
              <a:t> =&gt; </a:t>
            </a:r>
            <a:r>
              <a:rPr lang="fr-FR" sz="1800" dirty="0" err="1" smtClean="0">
                <a:latin typeface="Times New Roman" panose="02020603050405020304" pitchFamily="18" charset="0"/>
                <a:cs typeface="Times New Roman" panose="02020603050405020304" pitchFamily="18" charset="0"/>
              </a:rPr>
              <a:t>this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helps</a:t>
            </a:r>
            <a:r>
              <a:rPr lang="fr-FR" sz="1800" dirty="0" smtClean="0">
                <a:latin typeface="Times New Roman" panose="02020603050405020304" pitchFamily="18" charset="0"/>
                <a:cs typeface="Times New Roman" panose="02020603050405020304" pitchFamily="18" charset="0"/>
              </a:rPr>
              <a:t> to </a:t>
            </a:r>
            <a:r>
              <a:rPr lang="fr-FR" sz="1800" dirty="0" err="1" smtClean="0">
                <a:latin typeface="Times New Roman" panose="02020603050405020304" pitchFamily="18" charset="0"/>
                <a:cs typeface="Times New Roman" panose="02020603050405020304" pitchFamily="18" charset="0"/>
              </a:rPr>
              <a:t>understand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sociological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phenomena</a:t>
            </a:r>
            <a:r>
              <a:rPr lang="fr-FR" sz="1800" dirty="0" smtClean="0">
                <a:latin typeface="Times New Roman" panose="02020603050405020304" pitchFamily="18" charset="0"/>
                <a:cs typeface="Times New Roman" panose="02020603050405020304" pitchFamily="18" charset="0"/>
              </a:rPr>
              <a:t> at </a:t>
            </a:r>
            <a:r>
              <a:rPr lang="fr-FR" sz="1800" dirty="0" err="1" smtClean="0">
                <a:latin typeface="Times New Roman" panose="02020603050405020304" pitchFamily="18" charset="0"/>
                <a:cs typeface="Times New Roman" panose="02020603050405020304" pitchFamily="18" charset="0"/>
              </a:rPr>
              <a:t>individual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level</a:t>
            </a:r>
            <a:r>
              <a:rPr lang="fr-FR" sz="1800" dirty="0" smtClean="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a:p>
            <a:pPr algn="just"/>
            <a:r>
              <a:rPr lang="en-GB" sz="1800" dirty="0" smtClean="0">
                <a:latin typeface="Times New Roman" panose="02020603050405020304" pitchFamily="18" charset="0"/>
                <a:cs typeface="Times New Roman" panose="02020603050405020304" pitchFamily="18" charset="0"/>
              </a:rPr>
              <a:t>“Resistance” is in fact the sign that something is not OK, threatening =&gt; to be investigated and taken into account instead of being overlooked or despised.</a:t>
            </a:r>
            <a:endParaRPr lang="fr-FR" sz="1800" dirty="0">
              <a:latin typeface="Times New Roman" panose="02020603050405020304" pitchFamily="18" charset="0"/>
              <a:cs typeface="Times New Roman" panose="02020603050405020304" pitchFamily="18" charset="0"/>
            </a:endParaRPr>
          </a:p>
          <a:p>
            <a:pPr algn="just"/>
            <a:r>
              <a:rPr lang="fr-FR" sz="1800" dirty="0" smtClean="0">
                <a:latin typeface="Times New Roman" panose="02020603050405020304" pitchFamily="18" charset="0"/>
                <a:cs typeface="Times New Roman" panose="02020603050405020304" pitchFamily="18" charset="0"/>
              </a:rPr>
              <a:t>Innovation and new (</a:t>
            </a:r>
            <a:r>
              <a:rPr lang="fr-FR" sz="1800" dirty="0" err="1" smtClean="0">
                <a:latin typeface="Times New Roman" panose="02020603050405020304" pitchFamily="18" charset="0"/>
                <a:cs typeface="Times New Roman" panose="02020603050405020304" pitchFamily="18" charset="0"/>
              </a:rPr>
              <a:t>counterintuitive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scientific</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knowledge</a:t>
            </a:r>
            <a:r>
              <a:rPr lang="fr-FR" sz="1800" dirty="0" smtClean="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a:t>
            </a:r>
            <a:r>
              <a:rPr lang="fr-FR" sz="1800" dirty="0" err="1">
                <a:latin typeface="Times New Roman" panose="02020603050405020304" pitchFamily="18" charset="0"/>
                <a:cs typeface="Times New Roman" panose="02020603050405020304" pitchFamily="18" charset="0"/>
              </a:rPr>
              <a:t>Seliger</a:t>
            </a:r>
            <a:r>
              <a:rPr lang="fr-FR" sz="1800" dirty="0">
                <a:latin typeface="Times New Roman" panose="02020603050405020304" pitchFamily="18" charset="0"/>
                <a:cs typeface="Times New Roman" panose="02020603050405020304" pitchFamily="18" charset="0"/>
              </a:rPr>
              <a:t> et </a:t>
            </a:r>
            <a:r>
              <a:rPr lang="fr-FR" sz="1800" dirty="0" err="1">
                <a:latin typeface="Times New Roman" panose="02020603050405020304" pitchFamily="18" charset="0"/>
                <a:cs typeface="Times New Roman" panose="02020603050405020304" pitchFamily="18" charset="0"/>
              </a:rPr>
              <a:t>Shohamy</a:t>
            </a:r>
            <a:r>
              <a:rPr lang="fr-FR" sz="1800" dirty="0">
                <a:latin typeface="Times New Roman" panose="02020603050405020304" pitchFamily="18" charset="0"/>
                <a:cs typeface="Times New Roman" panose="02020603050405020304" pitchFamily="18" charset="0"/>
              </a:rPr>
              <a:t>) =&gt; </a:t>
            </a:r>
            <a:r>
              <a:rPr lang="fr-FR" sz="1800" dirty="0" err="1" smtClean="0">
                <a:latin typeface="Times New Roman" panose="02020603050405020304" pitchFamily="18" charset="0"/>
                <a:cs typeface="Times New Roman" panose="02020603050405020304" pitchFamily="18" charset="0"/>
              </a:rPr>
              <a:t>destabilizing</a:t>
            </a:r>
            <a:r>
              <a:rPr lang="fr-FR" sz="1800" dirty="0" smtClean="0">
                <a:latin typeface="Times New Roman" panose="02020603050405020304" pitchFamily="18" charset="0"/>
                <a:cs typeface="Times New Roman" panose="02020603050405020304" pitchFamily="18" charset="0"/>
              </a:rPr>
              <a:t> =&gt; </a:t>
            </a:r>
            <a:r>
              <a:rPr lang="fr-FR" sz="1800" dirty="0" err="1" smtClean="0">
                <a:latin typeface="Times New Roman" panose="02020603050405020304" pitchFamily="18" charset="0"/>
                <a:cs typeface="Times New Roman" panose="02020603050405020304" pitchFamily="18" charset="0"/>
              </a:rPr>
              <a:t>refusal</a:t>
            </a:r>
            <a:r>
              <a:rPr lang="fr-FR" sz="1800" dirty="0" smtClean="0">
                <a:latin typeface="Times New Roman" panose="02020603050405020304" pitchFamily="18" charset="0"/>
                <a:cs typeface="Times New Roman" panose="02020603050405020304" pitchFamily="18" charset="0"/>
              </a:rPr>
              <a:t> as a protection.</a:t>
            </a:r>
          </a:p>
          <a:p>
            <a:pPr algn="just"/>
            <a:r>
              <a:rPr lang="fr-FR" sz="1800" dirty="0" smtClean="0">
                <a:latin typeface="Times New Roman" panose="02020603050405020304" pitchFamily="18" charset="0"/>
                <a:cs typeface="Times New Roman" panose="02020603050405020304" pitchFamily="18" charset="0"/>
              </a:rPr>
              <a:t>=&gt; </a:t>
            </a:r>
            <a:r>
              <a:rPr lang="fr-FR" sz="1800" dirty="0" err="1" smtClean="0">
                <a:latin typeface="Times New Roman" panose="02020603050405020304" pitchFamily="18" charset="0"/>
                <a:cs typeface="Times New Roman" panose="02020603050405020304" pitchFamily="18" charset="0"/>
              </a:rPr>
              <a:t>empathy</a:t>
            </a:r>
            <a:r>
              <a:rPr lang="fr-FR" sz="1800" dirty="0" smtClean="0">
                <a:latin typeface="Times New Roman" panose="02020603050405020304" pitchFamily="18" charset="0"/>
                <a:cs typeface="Times New Roman" panose="02020603050405020304" pitchFamily="18" charset="0"/>
              </a:rPr>
              <a:t>, communication, implication and </a:t>
            </a:r>
            <a:r>
              <a:rPr lang="fr-FR" sz="1800" dirty="0" err="1" smtClean="0">
                <a:latin typeface="Times New Roman" panose="02020603050405020304" pitchFamily="18" charset="0"/>
                <a:cs typeface="Times New Roman" panose="02020603050405020304" pitchFamily="18" charset="0"/>
              </a:rPr>
              <a:t>empowerment</a:t>
            </a:r>
            <a:r>
              <a:rPr lang="fr-FR" sz="1800" dirty="0" smtClean="0">
                <a:latin typeface="Times New Roman" panose="02020603050405020304" pitchFamily="18" charset="0"/>
                <a:cs typeface="Times New Roman" panose="02020603050405020304" pitchFamily="18" charset="0"/>
              </a:rPr>
              <a:t>  in </a:t>
            </a:r>
            <a:r>
              <a:rPr lang="fr-FR" sz="1800" dirty="0" err="1" smtClean="0">
                <a:latin typeface="Times New Roman" panose="02020603050405020304" pitchFamily="18" charset="0"/>
                <a:cs typeface="Times New Roman" panose="02020603050405020304" pitchFamily="18" charset="0"/>
              </a:rPr>
              <a:t>order</a:t>
            </a:r>
            <a:r>
              <a:rPr lang="fr-FR" sz="1800" dirty="0" smtClean="0">
                <a:latin typeface="Times New Roman" panose="02020603050405020304" pitchFamily="18" charset="0"/>
                <a:cs typeface="Times New Roman" panose="02020603050405020304" pitchFamily="18" charset="0"/>
              </a:rPr>
              <a:t> to </a:t>
            </a:r>
            <a:r>
              <a:rPr lang="fr-FR" sz="1800" dirty="0" err="1" smtClean="0">
                <a:latin typeface="Times New Roman" panose="02020603050405020304" pitchFamily="18" charset="0"/>
                <a:cs typeface="Times New Roman" panose="02020603050405020304" pitchFamily="18" charset="0"/>
              </a:rPr>
              <a:t>transform</a:t>
            </a:r>
            <a:r>
              <a:rPr lang="fr-FR" sz="1800" dirty="0" smtClean="0">
                <a:latin typeface="Times New Roman" panose="02020603050405020304" pitchFamily="18" charset="0"/>
                <a:cs typeface="Times New Roman" panose="02020603050405020304" pitchFamily="18" charset="0"/>
              </a:rPr>
              <a:t> the </a:t>
            </a:r>
            <a:r>
              <a:rPr lang="fr-FR" sz="1800" dirty="0" err="1" smtClean="0">
                <a:latin typeface="Times New Roman" panose="02020603050405020304" pitchFamily="18" charset="0"/>
                <a:cs typeface="Times New Roman" panose="02020603050405020304" pitchFamily="18" charset="0"/>
              </a:rPr>
              <a:t>resistance</a:t>
            </a:r>
            <a:r>
              <a:rPr lang="fr-FR" sz="1800" dirty="0" smtClean="0">
                <a:latin typeface="Times New Roman" panose="02020603050405020304" pitchFamily="18" charset="0"/>
                <a:cs typeface="Times New Roman" panose="02020603050405020304" pitchFamily="18" charset="0"/>
              </a:rPr>
              <a:t> or to </a:t>
            </a:r>
            <a:r>
              <a:rPr lang="fr-FR" sz="1800" dirty="0" err="1" smtClean="0">
                <a:latin typeface="Times New Roman" panose="02020603050405020304" pitchFamily="18" charset="0"/>
                <a:cs typeface="Times New Roman" panose="02020603050405020304" pitchFamily="18" charset="0"/>
              </a:rPr>
              <a:t>overcome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it</a:t>
            </a:r>
            <a:r>
              <a:rPr lang="fr-FR" sz="1800" dirty="0" smtClean="0">
                <a:latin typeface="Times New Roman" panose="02020603050405020304" pitchFamily="18" charset="0"/>
                <a:cs typeface="Times New Roman" panose="02020603050405020304" pitchFamily="18" charset="0"/>
              </a:rPr>
              <a:t>,</a:t>
            </a:r>
          </a:p>
          <a:p>
            <a:pPr algn="just"/>
            <a:r>
              <a:rPr lang="fr-FR" sz="1800" b="1" dirty="0" smtClean="0">
                <a:latin typeface="Times New Roman" panose="02020603050405020304" pitchFamily="18" charset="0"/>
                <a:cs typeface="Times New Roman" panose="02020603050405020304" pitchFamily="18" charset="0"/>
              </a:rPr>
              <a:t>=&gt; </a:t>
            </a:r>
            <a:r>
              <a:rPr lang="fr-FR" sz="1800" b="1" dirty="0" err="1" smtClean="0">
                <a:latin typeface="Times New Roman" panose="02020603050405020304" pitchFamily="18" charset="0"/>
                <a:cs typeface="Times New Roman" panose="02020603050405020304" pitchFamily="18" charset="0"/>
              </a:rPr>
              <a:t>locate</a:t>
            </a:r>
            <a:r>
              <a:rPr lang="fr-FR" sz="1800" b="1" dirty="0" smtClean="0">
                <a:latin typeface="Times New Roman" panose="02020603050405020304" pitchFamily="18" charset="0"/>
                <a:cs typeface="Times New Roman" panose="02020603050405020304" pitchFamily="18" charset="0"/>
              </a:rPr>
              <a:t> cultural </a:t>
            </a:r>
            <a:r>
              <a:rPr lang="fr-FR" sz="1800" b="1" dirty="0" err="1" smtClean="0">
                <a:latin typeface="Times New Roman" panose="02020603050405020304" pitchFamily="18" charset="0"/>
                <a:cs typeface="Times New Roman" panose="02020603050405020304" pitchFamily="18" charset="0"/>
              </a:rPr>
              <a:t>phenomena</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likely</a:t>
            </a:r>
            <a:r>
              <a:rPr lang="fr-FR" sz="1800" b="1" dirty="0" smtClean="0">
                <a:latin typeface="Times New Roman" panose="02020603050405020304" pitchFamily="18" charset="0"/>
                <a:cs typeface="Times New Roman" panose="02020603050405020304" pitchFamily="18" charset="0"/>
              </a:rPr>
              <a:t> to </a:t>
            </a:r>
            <a:r>
              <a:rPr lang="fr-FR" sz="1800" b="1" dirty="0" err="1" smtClean="0">
                <a:latin typeface="Times New Roman" panose="02020603050405020304" pitchFamily="18" charset="0"/>
                <a:cs typeface="Times New Roman" panose="02020603050405020304" pitchFamily="18" charset="0"/>
              </a:rPr>
              <a:t>foster</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resistance</a:t>
            </a:r>
            <a:endParaRPr lang="fr-FR" sz="1800" dirty="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t>
            </a:r>
            <a:r>
              <a:rPr lang="fr-FR" b="1" dirty="0" smtClean="0"/>
              <a:t>2)</a:t>
            </a:r>
            <a:r>
              <a:rPr lang="fr-FR" b="1" dirty="0" err="1" smtClean="0"/>
              <a:t>Emergentism</a:t>
            </a:r>
            <a:endParaRPr lang="fr-FR" b="1" dirty="0"/>
          </a:p>
        </p:txBody>
      </p:sp>
      <p:sp>
        <p:nvSpPr>
          <p:cNvPr id="3" name="Espace réservé du contenu 2"/>
          <p:cNvSpPr>
            <a:spLocks noGrp="1"/>
          </p:cNvSpPr>
          <p:nvPr>
            <p:ph idx="1"/>
          </p:nvPr>
        </p:nvSpPr>
        <p:spPr>
          <a:xfrm>
            <a:off x="457200" y="1196752"/>
            <a:ext cx="8229600" cy="5328592"/>
          </a:xfrm>
        </p:spPr>
        <p:txBody>
          <a:bodyPr>
            <a:normAutofit fontScale="62500" lnSpcReduction="20000"/>
          </a:bodyPr>
          <a:lstStyle/>
          <a:p>
            <a:pPr lvl="0" algn="just"/>
            <a:r>
              <a:rPr lang="en-GB" dirty="0" err="1">
                <a:latin typeface="Times New Roman" panose="02020603050405020304" pitchFamily="18" charset="0"/>
                <a:cs typeface="Times New Roman" panose="02020603050405020304" pitchFamily="18" charset="0"/>
              </a:rPr>
              <a:t>Processual</a:t>
            </a:r>
            <a:r>
              <a:rPr lang="en-GB" dirty="0">
                <a:latin typeface="Times New Roman" panose="02020603050405020304" pitchFamily="18" charset="0"/>
                <a:cs typeface="Times New Roman" panose="02020603050405020304" pitchFamily="18" charset="0"/>
              </a:rPr>
              <a:t> approach of cognitive </a:t>
            </a:r>
            <a:r>
              <a:rPr lang="en-GB" dirty="0" smtClean="0">
                <a:latin typeface="Times New Roman" panose="02020603050405020304" pitchFamily="18" charset="0"/>
                <a:cs typeface="Times New Roman" panose="02020603050405020304" pitchFamily="18" charset="0"/>
              </a:rPr>
              <a:t>phenomena. </a:t>
            </a:r>
            <a:r>
              <a:rPr lang="en-GB" dirty="0">
                <a:latin typeface="Times New Roman" panose="02020603050405020304" pitchFamily="18" charset="0"/>
                <a:cs typeface="Times New Roman" panose="02020603050405020304" pitchFamily="18" charset="0"/>
              </a:rPr>
              <a:t>Language production results </a:t>
            </a:r>
            <a:r>
              <a:rPr lang="en-GB" dirty="0" smtClean="0">
                <a:latin typeface="Times New Roman" panose="02020603050405020304" pitchFamily="18" charset="0"/>
                <a:cs typeface="Times New Roman" panose="02020603050405020304" pitchFamily="18" charset="0"/>
              </a:rPr>
              <a:t>fro</a:t>
            </a:r>
            <a:r>
              <a:rPr lang="en-GB" dirty="0">
                <a:latin typeface="Times New Roman" panose="02020603050405020304" pitchFamily="18" charset="0"/>
                <a:cs typeface="Times New Roman" panose="02020603050405020304" pitchFamily="18" charset="0"/>
              </a:rPr>
              <a:t>m</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parallel interplay of processes that facilitate communication among individuals (</a:t>
            </a:r>
            <a:r>
              <a:rPr lang="en-GB" dirty="0" smtClean="0">
                <a:latin typeface="Times New Roman" panose="02020603050405020304" pitchFamily="18" charset="0"/>
                <a:cs typeface="Times New Roman" panose="02020603050405020304" pitchFamily="18" charset="0"/>
              </a:rPr>
              <a:t>O.. </a:t>
            </a:r>
            <a:r>
              <a:rPr lang="en-GB" dirty="0">
                <a:latin typeface="Times New Roman" panose="02020603050405020304" pitchFamily="18" charset="0"/>
                <a:cs typeface="Times New Roman" panose="02020603050405020304" pitchFamily="18" charset="0"/>
              </a:rPr>
              <a:t>Emergence of language is non-linear, not totally predictable, regression is likely, training can facilitate </a:t>
            </a:r>
            <a:r>
              <a:rPr lang="en-GB" dirty="0" smtClean="0">
                <a:latin typeface="Times New Roman" panose="02020603050405020304" pitchFamily="18" charset="0"/>
                <a:cs typeface="Times New Roman" panose="02020603050405020304" pitchFamily="18" charset="0"/>
              </a:rPr>
              <a:t>development.</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Cognition </a:t>
            </a:r>
            <a:r>
              <a:rPr lang="fr-FR" dirty="0">
                <a:latin typeface="Times New Roman" panose="02020603050405020304" pitchFamily="18" charset="0"/>
                <a:cs typeface="Times New Roman" panose="02020603050405020304" pitchFamily="18" charset="0"/>
                <a:sym typeface="Wingdings" panose="05000000000000000000" pitchFamily="2" charset="2"/>
              </a:rPr>
              <a:t></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stabilization </a:t>
            </a:r>
            <a:r>
              <a:rPr lang="en-GB" dirty="0">
                <a:latin typeface="Times New Roman" panose="02020603050405020304" pitchFamily="18" charset="0"/>
                <a:cs typeface="Times New Roman" panose="02020603050405020304" pitchFamily="18" charset="0"/>
              </a:rPr>
              <a:t>of neuronal connections (functional) and not symbolic </a:t>
            </a:r>
            <a:r>
              <a:rPr lang="en-GB" dirty="0" smtClean="0">
                <a:latin typeface="Times New Roman" panose="02020603050405020304" pitchFamily="18" charset="0"/>
                <a:cs typeface="Times New Roman" panose="02020603050405020304" pitchFamily="18" charset="0"/>
              </a:rPr>
              <a:t>that </a:t>
            </a:r>
            <a:r>
              <a:rPr lang="en-GB" dirty="0">
                <a:latin typeface="Times New Roman" panose="02020603050405020304" pitchFamily="18" charset="0"/>
                <a:cs typeface="Times New Roman" panose="02020603050405020304" pitchFamily="18" charset="0"/>
              </a:rPr>
              <a:t>becomes apparent in discourse and behaviour (role of previous connections, adjustment problems, </a:t>
            </a:r>
            <a:r>
              <a:rPr lang="en-GB" dirty="0" err="1">
                <a:latin typeface="Times New Roman" panose="02020603050405020304" pitchFamily="18" charset="0"/>
                <a:cs typeface="Times New Roman" panose="02020603050405020304" pitchFamily="18" charset="0"/>
              </a:rPr>
              <a:t>pararallel</a:t>
            </a:r>
            <a:r>
              <a:rPr lang="en-GB" dirty="0">
                <a:latin typeface="Times New Roman" panose="02020603050405020304" pitchFamily="18" charset="0"/>
                <a:cs typeface="Times New Roman" panose="02020603050405020304" pitchFamily="18" charset="0"/>
              </a:rPr>
              <a:t> processing and diverging signals)</a:t>
            </a:r>
            <a:endParaRPr lang="fr-FR" dirty="0">
              <a:latin typeface="Times New Roman" panose="02020603050405020304" pitchFamily="18" charset="0"/>
              <a:cs typeface="Times New Roman" panose="02020603050405020304" pitchFamily="18" charset="0"/>
            </a:endParaRPr>
          </a:p>
          <a:p>
            <a:pPr lvl="0" algn="just"/>
            <a:r>
              <a:rPr lang="en-GB" b="1" dirty="0">
                <a:latin typeface="Times New Roman" panose="02020603050405020304" pitchFamily="18" charset="0"/>
                <a:cs typeface="Times New Roman" panose="02020603050405020304" pitchFamily="18" charset="0"/>
              </a:rPr>
              <a:t>=&gt; language development is connected to doing not to </a:t>
            </a:r>
            <a:r>
              <a:rPr lang="en-GB" b="1" dirty="0" smtClean="0">
                <a:latin typeface="Times New Roman" panose="02020603050405020304" pitchFamily="18" charset="0"/>
                <a:cs typeface="Times New Roman" panose="02020603050405020304" pitchFamily="18" charset="0"/>
              </a:rPr>
              <a:t>learning </a:t>
            </a:r>
            <a:r>
              <a:rPr lang="en-GB" b="1" dirty="0">
                <a:latin typeface="Times New Roman" panose="02020603050405020304" pitchFamily="18" charset="0"/>
                <a:cs typeface="Times New Roman" panose="02020603050405020304" pitchFamily="18" charset="0"/>
              </a:rPr>
              <a:t>and connected with </a:t>
            </a:r>
            <a:r>
              <a:rPr lang="en-GB" b="1" dirty="0" smtClean="0">
                <a:latin typeface="Times New Roman" panose="02020603050405020304" pitchFamily="18" charset="0"/>
                <a:cs typeface="Times New Roman" panose="02020603050405020304" pitchFamily="18" charset="0"/>
              </a:rPr>
              <a:t>biological </a:t>
            </a:r>
            <a:r>
              <a:rPr lang="en-GB" b="1" dirty="0">
                <a:latin typeface="Times New Roman" panose="02020603050405020304" pitchFamily="18" charset="0"/>
                <a:cs typeface="Times New Roman" panose="02020603050405020304" pitchFamily="18" charset="0"/>
              </a:rPr>
              <a:t>variables and neuronal activity and not symbols to be learnt (Varela 1993) </a:t>
            </a:r>
            <a:endParaRPr lang="fr-FR" b="1" dirty="0">
              <a:latin typeface="Times New Roman" panose="02020603050405020304" pitchFamily="18" charset="0"/>
              <a:cs typeface="Times New Roman" panose="02020603050405020304" pitchFamily="18" charset="0"/>
            </a:endParaRPr>
          </a:p>
          <a:p>
            <a:pPr lvl="0" algn="just"/>
            <a:r>
              <a:rPr lang="en-GB" b="1" dirty="0">
                <a:latin typeface="Times New Roman" panose="02020603050405020304" pitchFamily="18" charset="0"/>
                <a:cs typeface="Times New Roman" panose="02020603050405020304" pitchFamily="18" charset="0"/>
              </a:rPr>
              <a:t>Connection with task-based </a:t>
            </a:r>
            <a:r>
              <a:rPr lang="en-GB" b="1" dirty="0" smtClean="0">
                <a:latin typeface="Times New Roman" panose="02020603050405020304" pitchFamily="18" charset="0"/>
                <a:cs typeface="Times New Roman" panose="02020603050405020304" pitchFamily="18" charset="0"/>
              </a:rPr>
              <a:t>approaches </a:t>
            </a:r>
            <a:r>
              <a:rPr lang="en-GB" b="1" dirty="0">
                <a:latin typeface="Times New Roman" panose="02020603050405020304" pitchFamily="18" charset="0"/>
                <a:cs typeface="Times New Roman" panose="02020603050405020304" pitchFamily="18" charset="0"/>
              </a:rPr>
              <a:t>(social tasks and training tasks).</a:t>
            </a:r>
            <a:endParaRPr lang="fr-FR" b="1" dirty="0">
              <a:latin typeface="Times New Roman" panose="02020603050405020304" pitchFamily="18" charset="0"/>
              <a:cs typeface="Times New Roman" panose="02020603050405020304" pitchFamily="18" charset="0"/>
            </a:endParaRPr>
          </a:p>
          <a:p>
            <a:pPr lvl="0" algn="just"/>
            <a:r>
              <a:rPr lang="fr-FR" b="1" dirty="0" err="1">
                <a:latin typeface="Times New Roman" panose="02020603050405020304" pitchFamily="18" charset="0"/>
                <a:cs typeface="Times New Roman" panose="02020603050405020304" pitchFamily="18" charset="0"/>
              </a:rPr>
              <a:t>Role</a:t>
            </a:r>
            <a:r>
              <a:rPr lang="fr-FR" b="1" dirty="0">
                <a:latin typeface="Times New Roman" panose="02020603050405020304" pitchFamily="18" charset="0"/>
                <a:cs typeface="Times New Roman" panose="02020603050405020304" pitchFamily="18" charset="0"/>
              </a:rPr>
              <a:t> of </a:t>
            </a:r>
            <a:r>
              <a:rPr lang="fr-FR" b="1" dirty="0" err="1">
                <a:latin typeface="Times New Roman" panose="02020603050405020304" pitchFamily="18" charset="0"/>
                <a:cs typeface="Times New Roman" panose="02020603050405020304" pitchFamily="18" charset="0"/>
              </a:rPr>
              <a:t>discourse</a:t>
            </a:r>
            <a:r>
              <a:rPr lang="fr-FR" b="1" dirty="0">
                <a:latin typeface="Times New Roman" panose="02020603050405020304" pitchFamily="18" charset="0"/>
                <a:cs typeface="Times New Roman" panose="02020603050405020304" pitchFamily="18" charset="0"/>
              </a:rPr>
              <a:t> production </a:t>
            </a:r>
            <a:r>
              <a:rPr lang="fr-FR" b="1"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b="1" dirty="0" err="1" smtClean="0">
                <a:latin typeface="Times New Roman" panose="02020603050405020304" pitchFamily="18" charset="0"/>
                <a:cs typeface="Times New Roman" panose="02020603050405020304" pitchFamily="18" charset="0"/>
              </a:rPr>
              <a:t>reflection</a:t>
            </a:r>
            <a:r>
              <a:rPr lang="fr-FR" b="1" dirty="0" smtClean="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(Varela 1993).</a:t>
            </a:r>
          </a:p>
          <a:p>
            <a:pPr lvl="0" algn="just"/>
            <a:r>
              <a:rPr lang="en-GB" b="1" dirty="0" err="1">
                <a:latin typeface="Times New Roman" panose="02020603050405020304" pitchFamily="18" charset="0"/>
                <a:cs typeface="Times New Roman" panose="02020603050405020304" pitchFamily="18" charset="0"/>
              </a:rPr>
              <a:t>Emergentism</a:t>
            </a:r>
            <a:r>
              <a:rPr lang="en-GB" b="1" dirty="0">
                <a:latin typeface="Times New Roman" panose="02020603050405020304" pitchFamily="18" charset="0"/>
                <a:cs typeface="Times New Roman" panose="02020603050405020304" pitchFamily="18" charset="0"/>
              </a:rPr>
              <a:t> =&gt; </a:t>
            </a:r>
            <a:r>
              <a:rPr lang="en-GB" b="1" dirty="0" err="1">
                <a:latin typeface="Times New Roman" panose="02020603050405020304" pitchFamily="18" charset="0"/>
                <a:cs typeface="Times New Roman" panose="02020603050405020304" pitchFamily="18" charset="0"/>
              </a:rPr>
              <a:t>intrapsychic</a:t>
            </a:r>
            <a:r>
              <a:rPr lang="en-GB" b="1" dirty="0">
                <a:latin typeface="Times New Roman" panose="02020603050405020304" pitchFamily="18" charset="0"/>
                <a:cs typeface="Times New Roman" panose="02020603050405020304" pitchFamily="18" charset="0"/>
              </a:rPr>
              <a:t> work (Vygotsky), unpredictability of effect of tasks, need for interaction and training </a:t>
            </a:r>
            <a:endParaRPr lang="fr-FR" b="1" dirty="0">
              <a:latin typeface="Times New Roman" panose="02020603050405020304" pitchFamily="18" charset="0"/>
              <a:cs typeface="Times New Roman" panose="02020603050405020304" pitchFamily="18" charset="0"/>
            </a:endParaRPr>
          </a:p>
          <a:p>
            <a:pPr lvl="0" algn="just"/>
            <a:r>
              <a:rPr lang="en-GB" b="1" dirty="0">
                <a:latin typeface="Times New Roman" panose="02020603050405020304" pitchFamily="18" charset="0"/>
                <a:cs typeface="Times New Roman" panose="02020603050405020304" pitchFamily="18" charset="0"/>
              </a:rPr>
              <a:t>No key to affective, emotional and psychosocial components of development (</a:t>
            </a:r>
            <a:r>
              <a:rPr lang="en-GB" b="1" dirty="0" err="1">
                <a:latin typeface="Times New Roman" panose="02020603050405020304" pitchFamily="18" charset="0"/>
                <a:cs typeface="Times New Roman" panose="02020603050405020304" pitchFamily="18" charset="0"/>
              </a:rPr>
              <a:t>idiogaphy</a:t>
            </a:r>
            <a:r>
              <a:rPr lang="en-GB" b="1" dirty="0">
                <a:latin typeface="Times New Roman" panose="02020603050405020304" pitchFamily="18" charset="0"/>
                <a:cs typeface="Times New Roman" panose="02020603050405020304" pitchFamily="18" charset="0"/>
              </a:rPr>
              <a:t>).</a:t>
            </a:r>
            <a:endParaRPr lang="fr-FR" b="1"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13</a:t>
            </a:fld>
            <a:endParaRPr lang="fr-FR"/>
          </a:p>
        </p:txBody>
      </p:sp>
    </p:spTree>
    <p:extLst>
      <p:ext uri="{BB962C8B-B14F-4D97-AF65-F5344CB8AC3E}">
        <p14:creationId xmlns:p14="http://schemas.microsoft.com/office/powerpoint/2010/main" val="1570194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a:t>
            </a:r>
            <a:r>
              <a:rPr lang="fr-FR" b="1" dirty="0" err="1" smtClean="0"/>
              <a:t>Sociocultural</a:t>
            </a:r>
            <a:r>
              <a:rPr lang="fr-FR" b="1" dirty="0" smtClean="0"/>
              <a:t> perspective</a:t>
            </a:r>
            <a:endParaRPr lang="fr-FR" b="1" dirty="0"/>
          </a:p>
        </p:txBody>
      </p:sp>
      <p:sp>
        <p:nvSpPr>
          <p:cNvPr id="3" name="Espace réservé du contenu 2"/>
          <p:cNvSpPr>
            <a:spLocks noGrp="1"/>
          </p:cNvSpPr>
          <p:nvPr>
            <p:ph idx="1"/>
          </p:nvPr>
        </p:nvSpPr>
        <p:spPr/>
        <p:txBody>
          <a:bodyPr>
            <a:normAutofit fontScale="70000" lnSpcReduction="20000"/>
          </a:bodyPr>
          <a:lstStyle/>
          <a:p>
            <a:pPr algn="just"/>
            <a:r>
              <a:rPr lang="fr-FR" dirty="0">
                <a:latin typeface="Times New Roman" panose="02020603050405020304" pitchFamily="18" charset="0"/>
                <a:cs typeface="Times New Roman" panose="02020603050405020304" pitchFamily="18" charset="0"/>
              </a:rPr>
              <a:t>Socio cultural perspective</a:t>
            </a:r>
          </a:p>
          <a:p>
            <a:pPr lvl="0" algn="just"/>
            <a:r>
              <a:rPr lang="en-GB" dirty="0">
                <a:latin typeface="Times New Roman" panose="02020603050405020304" pitchFamily="18" charset="0"/>
                <a:cs typeface="Times New Roman" panose="02020603050405020304" pitchFamily="18" charset="0"/>
              </a:rPr>
              <a:t>Cognitive and language development are related to social practices =&gt; development cannot be reduced to the learning of a system nor of rules of communication, it is a result of developing the capacity of interacting socially in the expected context.</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Two questions:</a:t>
            </a:r>
            <a:endParaRPr lang="fr-FR" dirty="0">
              <a:latin typeface="Times New Roman" panose="02020603050405020304" pitchFamily="18" charset="0"/>
              <a:cs typeface="Times New Roman" panose="02020603050405020304" pitchFamily="18" charset="0"/>
            </a:endParaRPr>
          </a:p>
          <a:p>
            <a:pPr marL="0" lvl="0" indent="0" algn="just">
              <a:buNone/>
            </a:pPr>
            <a:r>
              <a:rPr lang="en-GB" dirty="0" smtClean="0">
                <a:latin typeface="Times New Roman" panose="02020603050405020304" pitchFamily="18" charset="0"/>
                <a:cs typeface="Times New Roman" panose="02020603050405020304" pitchFamily="18" charset="0"/>
              </a:rPr>
              <a:t>(1) </a:t>
            </a:r>
            <a:r>
              <a:rPr lang="en-GB" dirty="0" smtClean="0">
                <a:latin typeface="Times New Roman" panose="02020603050405020304" pitchFamily="18" charset="0"/>
                <a:cs typeface="Times New Roman" panose="02020603050405020304" pitchFamily="18" charset="0"/>
              </a:rPr>
              <a:t>What </a:t>
            </a:r>
            <a:r>
              <a:rPr lang="en-GB" dirty="0">
                <a:latin typeface="Times New Roman" panose="02020603050405020304" pitchFamily="18" charset="0"/>
                <a:cs typeface="Times New Roman" panose="02020603050405020304" pitchFamily="18" charset="0"/>
              </a:rPr>
              <a:t>about assimilation/</a:t>
            </a:r>
            <a:r>
              <a:rPr lang="en-GB" dirty="0" err="1">
                <a:latin typeface="Times New Roman" panose="02020603050405020304" pitchFamily="18" charset="0"/>
                <a:cs typeface="Times New Roman" panose="02020603050405020304" pitchFamily="18" charset="0"/>
              </a:rPr>
              <a:t>nativization</a:t>
            </a:r>
            <a:r>
              <a:rPr lang="en-GB" dirty="0">
                <a:latin typeface="Times New Roman" panose="02020603050405020304" pitchFamily="18" charset="0"/>
                <a:cs typeface="Times New Roman" panose="02020603050405020304" pitchFamily="18" charset="0"/>
              </a:rPr>
              <a:t> ? Some research results point </a:t>
            </a:r>
            <a:r>
              <a:rPr lang="en-GB" dirty="0" smtClean="0">
                <a:latin typeface="Times New Roman" panose="02020603050405020304" pitchFamily="18" charset="0"/>
                <a:cs typeface="Times New Roman" panose="02020603050405020304" pitchFamily="18" charset="0"/>
              </a:rPr>
              <a:t>  to </a:t>
            </a:r>
            <a:r>
              <a:rPr lang="en-GB" dirty="0">
                <a:latin typeface="Times New Roman" panose="02020603050405020304" pitchFamily="18" charset="0"/>
                <a:cs typeface="Times New Roman" panose="02020603050405020304" pitchFamily="18" charset="0"/>
              </a:rPr>
              <a:t>the need for more than interaction.</a:t>
            </a:r>
            <a:endParaRPr lang="fr-FR" dirty="0">
              <a:latin typeface="Times New Roman" panose="02020603050405020304" pitchFamily="18" charset="0"/>
              <a:cs typeface="Times New Roman" panose="02020603050405020304" pitchFamily="18" charset="0"/>
            </a:endParaRPr>
          </a:p>
          <a:p>
            <a:pPr marL="0" lvl="0" indent="0" algn="just">
              <a:buNone/>
            </a:pPr>
            <a:r>
              <a:rPr lang="en-GB" dirty="0" smtClean="0">
                <a:latin typeface="Times New Roman" panose="02020603050405020304" pitchFamily="18" charset="0"/>
                <a:cs typeface="Times New Roman" panose="02020603050405020304" pitchFamily="18" charset="0"/>
              </a:rPr>
              <a:t>(2) No </a:t>
            </a:r>
            <a:r>
              <a:rPr lang="en-GB" dirty="0">
                <a:latin typeface="Times New Roman" panose="02020603050405020304" pitchFamily="18" charset="0"/>
                <a:cs typeface="Times New Roman" panose="02020603050405020304" pitchFamily="18" charset="0"/>
              </a:rPr>
              <a:t>problem with variation, but what is regular and irregular in variation and why variation?</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This field of research helps us to understand </a:t>
            </a:r>
            <a:r>
              <a:rPr lang="en-GB" dirty="0" err="1">
                <a:latin typeface="Times New Roman" panose="02020603050405020304" pitchFamily="18" charset="0"/>
                <a:cs typeface="Times New Roman" panose="02020603050405020304" pitchFamily="18" charset="0"/>
              </a:rPr>
              <a:t>interpsychic</a:t>
            </a:r>
            <a:r>
              <a:rPr lang="en-GB" dirty="0">
                <a:latin typeface="Times New Roman" panose="02020603050405020304" pitchFamily="18" charset="0"/>
                <a:cs typeface="Times New Roman" panose="02020603050405020304" pitchFamily="18" charset="0"/>
              </a:rPr>
              <a:t> phenomena and motivation for interaction but not the conditions for that motivation.</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All learning is situated </a:t>
            </a:r>
            <a:r>
              <a:rPr lang="en-GB" dirty="0">
                <a:latin typeface="Times New Roman" panose="02020603050405020304" pitchFamily="18" charset="0"/>
                <a:cs typeface="Times New Roman" panose="02020603050405020304" pitchFamily="18" charset="0"/>
                <a:sym typeface="Wingdings" panose="05000000000000000000" pitchFamily="2" charset="2"/>
              </a:rPr>
              <a:t></a:t>
            </a:r>
            <a:r>
              <a:rPr lang="en-GB" dirty="0">
                <a:latin typeface="Times New Roman" panose="02020603050405020304" pitchFamily="18" charset="0"/>
                <a:cs typeface="Times New Roman" panose="02020603050405020304" pitchFamily="18" charset="0"/>
              </a:rPr>
              <a:t>understanding of code switching</a:t>
            </a:r>
            <a:endParaRPr lang="fr-FR" dirty="0">
              <a:latin typeface="Times New Roman" panose="02020603050405020304" pitchFamily="18" charset="0"/>
              <a:cs typeface="Times New Roman" panose="02020603050405020304" pitchFamily="18" charset="0"/>
            </a:endParaRPr>
          </a:p>
          <a:p>
            <a:endParaRPr lang="fr-FR" dirty="0"/>
          </a:p>
          <a:p>
            <a:endParaRPr lang="fr-FR"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(4)</a:t>
            </a:r>
            <a:r>
              <a:rPr lang="fr-FR" b="1" dirty="0" err="1" smtClean="0"/>
              <a:t>Multilingualism</a:t>
            </a:r>
            <a:endParaRPr lang="fr-FR" b="1" dirty="0"/>
          </a:p>
        </p:txBody>
      </p:sp>
      <p:sp>
        <p:nvSpPr>
          <p:cNvPr id="3" name="Espace réservé du contenu 2"/>
          <p:cNvSpPr>
            <a:spLocks noGrp="1"/>
          </p:cNvSpPr>
          <p:nvPr>
            <p:ph idx="1"/>
          </p:nvPr>
        </p:nvSpPr>
        <p:spPr>
          <a:xfrm>
            <a:off x="457200" y="1196752"/>
            <a:ext cx="8229600" cy="5328592"/>
          </a:xfrm>
        </p:spPr>
        <p:txBody>
          <a:bodyPr>
            <a:normAutofit fontScale="32500" lnSpcReduction="20000"/>
          </a:bodyPr>
          <a:lstStyle/>
          <a:p>
            <a:pPr lvl="0" algn="just"/>
            <a:r>
              <a:rPr lang="en-GB" sz="5500" dirty="0">
                <a:latin typeface="Times New Roman" panose="02020603050405020304" pitchFamily="18" charset="0"/>
                <a:cs typeface="Times New Roman" panose="02020603050405020304" pitchFamily="18" charset="0"/>
              </a:rPr>
              <a:t>Multilingualism =&gt; qualitative change of psycholinguistic system, monitoring, specific management of available codes, contrastive sensitiveness, intentionality and code switching&gt; Code switching as the rule of language production&gt; Strong link with </a:t>
            </a:r>
            <a:r>
              <a:rPr lang="en-GB" sz="5500" dirty="0" err="1">
                <a:latin typeface="Times New Roman" panose="02020603050405020304" pitchFamily="18" charset="0"/>
                <a:cs typeface="Times New Roman" panose="02020603050405020304" pitchFamily="18" charset="0"/>
              </a:rPr>
              <a:t>emergentisme</a:t>
            </a:r>
            <a:r>
              <a:rPr lang="en-GB" sz="5500" dirty="0">
                <a:latin typeface="Times New Roman" panose="02020603050405020304" pitchFamily="18" charset="0"/>
                <a:cs typeface="Times New Roman" panose="02020603050405020304" pitchFamily="18" charset="0"/>
              </a:rPr>
              <a:t> (</a:t>
            </a:r>
            <a:r>
              <a:rPr lang="en-GB" sz="5500" dirty="0" err="1">
                <a:latin typeface="Times New Roman" panose="02020603050405020304" pitchFamily="18" charset="0"/>
                <a:cs typeface="Times New Roman" panose="02020603050405020304" pitchFamily="18" charset="0"/>
              </a:rPr>
              <a:t>Herdina</a:t>
            </a:r>
            <a:r>
              <a:rPr lang="en-GB" sz="5500" dirty="0">
                <a:latin typeface="Times New Roman" panose="02020603050405020304" pitchFamily="18" charset="0"/>
                <a:cs typeface="Times New Roman" panose="02020603050405020304" pitchFamily="18" charset="0"/>
              </a:rPr>
              <a:t> et </a:t>
            </a:r>
            <a:r>
              <a:rPr lang="en-GB" sz="5500" dirty="0" err="1">
                <a:latin typeface="Times New Roman" panose="02020603050405020304" pitchFamily="18" charset="0"/>
                <a:cs typeface="Times New Roman" panose="02020603050405020304" pitchFamily="18" charset="0"/>
              </a:rPr>
              <a:t>Jessner</a:t>
            </a:r>
            <a:r>
              <a:rPr lang="en-GB" sz="5500" dirty="0">
                <a:latin typeface="Times New Roman" panose="02020603050405020304" pitchFamily="18" charset="0"/>
                <a:cs typeface="Times New Roman" panose="02020603050405020304" pitchFamily="18" charset="0"/>
              </a:rPr>
              <a:t> 2006). </a:t>
            </a:r>
            <a:endParaRPr lang="fr-FR" sz="5500" dirty="0">
              <a:latin typeface="Times New Roman" panose="02020603050405020304" pitchFamily="18" charset="0"/>
              <a:cs typeface="Times New Roman" panose="02020603050405020304" pitchFamily="18" charset="0"/>
            </a:endParaRPr>
          </a:p>
          <a:p>
            <a:pPr lvl="0" algn="just"/>
            <a:r>
              <a:rPr lang="en-GB" sz="5500" dirty="0" err="1">
                <a:latin typeface="Times New Roman" panose="02020603050405020304" pitchFamily="18" charset="0"/>
                <a:cs typeface="Times New Roman" panose="02020603050405020304" pitchFamily="18" charset="0"/>
              </a:rPr>
              <a:t>Vygotski</a:t>
            </a:r>
            <a:r>
              <a:rPr lang="en-GB" sz="5500" dirty="0">
                <a:latin typeface="Times New Roman" panose="02020603050405020304" pitchFamily="18" charset="0"/>
                <a:cs typeface="Times New Roman" panose="02020603050405020304" pitchFamily="18" charset="0"/>
              </a:rPr>
              <a:t> (1934-1997) =&gt;formal and informal learning </a:t>
            </a:r>
            <a:r>
              <a:rPr lang="fr-FR" sz="5500" dirty="0">
                <a:latin typeface="Times New Roman" panose="02020603050405020304" pitchFamily="18" charset="0"/>
                <a:cs typeface="Times New Roman" panose="02020603050405020304" pitchFamily="18" charset="0"/>
                <a:sym typeface="Wingdings" panose="05000000000000000000" pitchFamily="2" charset="2"/>
              </a:rPr>
              <a:t></a:t>
            </a:r>
            <a:r>
              <a:rPr lang="fr-FR" sz="5500" dirty="0">
                <a:latin typeface="Times New Roman" panose="02020603050405020304" pitchFamily="18" charset="0"/>
                <a:cs typeface="Times New Roman" panose="02020603050405020304" pitchFamily="18" charset="0"/>
              </a:rPr>
              <a:t> </a:t>
            </a:r>
            <a:r>
              <a:rPr lang="en-GB" sz="5500" dirty="0">
                <a:latin typeface="Times New Roman" panose="02020603050405020304" pitchFamily="18" charset="0"/>
                <a:cs typeface="Times New Roman" panose="02020603050405020304" pitchFamily="18" charset="0"/>
              </a:rPr>
              <a:t>(</a:t>
            </a:r>
            <a:r>
              <a:rPr lang="en-GB" sz="5500" i="1" dirty="0" smtClean="0">
                <a:latin typeface="Times New Roman" panose="02020603050405020304" pitchFamily="18" charset="0"/>
                <a:cs typeface="Times New Roman" panose="02020603050405020304" pitchFamily="18" charset="0"/>
              </a:rPr>
              <a:t>Basic </a:t>
            </a:r>
            <a:r>
              <a:rPr lang="en-GB" sz="5500" i="1" dirty="0" err="1" smtClean="0">
                <a:latin typeface="Times New Roman" panose="02020603050405020304" pitchFamily="18" charset="0"/>
                <a:cs typeface="Times New Roman" panose="02020603050405020304" pitchFamily="18" charset="0"/>
              </a:rPr>
              <a:t>intercommunmication</a:t>
            </a:r>
            <a:r>
              <a:rPr lang="en-GB" sz="5500" i="1" dirty="0" smtClean="0">
                <a:latin typeface="Times New Roman" panose="02020603050405020304" pitchFamily="18" charset="0"/>
                <a:cs typeface="Times New Roman" panose="02020603050405020304" pitchFamily="18" charset="0"/>
              </a:rPr>
              <a:t> </a:t>
            </a:r>
            <a:r>
              <a:rPr lang="en-GB" sz="5500" i="1" dirty="0">
                <a:latin typeface="Times New Roman" panose="02020603050405020304" pitchFamily="18" charset="0"/>
                <a:cs typeface="Times New Roman" panose="02020603050405020304" pitchFamily="18" charset="0"/>
              </a:rPr>
              <a:t>skills</a:t>
            </a:r>
            <a:r>
              <a:rPr lang="en-GB" sz="5500" dirty="0">
                <a:latin typeface="Times New Roman" panose="02020603050405020304" pitchFamily="18" charset="0"/>
                <a:cs typeface="Times New Roman" panose="02020603050405020304" pitchFamily="18" charset="0"/>
              </a:rPr>
              <a:t>) and </a:t>
            </a:r>
            <a:r>
              <a:rPr lang="en-GB" sz="5500" i="1" dirty="0">
                <a:latin typeface="Times New Roman" panose="02020603050405020304" pitchFamily="18" charset="0"/>
                <a:cs typeface="Times New Roman" panose="02020603050405020304" pitchFamily="18" charset="0"/>
              </a:rPr>
              <a:t>CALP </a:t>
            </a:r>
            <a:r>
              <a:rPr lang="en-GB" sz="5500" dirty="0">
                <a:latin typeface="Times New Roman" panose="02020603050405020304" pitchFamily="18" charset="0"/>
                <a:cs typeface="Times New Roman" panose="02020603050405020304" pitchFamily="18" charset="0"/>
              </a:rPr>
              <a:t>(</a:t>
            </a:r>
            <a:r>
              <a:rPr lang="en-GB" sz="5500" i="1" dirty="0">
                <a:latin typeface="Times New Roman" panose="02020603050405020304" pitchFamily="18" charset="0"/>
                <a:cs typeface="Times New Roman" panose="02020603050405020304" pitchFamily="18" charset="0"/>
              </a:rPr>
              <a:t>Cognitive academic language proficiency</a:t>
            </a:r>
            <a:r>
              <a:rPr lang="en-GB" sz="5500" dirty="0">
                <a:latin typeface="Times New Roman" panose="02020603050405020304" pitchFamily="18" charset="0"/>
                <a:cs typeface="Times New Roman" panose="02020603050405020304" pitchFamily="18" charset="0"/>
              </a:rPr>
              <a:t>) (Cummins 1994).</a:t>
            </a:r>
            <a:endParaRPr lang="fr-FR" sz="5500" dirty="0">
              <a:latin typeface="Times New Roman" panose="02020603050405020304" pitchFamily="18" charset="0"/>
              <a:cs typeface="Times New Roman" panose="02020603050405020304" pitchFamily="18" charset="0"/>
            </a:endParaRPr>
          </a:p>
          <a:p>
            <a:pPr lvl="0" algn="just"/>
            <a:r>
              <a:rPr lang="en-GB" sz="5500" dirty="0">
                <a:latin typeface="Times New Roman" panose="02020603050405020304" pitchFamily="18" charset="0"/>
                <a:cs typeface="Times New Roman" panose="02020603050405020304" pitchFamily="18" charset="0"/>
              </a:rPr>
              <a:t>Language of education and CALP.</a:t>
            </a:r>
            <a:endParaRPr lang="fr-FR" sz="5500" dirty="0">
              <a:latin typeface="Times New Roman" panose="02020603050405020304" pitchFamily="18" charset="0"/>
              <a:cs typeface="Times New Roman" panose="02020603050405020304" pitchFamily="18" charset="0"/>
            </a:endParaRPr>
          </a:p>
          <a:p>
            <a:pPr lvl="0" algn="just"/>
            <a:r>
              <a:rPr lang="en-GB" sz="5500" dirty="0">
                <a:latin typeface="Times New Roman" panose="02020603050405020304" pitchFamily="18" charset="0"/>
                <a:cs typeface="Times New Roman" panose="02020603050405020304" pitchFamily="18" charset="0"/>
              </a:rPr>
              <a:t>L1 and L2 developments are not disconnected and L2 can contribute to L1 </a:t>
            </a:r>
            <a:r>
              <a:rPr lang="fr-FR" sz="5500" dirty="0">
                <a:latin typeface="Times New Roman" panose="02020603050405020304" pitchFamily="18" charset="0"/>
                <a:cs typeface="Times New Roman" panose="02020603050405020304" pitchFamily="18" charset="0"/>
                <a:sym typeface="Wingdings" panose="05000000000000000000" pitchFamily="2" charset="2"/>
              </a:rPr>
              <a:t></a:t>
            </a:r>
            <a:r>
              <a:rPr lang="fr-FR" sz="5500" dirty="0">
                <a:latin typeface="Times New Roman" panose="02020603050405020304" pitchFamily="18" charset="0"/>
                <a:cs typeface="Times New Roman" panose="02020603050405020304" pitchFamily="18" charset="0"/>
              </a:rPr>
              <a:t> </a:t>
            </a:r>
            <a:r>
              <a:rPr lang="en-GB" sz="5500" dirty="0">
                <a:latin typeface="Times New Roman" panose="02020603050405020304" pitchFamily="18" charset="0"/>
                <a:cs typeface="Times New Roman" panose="02020603050405020304" pitchFamily="18" charset="0"/>
              </a:rPr>
              <a:t>literacy and development of writing</a:t>
            </a:r>
            <a:endParaRPr lang="fr-FR" sz="5500" dirty="0">
              <a:latin typeface="Times New Roman" panose="02020603050405020304" pitchFamily="18" charset="0"/>
              <a:cs typeface="Times New Roman" panose="02020603050405020304" pitchFamily="18" charset="0"/>
            </a:endParaRPr>
          </a:p>
          <a:p>
            <a:pPr lvl="0" algn="just"/>
            <a:r>
              <a:rPr lang="en-GB" sz="5500" dirty="0">
                <a:latin typeface="Times New Roman" panose="02020603050405020304" pitchFamily="18" charset="0"/>
                <a:cs typeface="Times New Roman" panose="02020603050405020304" pitchFamily="18" charset="0"/>
              </a:rPr>
              <a:t>Connection with humanistic psychology as far as motivation, self-confidence, and anxiety are concerned in language development</a:t>
            </a:r>
            <a:endParaRPr lang="fr-FR" sz="5500" dirty="0">
              <a:latin typeface="Times New Roman" panose="02020603050405020304" pitchFamily="18" charset="0"/>
              <a:cs typeface="Times New Roman" panose="02020603050405020304" pitchFamily="18" charset="0"/>
            </a:endParaRPr>
          </a:p>
          <a:p>
            <a:pPr lvl="0" algn="just"/>
            <a:r>
              <a:rPr lang="fr-FR" sz="5500" b="1" dirty="0" err="1">
                <a:latin typeface="Times New Roman" panose="02020603050405020304" pitchFamily="18" charset="0"/>
                <a:cs typeface="Times New Roman" panose="02020603050405020304" pitchFamily="18" charset="0"/>
              </a:rPr>
              <a:t>Missing</a:t>
            </a:r>
            <a:r>
              <a:rPr lang="fr-FR" sz="5500" b="1" dirty="0">
                <a:latin typeface="Times New Roman" panose="02020603050405020304" pitchFamily="18" charset="0"/>
                <a:cs typeface="Times New Roman" panose="02020603050405020304" pitchFamily="18" charset="0"/>
              </a:rPr>
              <a:t> </a:t>
            </a:r>
            <a:r>
              <a:rPr lang="fr-FR" sz="5500" b="1" dirty="0" err="1">
                <a:latin typeface="Times New Roman" panose="02020603050405020304" pitchFamily="18" charset="0"/>
                <a:cs typeface="Times New Roman" panose="02020603050405020304" pitchFamily="18" charset="0"/>
              </a:rPr>
              <a:t>answers</a:t>
            </a:r>
            <a:r>
              <a:rPr lang="fr-FR" sz="5500" b="1" dirty="0">
                <a:latin typeface="Times New Roman" panose="02020603050405020304" pitchFamily="18" charset="0"/>
                <a:cs typeface="Times New Roman" panose="02020603050405020304" pitchFamily="18" charset="0"/>
              </a:rPr>
              <a:t> :</a:t>
            </a:r>
          </a:p>
          <a:p>
            <a:pPr lvl="0" algn="just"/>
            <a:r>
              <a:rPr lang="fr-FR" sz="5500" b="1" dirty="0">
                <a:latin typeface="Times New Roman" panose="02020603050405020304" pitchFamily="18" charset="0"/>
                <a:cs typeface="Times New Roman" panose="02020603050405020304" pitchFamily="18" charset="0"/>
              </a:rPr>
              <a:t>Links </a:t>
            </a:r>
            <a:r>
              <a:rPr lang="fr-FR" sz="5500" b="1" dirty="0" err="1">
                <a:latin typeface="Times New Roman" panose="02020603050405020304" pitchFamily="18" charset="0"/>
                <a:cs typeface="Times New Roman" panose="02020603050405020304" pitchFamily="18" charset="0"/>
              </a:rPr>
              <a:t>with</a:t>
            </a:r>
            <a:r>
              <a:rPr lang="fr-FR" sz="5500" b="1" dirty="0">
                <a:latin typeface="Times New Roman" panose="02020603050405020304" pitchFamily="18" charset="0"/>
                <a:cs typeface="Times New Roman" panose="02020603050405020304" pitchFamily="18" charset="0"/>
              </a:rPr>
              <a:t> content</a:t>
            </a:r>
          </a:p>
          <a:p>
            <a:pPr lvl="0" algn="just"/>
            <a:r>
              <a:rPr lang="fr-FR" sz="5500" b="1" dirty="0">
                <a:latin typeface="Times New Roman" panose="02020603050405020304" pitchFamily="18" charset="0"/>
                <a:cs typeface="Times New Roman" panose="02020603050405020304" pitchFamily="18" charset="0"/>
              </a:rPr>
              <a:t>BICS to CALP</a:t>
            </a:r>
          </a:p>
          <a:p>
            <a:pPr lvl="0" algn="just"/>
            <a:r>
              <a:rPr lang="en-GB" sz="5500" b="1" dirty="0">
                <a:latin typeface="Times New Roman" panose="02020603050405020304" pitchFamily="18" charset="0"/>
                <a:cs typeface="Times New Roman" panose="02020603050405020304" pitchFamily="18" charset="0"/>
              </a:rPr>
              <a:t>Social and psychological issue</a:t>
            </a:r>
            <a:endParaRPr lang="fr-FR" sz="5500" b="1" dirty="0">
              <a:latin typeface="Times New Roman" panose="02020603050405020304" pitchFamily="18" charset="0"/>
              <a:cs typeface="Times New Roman" panose="02020603050405020304" pitchFamily="18" charset="0"/>
            </a:endParaRPr>
          </a:p>
          <a:p>
            <a:pPr lvl="0" algn="just"/>
            <a:r>
              <a:rPr lang="en-GB" sz="5500" b="1" dirty="0">
                <a:latin typeface="Times New Roman" panose="02020603050405020304" pitchFamily="18" charset="0"/>
                <a:cs typeface="Times New Roman" panose="02020603050405020304" pitchFamily="18" charset="0"/>
              </a:rPr>
              <a:t>Emic stance will help (Van </a:t>
            </a:r>
            <a:r>
              <a:rPr lang="en-GB" sz="5500" b="1" dirty="0" err="1">
                <a:latin typeface="Times New Roman" panose="02020603050405020304" pitchFamily="18" charset="0"/>
                <a:cs typeface="Times New Roman" panose="02020603050405020304" pitchFamily="18" charset="0"/>
              </a:rPr>
              <a:t>Lier</a:t>
            </a:r>
            <a:r>
              <a:rPr lang="en-GB" sz="5500" b="1" dirty="0">
                <a:latin typeface="Times New Roman" panose="02020603050405020304" pitchFamily="18" charset="0"/>
                <a:cs typeface="Times New Roman" panose="02020603050405020304" pitchFamily="18" charset="0"/>
              </a:rPr>
              <a:t> 2004). </a:t>
            </a:r>
            <a:endParaRPr lang="fr-FR" sz="5500" b="1" dirty="0">
              <a:latin typeface="Times New Roman" panose="02020603050405020304" pitchFamily="18" charset="0"/>
              <a:cs typeface="Times New Roman" panose="02020603050405020304" pitchFamily="18" charset="0"/>
            </a:endParaRPr>
          </a:p>
          <a:p>
            <a:pPr lvl="0" algn="just"/>
            <a:r>
              <a:rPr lang="en-GB" sz="5500" b="1" dirty="0">
                <a:latin typeface="Times New Roman" panose="02020603050405020304" pitchFamily="18" charset="0"/>
                <a:cs typeface="Times New Roman" panose="02020603050405020304" pitchFamily="18" charset="0"/>
              </a:rPr>
              <a:t>Multilingualism and social status</a:t>
            </a:r>
            <a:endParaRPr lang="fr-FR" sz="5500" b="1" dirty="0">
              <a:latin typeface="Times New Roman" panose="02020603050405020304" pitchFamily="18" charset="0"/>
              <a:cs typeface="Times New Roman" panose="02020603050405020304" pitchFamily="18" charset="0"/>
            </a:endParaRPr>
          </a:p>
          <a:p>
            <a:pPr algn="just"/>
            <a:endParaRPr lang="fr-FR"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(5) </a:t>
            </a:r>
            <a:r>
              <a:rPr lang="fr-FR" b="1" dirty="0" err="1" smtClean="0"/>
              <a:t>Multiliteracies</a:t>
            </a:r>
            <a:r>
              <a:rPr lang="fr-FR" b="1" dirty="0" smtClean="0"/>
              <a:t> </a:t>
            </a:r>
            <a:r>
              <a:rPr lang="fr-FR" b="1" dirty="0"/>
              <a:t>and social </a:t>
            </a:r>
            <a:r>
              <a:rPr lang="fr-FR" b="1" dirty="0" err="1"/>
              <a:t>resistance</a:t>
            </a:r>
            <a:r>
              <a:rPr lang="fr-FR" b="1" dirty="0"/>
              <a:t> to </a:t>
            </a:r>
            <a:r>
              <a:rPr lang="fr-FR" b="1" dirty="0" err="1"/>
              <a:t>academic</a:t>
            </a:r>
            <a:r>
              <a:rPr lang="fr-FR" b="1" dirty="0"/>
              <a:t> </a:t>
            </a:r>
            <a:r>
              <a:rPr lang="fr-FR" b="1" dirty="0" err="1"/>
              <a:t>education</a:t>
            </a:r>
            <a:endParaRPr lang="fr-FR" b="1" dirty="0"/>
          </a:p>
        </p:txBody>
      </p:sp>
      <p:sp>
        <p:nvSpPr>
          <p:cNvPr id="3" name="Content Placeholder 2"/>
          <p:cNvSpPr>
            <a:spLocks noGrp="1"/>
          </p:cNvSpPr>
          <p:nvPr>
            <p:ph idx="1"/>
          </p:nvPr>
        </p:nvSpPr>
        <p:spPr/>
        <p:txBody>
          <a:bodyPr>
            <a:noAutofit/>
          </a:bodyPr>
          <a:lstStyle/>
          <a:p>
            <a:pPr algn="just"/>
            <a:r>
              <a:rPr lang="en-GB" sz="2000" dirty="0" smtClean="0">
                <a:latin typeface="Times New Roman" panose="02020603050405020304" pitchFamily="18" charset="0"/>
                <a:cs typeface="Times New Roman" panose="02020603050405020304" pitchFamily="18" charset="0"/>
              </a:rPr>
              <a:t>Ideological </a:t>
            </a:r>
            <a:r>
              <a:rPr lang="en-GB" sz="2000" dirty="0">
                <a:latin typeface="Times New Roman" panose="02020603050405020304" pitchFamily="18" charset="0"/>
                <a:cs typeface="Times New Roman" panose="02020603050405020304" pitchFamily="18" charset="0"/>
              </a:rPr>
              <a:t>and political stance opposing academic and less formal and elite-oriented forms of literacy.</a:t>
            </a:r>
            <a:endParaRPr lang="fr-FR" sz="2000" dirty="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How </a:t>
            </a:r>
            <a:r>
              <a:rPr lang="en-GB" sz="2000" dirty="0">
                <a:latin typeface="Times New Roman" panose="02020603050405020304" pitchFamily="18" charset="0"/>
                <a:cs typeface="Times New Roman" panose="02020603050405020304" pitchFamily="18" charset="0"/>
              </a:rPr>
              <a:t>can leaning initially </a:t>
            </a:r>
            <a:r>
              <a:rPr lang="en-GB" sz="2000" dirty="0" smtClean="0">
                <a:latin typeface="Times New Roman" panose="02020603050405020304" pitchFamily="18" charset="0"/>
                <a:cs typeface="Times New Roman" panose="02020603050405020304" pitchFamily="18" charset="0"/>
              </a:rPr>
              <a:t>from</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forms of literacies closer to </a:t>
            </a:r>
            <a:r>
              <a:rPr lang="en-GB" sz="2000" dirty="0" err="1">
                <a:latin typeface="Times New Roman" panose="02020603050405020304" pitchFamily="18" charset="0"/>
                <a:cs typeface="Times New Roman" panose="02020603050405020304" pitchFamily="18" charset="0"/>
              </a:rPr>
              <a:t>learners’envrironment</a:t>
            </a:r>
            <a:r>
              <a:rPr lang="en-GB" sz="2000" dirty="0">
                <a:latin typeface="Times New Roman" panose="02020603050405020304" pitchFamily="18" charset="0"/>
                <a:cs typeface="Times New Roman" panose="02020603050405020304" pitchFamily="18" charset="0"/>
              </a:rPr>
              <a:t> facilitate access to CALP capacities and academic disciplinary contents.</a:t>
            </a:r>
            <a:endParaRPr lang="fr-FR" sz="2000" dirty="0">
              <a:latin typeface="Times New Roman" panose="02020603050405020304" pitchFamily="18" charset="0"/>
              <a:cs typeface="Times New Roman" panose="02020603050405020304" pitchFamily="18" charset="0"/>
            </a:endParaRPr>
          </a:p>
          <a:p>
            <a:pPr lvl="0" algn="just"/>
            <a:r>
              <a:rPr lang="en-GB" sz="2000" dirty="0">
                <a:latin typeface="Times New Roman" panose="02020603050405020304" pitchFamily="18" charset="0"/>
                <a:cs typeface="Times New Roman" panose="02020603050405020304" pitchFamily="18" charset="0"/>
              </a:rPr>
              <a:t>Less resistance, easier </a:t>
            </a:r>
            <a:r>
              <a:rPr lang="en-GB" sz="2000" dirty="0" smtClean="0">
                <a:latin typeface="Times New Roman" panose="02020603050405020304" pitchFamily="18" charset="0"/>
                <a:cs typeface="Times New Roman" panose="02020603050405020304" pitchFamily="18" charset="0"/>
              </a:rPr>
              <a:t>gradual accommodation </a:t>
            </a:r>
            <a:r>
              <a:rPr lang="en-GB" sz="2000" dirty="0" smtClean="0">
                <a:latin typeface="Times New Roman" panose="02020603050405020304" pitchFamily="18" charset="0"/>
                <a:cs typeface="Times New Roman" panose="02020603050405020304" pitchFamily="18" charset="0"/>
              </a:rPr>
              <a:t>to</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academic standards.</a:t>
            </a:r>
            <a:endParaRPr lang="fr-FR" sz="2000" dirty="0">
              <a:latin typeface="Times New Roman" panose="02020603050405020304" pitchFamily="18" charset="0"/>
              <a:cs typeface="Times New Roman" panose="02020603050405020304" pitchFamily="18" charset="0"/>
            </a:endParaRPr>
          </a:p>
          <a:p>
            <a:pPr lvl="0" algn="just"/>
            <a:r>
              <a:rPr lang="en-GB" sz="2000" dirty="0">
                <a:latin typeface="Times New Roman" panose="02020603050405020304" pitchFamily="18" charset="0"/>
                <a:cs typeface="Times New Roman" panose="02020603050405020304" pitchFamily="18" charset="0"/>
              </a:rPr>
              <a:t>Code switching and alternation  may help (contrary to </a:t>
            </a:r>
            <a:r>
              <a:rPr lang="en-GB" sz="2000" dirty="0" err="1">
                <a:latin typeface="Times New Roman" panose="02020603050405020304" pitchFamily="18" charset="0"/>
                <a:cs typeface="Times New Roman" panose="02020603050405020304" pitchFamily="18" charset="0"/>
              </a:rPr>
              <a:t>doxa</a:t>
            </a:r>
            <a:r>
              <a:rPr lang="en-GB" sz="2000" dirty="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a:p>
            <a:pPr lvl="0" algn="just"/>
            <a:r>
              <a:rPr lang="en-GB" sz="2000" b="1" dirty="0" err="1">
                <a:latin typeface="Times New Roman" panose="02020603050405020304" pitchFamily="18" charset="0"/>
                <a:cs typeface="Times New Roman" panose="02020603050405020304" pitchFamily="18" charset="0"/>
              </a:rPr>
              <a:t>Multiliteracy</a:t>
            </a:r>
            <a:r>
              <a:rPr lang="en-GB" sz="2000" b="1" dirty="0">
                <a:latin typeface="Times New Roman" panose="02020603050405020304" pitchFamily="18" charset="0"/>
                <a:cs typeface="Times New Roman" panose="02020603050405020304" pitchFamily="18" charset="0"/>
              </a:rPr>
              <a:t> tasks more legitimate than academic tasks for </a:t>
            </a:r>
            <a:r>
              <a:rPr lang="en-GB" sz="2000" b="1" dirty="0" err="1">
                <a:latin typeface="Times New Roman" panose="02020603050405020304" pitchFamily="18" charset="0"/>
                <a:cs typeface="Times New Roman" panose="02020603050405020304" pitchFamily="18" charset="0"/>
              </a:rPr>
              <a:t>larners</a:t>
            </a:r>
            <a:r>
              <a:rPr lang="en-GB" sz="2000" b="1" dirty="0">
                <a:latin typeface="Times New Roman" panose="02020603050405020304" pitchFamily="18" charset="0"/>
                <a:cs typeface="Times New Roman" panose="02020603050405020304" pitchFamily="18" charset="0"/>
              </a:rPr>
              <a:t>.</a:t>
            </a:r>
            <a:endParaRPr lang="fr-FR" sz="2000" b="1" dirty="0">
              <a:latin typeface="Times New Roman" panose="02020603050405020304" pitchFamily="18" charset="0"/>
              <a:cs typeface="Times New Roman" panose="02020603050405020304" pitchFamily="18" charset="0"/>
            </a:endParaRPr>
          </a:p>
          <a:p>
            <a:pPr lvl="0" algn="just"/>
            <a:r>
              <a:rPr lang="en-GB" sz="2000" b="1" dirty="0">
                <a:latin typeface="Times New Roman" panose="02020603050405020304" pitchFamily="18" charset="0"/>
                <a:cs typeface="Times New Roman" panose="02020603050405020304" pitchFamily="18" charset="0"/>
              </a:rPr>
              <a:t>Literacy seen as social interaction </a:t>
            </a:r>
            <a:r>
              <a:rPr lang="fr-FR" sz="2000" b="1" dirty="0">
                <a:latin typeface="Times New Roman" panose="02020603050405020304" pitchFamily="18" charset="0"/>
                <a:cs typeface="Times New Roman" panose="02020603050405020304" pitchFamily="18" charset="0"/>
                <a:sym typeface="Wingdings" panose="05000000000000000000" pitchFamily="2" charset="2"/>
              </a:rPr>
              <a:t></a:t>
            </a:r>
            <a:r>
              <a:rPr lang="fr-FR"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emergentism</a:t>
            </a:r>
            <a:r>
              <a:rPr lang="en-GB" sz="2000" b="1" dirty="0">
                <a:latin typeface="Times New Roman" panose="02020603050405020304" pitchFamily="18" charset="0"/>
                <a:cs typeface="Times New Roman" panose="02020603050405020304" pitchFamily="18" charset="0"/>
              </a:rPr>
              <a:t> and sociocultural theory</a:t>
            </a:r>
            <a:endParaRPr lang="fr-FR" sz="2000" b="1" dirty="0">
              <a:latin typeface="Times New Roman" panose="02020603050405020304" pitchFamily="18" charset="0"/>
              <a:cs typeface="Times New Roman" panose="02020603050405020304" pitchFamily="18" charset="0"/>
            </a:endParaRPr>
          </a:p>
          <a:p>
            <a:pPr lvl="0" algn="just"/>
            <a:r>
              <a:rPr lang="fr-FR" sz="2000" b="1" dirty="0" err="1">
                <a:latin typeface="Times New Roman" panose="02020603050405020304" pitchFamily="18" charset="0"/>
                <a:cs typeface="Times New Roman" panose="02020603050405020304" pitchFamily="18" charset="0"/>
              </a:rPr>
              <a:t>Humanistic</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psychology</a:t>
            </a:r>
            <a:r>
              <a:rPr lang="fr-FR" sz="2000" b="1" dirty="0">
                <a:latin typeface="Times New Roman" panose="02020603050405020304" pitchFamily="18" charset="0"/>
                <a:cs typeface="Times New Roman" panose="02020603050405020304" pitchFamily="18" charset="0"/>
              </a:rPr>
              <a:t> as a </a:t>
            </a:r>
            <a:r>
              <a:rPr lang="fr-FR" sz="2000" b="1" dirty="0" err="1">
                <a:latin typeface="Times New Roman" panose="02020603050405020304" pitchFamily="18" charset="0"/>
                <a:cs typeface="Times New Roman" panose="02020603050405020304" pitchFamily="18" charset="0"/>
              </a:rPr>
              <a:t>complement</a:t>
            </a:r>
            <a:r>
              <a:rPr lang="fr-FR" sz="2000" b="1" dirty="0">
                <a:latin typeface="Times New Roman" panose="02020603050405020304" pitchFamily="18" charset="0"/>
                <a:cs typeface="Times New Roman" panose="02020603050405020304" pitchFamily="18" charset="0"/>
              </a:rPr>
              <a:t> to </a:t>
            </a:r>
            <a:r>
              <a:rPr lang="fr-FR" sz="2000" b="1" dirty="0" err="1">
                <a:latin typeface="Times New Roman" panose="02020603050405020304" pitchFamily="18" charset="0"/>
                <a:cs typeface="Times New Roman" panose="02020603050405020304" pitchFamily="18" charset="0"/>
              </a:rPr>
              <a:t>multiliteracy</a:t>
            </a:r>
            <a:r>
              <a:rPr lang="fr-FR" sz="2000" b="1" dirty="0">
                <a:latin typeface="Times New Roman" panose="02020603050405020304" pitchFamily="18" charset="0"/>
                <a:cs typeface="Times New Roman" panose="02020603050405020304" pitchFamily="18" charset="0"/>
              </a:rPr>
              <a:t> </a:t>
            </a:r>
            <a:r>
              <a:rPr lang="fr-FR" sz="2000" b="1" dirty="0" err="1">
                <a:latin typeface="Times New Roman" panose="02020603050405020304" pitchFamily="18" charset="0"/>
                <a:cs typeface="Times New Roman" panose="02020603050405020304" pitchFamily="18" charset="0"/>
              </a:rPr>
              <a:t>studies</a:t>
            </a:r>
            <a:r>
              <a:rPr lang="fr-FR" sz="2000" b="1" dirty="0">
                <a:latin typeface="Times New Roman" panose="02020603050405020304" pitchFamily="18" charset="0"/>
                <a:cs typeface="Times New Roman" panose="02020603050405020304" pitchFamily="18" charset="0"/>
              </a:rPr>
              <a:t> </a:t>
            </a:r>
            <a:endParaRPr lang="fr-FR" sz="2000" b="1" dirty="0">
              <a:latin typeface="Times New Roman" panose="02020603050405020304" pitchFamily="18" charset="0"/>
              <a:cs typeface="Times New Roman" panose="02020603050405020304" pitchFamily="18" charset="0"/>
            </a:endParaRPr>
          </a:p>
          <a:p>
            <a:pPr lvl="0" algn="just"/>
            <a:r>
              <a:rPr lang="en-GB" sz="2000" b="1" dirty="0" smtClean="0">
                <a:latin typeface="Times New Roman" panose="02020603050405020304" pitchFamily="18" charset="0"/>
                <a:cs typeface="Times New Roman" panose="02020603050405020304" pitchFamily="18" charset="0"/>
              </a:rPr>
              <a:t>Other </a:t>
            </a:r>
            <a:r>
              <a:rPr lang="en-GB" sz="2000" b="1" dirty="0">
                <a:latin typeface="Times New Roman" panose="02020603050405020304" pitchFamily="18" charset="0"/>
                <a:cs typeface="Times New Roman" panose="02020603050405020304" pitchFamily="18" charset="0"/>
              </a:rPr>
              <a:t>connection with </a:t>
            </a:r>
            <a:r>
              <a:rPr lang="en-GB" sz="2000" b="1" dirty="0" err="1">
                <a:latin typeface="Times New Roman" panose="02020603050405020304" pitchFamily="18" charset="0"/>
                <a:cs typeface="Times New Roman" panose="02020603050405020304" pitchFamily="18" charset="0"/>
              </a:rPr>
              <a:t>emergentism</a:t>
            </a:r>
            <a:r>
              <a:rPr lang="en-GB" sz="2000" b="1" dirty="0">
                <a:latin typeface="Times New Roman" panose="02020603050405020304" pitchFamily="18" charset="0"/>
                <a:cs typeface="Times New Roman" panose="02020603050405020304" pitchFamily="18" charset="0"/>
              </a:rPr>
              <a:t>  (training and support from ICT tools, including word </a:t>
            </a:r>
            <a:r>
              <a:rPr lang="en-GB" sz="2000" b="1" dirty="0" smtClean="0">
                <a:latin typeface="Times New Roman" panose="02020603050405020304" pitchFamily="18" charset="0"/>
                <a:cs typeface="Times New Roman" panose="02020603050405020304" pitchFamily="18" charset="0"/>
              </a:rPr>
              <a:t>processing, </a:t>
            </a:r>
            <a:r>
              <a:rPr lang="en-GB" sz="2000" b="1" dirty="0">
                <a:latin typeface="Times New Roman" panose="02020603050405020304" pitchFamily="18" charset="0"/>
                <a:cs typeface="Times New Roman" panose="02020603050405020304" pitchFamily="18" charset="0"/>
              </a:rPr>
              <a:t>or Google translate </a:t>
            </a:r>
            <a:endParaRPr lang="fr-FR" sz="20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16</a:t>
            </a:fld>
            <a:endParaRPr lang="fr-FR"/>
          </a:p>
        </p:txBody>
      </p:sp>
    </p:spTree>
    <p:extLst>
      <p:ext uri="{BB962C8B-B14F-4D97-AF65-F5344CB8AC3E}">
        <p14:creationId xmlns:p14="http://schemas.microsoft.com/office/powerpoint/2010/main" val="2319813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err="1" smtClean="0"/>
              <a:t>Dealing</a:t>
            </a:r>
            <a:r>
              <a:rPr lang="fr-FR" b="1" dirty="0" smtClean="0"/>
              <a:t> </a:t>
            </a:r>
            <a:r>
              <a:rPr lang="fr-FR" b="1" dirty="0" err="1" smtClean="0"/>
              <a:t>with</a:t>
            </a:r>
            <a:r>
              <a:rPr lang="fr-FR" b="1" dirty="0" smtClean="0"/>
              <a:t> social </a:t>
            </a:r>
            <a:r>
              <a:rPr lang="fr-FR" b="1" dirty="0" err="1" smtClean="0"/>
              <a:t>resistance</a:t>
            </a:r>
            <a:endParaRPr lang="fr-FR" b="1" dirty="0"/>
          </a:p>
        </p:txBody>
      </p:sp>
      <p:sp>
        <p:nvSpPr>
          <p:cNvPr id="3" name="Espace réservé du contenu 2"/>
          <p:cNvSpPr>
            <a:spLocks noGrp="1"/>
          </p:cNvSpPr>
          <p:nvPr>
            <p:ph idx="1"/>
          </p:nvPr>
        </p:nvSpPr>
        <p:spPr/>
        <p:txBody>
          <a:bodyPr>
            <a:normAutofit fontScale="92500" lnSpcReduction="20000"/>
          </a:bodyPr>
          <a:lstStyle/>
          <a:p>
            <a:pPr lvl="0" algn="just"/>
            <a:r>
              <a:rPr lang="fr-FR" dirty="0" err="1">
                <a:latin typeface="Times New Roman" panose="02020603050405020304" pitchFamily="18" charset="0"/>
                <a:cs typeface="Times New Roman" panose="02020603050405020304" pitchFamily="18" charset="0"/>
              </a:rPr>
              <a:t>Individual</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characteristics</a:t>
            </a:r>
            <a:r>
              <a:rPr lang="fr-FR" dirty="0">
                <a:latin typeface="Times New Roman" panose="02020603050405020304" pitchFamily="18" charset="0"/>
                <a:cs typeface="Times New Roman" panose="02020603050405020304" pitchFamily="18" charset="0"/>
              </a:rPr>
              <a:t> vs. </a:t>
            </a:r>
            <a:r>
              <a:rPr lang="fr-FR" dirty="0" err="1">
                <a:latin typeface="Times New Roman" panose="02020603050405020304" pitchFamily="18" charset="0"/>
                <a:cs typeface="Times New Roman" panose="02020603050405020304" pitchFamily="18" charset="0"/>
              </a:rPr>
              <a:t>societal</a:t>
            </a:r>
            <a:r>
              <a:rPr lang="fr-FR" dirty="0">
                <a:latin typeface="Times New Roman" panose="02020603050405020304" pitchFamily="18" charset="0"/>
                <a:cs typeface="Times New Roman" panose="02020603050405020304" pitchFamily="18" charset="0"/>
              </a:rPr>
              <a:t> expectations (</a:t>
            </a:r>
            <a:r>
              <a:rPr lang="x-none" dirty="0">
                <a:latin typeface="Times New Roman" panose="02020603050405020304" pitchFamily="18" charset="0"/>
                <a:cs typeface="Times New Roman" panose="02020603050405020304" pitchFamily="18" charset="0"/>
              </a:rPr>
              <a:t>Marquilló Larruy</a:t>
            </a:r>
            <a:r>
              <a:rPr lang="fr-FR" dirty="0">
                <a:latin typeface="Times New Roman" panose="02020603050405020304" pitchFamily="18" charset="0"/>
                <a:cs typeface="Times New Roman" panose="02020603050405020304" pitchFamily="18" charset="0"/>
              </a:rPr>
              <a:t> 2012).</a:t>
            </a:r>
          </a:p>
          <a:p>
            <a:pPr lvl="0" algn="just"/>
            <a:r>
              <a:rPr lang="en-GB" dirty="0">
                <a:latin typeface="Times New Roman" panose="02020603050405020304" pitchFamily="18" charset="0"/>
                <a:cs typeface="Times New Roman" panose="02020603050405020304" pitchFamily="18" charset="0"/>
              </a:rPr>
              <a:t>Parents refused creole-based classes in the West Indies but accepted them in France (different situations).</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When parents are associated in decision making such resistance changes, Colette </a:t>
            </a:r>
            <a:r>
              <a:rPr lang="en-GB" dirty="0" err="1">
                <a:latin typeface="Times New Roman" panose="02020603050405020304" pitchFamily="18" charset="0"/>
                <a:cs typeface="Times New Roman" panose="02020603050405020304" pitchFamily="18" charset="0"/>
              </a:rPr>
              <a:t>Noyau</a:t>
            </a:r>
            <a:r>
              <a:rPr lang="en-GB" dirty="0">
                <a:latin typeface="Times New Roman" panose="02020603050405020304" pitchFamily="18" charset="0"/>
                <a:cs typeface="Times New Roman" panose="02020603050405020304" pitchFamily="18" charset="0"/>
              </a:rPr>
              <a:t> (2014</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Saura</a:t>
            </a:r>
            <a:r>
              <a:rPr lang="en-GB" dirty="0" smtClean="0">
                <a:latin typeface="Times New Roman" panose="02020603050405020304" pitchFamily="18" charset="0"/>
                <a:cs typeface="Times New Roman" panose="02020603050405020304" pitchFamily="18" charset="0"/>
              </a:rPr>
              <a:t> (2007)</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Balanced co-existence of original forms of literacy and academic literacy cannot be ruled from above.</a:t>
            </a:r>
            <a:endParaRPr lang="fr-FR" dirty="0">
              <a:latin typeface="Times New Roman" panose="02020603050405020304" pitchFamily="18" charset="0"/>
              <a:cs typeface="Times New Roman" panose="02020603050405020304" pitchFamily="18" charset="0"/>
            </a:endParaRPr>
          </a:p>
          <a:p>
            <a:endParaRPr lang="fr-FR"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cs typeface="Times New Roman" panose="02020603050405020304" pitchFamily="18" charset="0"/>
              </a:rPr>
              <a:t>Sharing the construction of action</a:t>
            </a:r>
            <a:endParaRPr lang="fr-FR" sz="3600" b="1" dirty="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endParaRPr lang="fr-FR" b="1" dirty="0" smtClean="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rPr>
              <a:t>Group </a:t>
            </a:r>
            <a:r>
              <a:rPr lang="fr-FR" dirty="0" err="1" smtClean="0">
                <a:latin typeface="Times New Roman" panose="02020603050405020304" pitchFamily="18" charset="0"/>
                <a:cs typeface="Times New Roman" panose="02020603050405020304" pitchFamily="18" charset="0"/>
              </a:rPr>
              <a:t>analysis</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méthode </a:t>
            </a:r>
            <a:r>
              <a:rPr lang="fr-FR" dirty="0">
                <a:latin typeface="Times New Roman" panose="02020603050405020304" pitchFamily="18" charset="0"/>
                <a:cs typeface="Times New Roman" panose="02020603050405020304" pitchFamily="18" charset="0"/>
              </a:rPr>
              <a:t>d’analyse en </a:t>
            </a:r>
            <a:r>
              <a:rPr lang="fr-FR" dirty="0" smtClean="0">
                <a:latin typeface="Times New Roman" panose="02020603050405020304" pitchFamily="18" charset="0"/>
                <a:cs typeface="Times New Roman" panose="02020603050405020304" pitchFamily="18" charset="0"/>
              </a:rPr>
              <a:t>groupe, MAG, Van </a:t>
            </a:r>
            <a:r>
              <a:rPr lang="fr-FR" dirty="0" err="1">
                <a:latin typeface="Times New Roman" panose="02020603050405020304" pitchFamily="18" charset="0"/>
                <a:cs typeface="Times New Roman" panose="02020603050405020304" pitchFamily="18" charset="0"/>
              </a:rPr>
              <a:t>Campenhoudt</a:t>
            </a:r>
            <a:r>
              <a:rPr lang="fr-FR" dirty="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Franssen</a:t>
            </a:r>
            <a:r>
              <a:rPr lang="fr-FR" dirty="0" smtClean="0">
                <a:latin typeface="Times New Roman" panose="02020603050405020304" pitchFamily="18" charset="0"/>
                <a:cs typeface="Times New Roman" panose="02020603050405020304" pitchFamily="18" charset="0"/>
              </a:rPr>
              <a:t> &amp; </a:t>
            </a:r>
            <a:r>
              <a:rPr lang="fr-FR" dirty="0" err="1" smtClean="0">
                <a:latin typeface="Times New Roman" panose="02020603050405020304" pitchFamily="18" charset="0"/>
                <a:cs typeface="Times New Roman" panose="02020603050405020304" pitchFamily="18" charset="0"/>
              </a:rPr>
              <a:t>Cantelli</a:t>
            </a:r>
            <a:r>
              <a:rPr lang="fr-FR"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sym typeface="Wingdings" panose="05000000000000000000" pitchFamily="2" charset="2"/>
              </a:rPr>
              <a:t> action </a:t>
            </a:r>
            <a:r>
              <a:rPr lang="fr-FR" dirty="0" err="1" smtClean="0">
                <a:latin typeface="Times New Roman" panose="02020603050405020304" pitchFamily="18" charset="0"/>
                <a:cs typeface="Times New Roman" panose="02020603050405020304" pitchFamily="18" charset="0"/>
                <a:sym typeface="Wingdings" panose="05000000000000000000" pitchFamily="2" charset="2"/>
              </a:rPr>
              <a:t>research</a:t>
            </a:r>
            <a:r>
              <a:rPr lang="fr-FR" dirty="0" smtClean="0">
                <a:latin typeface="Times New Roman" panose="02020603050405020304" pitchFamily="18" charset="0"/>
                <a:cs typeface="Times New Roman" panose="02020603050405020304" pitchFamily="18" charset="0"/>
                <a:sym typeface="Wingdings" panose="05000000000000000000" pitchFamily="2" charset="2"/>
              </a:rPr>
              <a:t> </a:t>
            </a:r>
            <a:r>
              <a:rPr lang="fr-FR" dirty="0">
                <a:latin typeface="Times New Roman" panose="02020603050405020304" pitchFamily="18" charset="0"/>
                <a:cs typeface="Times New Roman" panose="02020603050405020304" pitchFamily="18" charset="0"/>
                <a:sym typeface="Wingdings" panose="05000000000000000000" pitchFamily="2" charset="2"/>
              </a:rPr>
              <a:t>(</a:t>
            </a:r>
            <a:r>
              <a:rPr lang="fr-FR" dirty="0" smtClean="0">
                <a:latin typeface="Times New Roman" panose="02020603050405020304" pitchFamily="18" charset="0"/>
                <a:cs typeface="Times New Roman" panose="02020603050405020304" pitchFamily="18" charset="0"/>
              </a:rPr>
              <a:t>Lewin)</a:t>
            </a:r>
            <a:endParaRPr lang="fr-FR"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cf. LASCOLAF </a:t>
            </a:r>
            <a:r>
              <a:rPr lang="fr-FR" dirty="0" err="1" smtClean="0">
                <a:latin typeface="Times New Roman" panose="02020603050405020304" pitchFamily="18" charset="0"/>
                <a:cs typeface="Times New Roman" panose="02020603050405020304" pitchFamily="18" charset="0"/>
              </a:rPr>
              <a:t>project</a:t>
            </a:r>
            <a:r>
              <a:rPr lang="fr-FR" dirty="0" smtClean="0">
                <a:latin typeface="Times New Roman" panose="02020603050405020304" pitchFamily="18" charset="0"/>
                <a:cs typeface="Times New Roman" panose="02020603050405020304" pitchFamily="18" charset="0"/>
              </a:rPr>
              <a:t> and C. Noyau</a:t>
            </a:r>
          </a:p>
          <a:p>
            <a:endParaRPr lang="en-GB" dirty="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 action research itself</a:t>
            </a:r>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4FD77EC9-9DAD-432C-9ACA-EAF2CCC016D5}" type="slidenum">
              <a:rPr lang="fr-FR" smtClean="0"/>
              <a:pPr/>
              <a:t>18</a:t>
            </a:fld>
            <a:endParaRPr lang="fr-FR"/>
          </a:p>
        </p:txBody>
      </p:sp>
    </p:spTree>
    <p:extLst>
      <p:ext uri="{BB962C8B-B14F-4D97-AF65-F5344CB8AC3E}">
        <p14:creationId xmlns:p14="http://schemas.microsoft.com/office/powerpoint/2010/main" val="137758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cs typeface="Times New Roman" panose="02020603050405020304" pitchFamily="18" charset="0"/>
              </a:rPr>
              <a:t>Some</a:t>
            </a:r>
            <a:r>
              <a:rPr lang="fr-FR" b="1" dirty="0" smtClean="0">
                <a:cs typeface="Times New Roman" panose="02020603050405020304" pitchFamily="18" charset="0"/>
              </a:rPr>
              <a:t> </a:t>
            </a:r>
            <a:r>
              <a:rPr lang="fr-FR" b="1" dirty="0" err="1" smtClean="0">
                <a:cs typeface="Times New Roman" panose="02020603050405020304" pitchFamily="18" charset="0"/>
              </a:rPr>
              <a:t>evidence</a:t>
            </a:r>
            <a:r>
              <a:rPr lang="fr-FR" b="1" dirty="0" smtClean="0">
                <a:cs typeface="Times New Roman" panose="02020603050405020304" pitchFamily="18" charset="0"/>
              </a:rPr>
              <a:t> (LASCOLAF/IFADEM)</a:t>
            </a:r>
            <a:endParaRPr lang="fr-FR" b="1" dirty="0">
              <a:cs typeface="Times New Roman" panose="02020603050405020304" pitchFamily="18" charset="0"/>
            </a:endParaRPr>
          </a:p>
        </p:txBody>
      </p:sp>
      <p:sp>
        <p:nvSpPr>
          <p:cNvPr id="3" name="Espace réservé du contenu 2"/>
          <p:cNvSpPr>
            <a:spLocks noGrp="1"/>
          </p:cNvSpPr>
          <p:nvPr>
            <p:ph idx="1"/>
          </p:nvPr>
        </p:nvSpPr>
        <p:spPr/>
        <p:txBody>
          <a:bodyPr>
            <a:normAutofit fontScale="77500" lnSpcReduction="20000"/>
          </a:bodyPr>
          <a:lstStyle/>
          <a:p>
            <a:pPr lvl="0" algn="just" fontAlgn="base"/>
            <a:r>
              <a:rPr lang="fr-FR" dirty="0" smtClean="0">
                <a:latin typeface="Times New Roman" panose="02020603050405020304" pitchFamily="18" charset="0"/>
                <a:cs typeface="Times New Roman" panose="02020603050405020304" pitchFamily="18" charset="0"/>
              </a:rPr>
              <a:t>Collaborative </a:t>
            </a:r>
            <a:r>
              <a:rPr lang="fr-FR" dirty="0" err="1" smtClean="0">
                <a:latin typeface="Times New Roman" panose="02020603050405020304" pitchFamily="18" charset="0"/>
                <a:cs typeface="Times New Roman" panose="02020603050405020304" pitchFamily="18" charset="0"/>
              </a:rPr>
              <a:t>approaches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including</a:t>
            </a:r>
            <a:r>
              <a:rPr lang="fr-FR" dirty="0" smtClean="0">
                <a:latin typeface="Times New Roman" panose="02020603050405020304" pitchFamily="18" charset="0"/>
                <a:cs typeface="Times New Roman" panose="02020603050405020304" pitchFamily="18" charset="0"/>
              </a:rPr>
              <a:t> parents, </a:t>
            </a:r>
            <a:r>
              <a:rPr lang="fr-FR" dirty="0" err="1" smtClean="0">
                <a:latin typeface="Times New Roman" panose="02020603050405020304" pitchFamily="18" charset="0"/>
                <a:cs typeface="Times New Roman" panose="02020603050405020304" pitchFamily="18" charset="0"/>
              </a:rPr>
              <a:t>teachers</a:t>
            </a:r>
            <a:r>
              <a:rPr lang="fr-FR" dirty="0" smtClean="0">
                <a:latin typeface="Times New Roman" panose="02020603050405020304" pitchFamily="18" charset="0"/>
                <a:cs typeface="Times New Roman" panose="02020603050405020304" pitchFamily="18" charset="0"/>
              </a:rPr>
              <a:t>, etc. are more </a:t>
            </a:r>
            <a:r>
              <a:rPr lang="fr-FR" dirty="0" err="1" smtClean="0">
                <a:latin typeface="Times New Roman" panose="02020603050405020304" pitchFamily="18" charset="0"/>
                <a:cs typeface="Times New Roman" panose="02020603050405020304" pitchFamily="18" charset="0"/>
              </a:rPr>
              <a:t>appropriate</a:t>
            </a:r>
            <a:r>
              <a:rPr lang="fr-FR" dirty="0" smtClean="0">
                <a:latin typeface="Times New Roman" panose="02020603050405020304" pitchFamily="18" charset="0"/>
                <a:cs typeface="Times New Roman" panose="02020603050405020304" pitchFamily="18" charset="0"/>
              </a:rPr>
              <a:t>.</a:t>
            </a:r>
          </a:p>
          <a:p>
            <a:pPr lvl="0" algn="just" fontAlgn="base"/>
            <a:r>
              <a:rPr lang="fr-FR" dirty="0" smtClean="0">
                <a:latin typeface="Times New Roman" panose="02020603050405020304" pitchFamily="18" charset="0"/>
                <a:cs typeface="Times New Roman" panose="02020603050405020304" pitchFamily="18" charset="0"/>
              </a:rPr>
              <a:t>Top down </a:t>
            </a:r>
            <a:r>
              <a:rPr lang="fr-FR" dirty="0" err="1" smtClean="0">
                <a:latin typeface="Times New Roman" panose="02020603050405020304" pitchFamily="18" charset="0"/>
                <a:cs typeface="Times New Roman" panose="02020603050405020304" pitchFamily="18" charset="0"/>
              </a:rPr>
              <a:t>organization</a:t>
            </a:r>
            <a:r>
              <a:rPr lang="fr-FR" dirty="0" smtClean="0">
                <a:latin typeface="Times New Roman" panose="02020603050405020304" pitchFamily="18" charset="0"/>
                <a:cs typeface="Times New Roman" panose="02020603050405020304" pitchFamily="18" charset="0"/>
              </a:rPr>
              <a:t> are </a:t>
            </a:r>
            <a:r>
              <a:rPr lang="fr-FR" dirty="0" err="1" smtClean="0">
                <a:latin typeface="Times New Roman" panose="02020603050405020304" pitchFamily="18" charset="0"/>
                <a:cs typeface="Times New Roman" panose="02020603050405020304" pitchFamily="18" charset="0"/>
              </a:rPr>
              <a:t>rarely</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successful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resistance</a:t>
            </a:r>
            <a:r>
              <a:rPr lang="fr-FR" dirty="0" smtClean="0">
                <a:latin typeface="Times New Roman" panose="02020603050405020304" pitchFamily="18" charset="0"/>
                <a:cs typeface="Times New Roman" panose="02020603050405020304" pitchFamily="18" charset="0"/>
              </a:rPr>
              <a:t>).</a:t>
            </a:r>
          </a:p>
          <a:p>
            <a:pPr lvl="0" algn="just" fontAlgn="base"/>
            <a:r>
              <a:rPr lang="fr-FR" dirty="0" smtClean="0">
                <a:latin typeface="Times New Roman" panose="02020603050405020304" pitchFamily="18" charset="0"/>
                <a:cs typeface="Times New Roman" panose="02020603050405020304" pitchFamily="18" charset="0"/>
              </a:rPr>
              <a:t>Small local </a:t>
            </a:r>
            <a:r>
              <a:rPr lang="fr-FR" dirty="0" err="1" smtClean="0">
                <a:latin typeface="Times New Roman" panose="02020603050405020304" pitchFamily="18" charset="0"/>
                <a:cs typeface="Times New Roman" panose="02020603050405020304" pitchFamily="18" charset="0"/>
              </a:rPr>
              <a:t>projects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validated</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adapted</a:t>
            </a:r>
            <a:r>
              <a:rPr lang="fr-FR" dirty="0" smtClean="0">
                <a:latin typeface="Times New Roman" panose="02020603050405020304" pitchFamily="18" charset="0"/>
                <a:cs typeface="Times New Roman" panose="02020603050405020304" pitchFamily="18" charset="0"/>
              </a:rPr>
              <a:t> to new </a:t>
            </a:r>
            <a:r>
              <a:rPr lang="fr-FR" dirty="0" err="1" smtClean="0">
                <a:latin typeface="Times New Roman" panose="02020603050405020304" pitchFamily="18" charset="0"/>
                <a:cs typeface="Times New Roman" panose="02020603050405020304" pitchFamily="18" charset="0"/>
              </a:rPr>
              <a:t>contexts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prove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successful</a:t>
            </a:r>
            <a:r>
              <a:rPr lang="fr-FR" dirty="0" smtClean="0">
                <a:latin typeface="Times New Roman" panose="02020603050405020304" pitchFamily="18" charset="0"/>
                <a:cs typeface="Times New Roman" panose="02020603050405020304" pitchFamily="18" charset="0"/>
              </a:rPr>
              <a:t>.</a:t>
            </a:r>
          </a:p>
          <a:p>
            <a:pPr lvl="0" algn="just" fontAlgn="base"/>
            <a:r>
              <a:rPr lang="fr-FR" dirty="0" err="1" smtClean="0">
                <a:latin typeface="Times New Roman" panose="02020603050405020304" pitchFamily="18" charset="0"/>
                <a:cs typeface="Times New Roman" panose="02020603050405020304" pitchFamily="18" charset="0"/>
              </a:rPr>
              <a:t>Generalizing</a:t>
            </a:r>
            <a:r>
              <a:rPr lang="fr-FR" dirty="0" smtClean="0">
                <a:latin typeface="Times New Roman" panose="02020603050405020304" pitchFamily="18" charset="0"/>
                <a:cs typeface="Times New Roman" panose="02020603050405020304" pitchFamily="18" charset="0"/>
              </a:rPr>
              <a:t> new </a:t>
            </a:r>
            <a:r>
              <a:rPr lang="fr-FR" dirty="0" err="1" smtClean="0">
                <a:latin typeface="Times New Roman" panose="02020603050405020304" pitchFamily="18" charset="0"/>
                <a:cs typeface="Times New Roman" panose="02020603050405020304" pitchFamily="18" charset="0"/>
              </a:rPr>
              <a:t>environments</a:t>
            </a:r>
            <a:r>
              <a:rPr lang="fr-FR" dirty="0" smtClean="0">
                <a:latin typeface="Times New Roman" panose="02020603050405020304" pitchFamily="18" charset="0"/>
                <a:cs typeface="Times New Roman" panose="02020603050405020304" pitchFamily="18" charset="0"/>
              </a:rPr>
              <a:t> to </a:t>
            </a:r>
            <a:r>
              <a:rPr lang="fr-FR" dirty="0" err="1" smtClean="0">
                <a:latin typeface="Times New Roman" panose="02020603050405020304" pitchFamily="18" charset="0"/>
                <a:cs typeface="Times New Roman" panose="02020603050405020304" pitchFamily="18" charset="0"/>
              </a:rPr>
              <a:t>whole</a:t>
            </a:r>
            <a:r>
              <a:rPr lang="fr-FR" dirty="0" smtClean="0">
                <a:latin typeface="Times New Roman" panose="02020603050405020304" pitchFamily="18" charset="0"/>
                <a:cs typeface="Times New Roman" panose="02020603050405020304" pitchFamily="18" charset="0"/>
              </a:rPr>
              <a:t> population </a:t>
            </a:r>
            <a:r>
              <a:rPr lang="fr-FR" dirty="0" err="1" smtClean="0">
                <a:latin typeface="Times New Roman" panose="02020603050405020304" pitchFamily="18" charset="0"/>
                <a:cs typeface="Times New Roman" panose="02020603050405020304" pitchFamily="18" charset="0"/>
              </a:rPr>
              <a:t>remains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problematic</a:t>
            </a:r>
            <a:r>
              <a:rPr lang="fr-FR" dirty="0" smtClean="0">
                <a:latin typeface="Times New Roman" panose="02020603050405020304" pitchFamily="18" charset="0"/>
                <a:cs typeface="Times New Roman" panose="02020603050405020304" pitchFamily="18" charset="0"/>
              </a:rPr>
              <a:t>.</a:t>
            </a:r>
          </a:p>
          <a:p>
            <a:pPr lvl="0" algn="just" fontAlgn="base"/>
            <a:r>
              <a:rPr lang="fr-FR" dirty="0" smtClean="0">
                <a:latin typeface="Times New Roman" panose="02020603050405020304" pitchFamily="18" charset="0"/>
                <a:cs typeface="Times New Roman" panose="02020603050405020304" pitchFamily="18" charset="0"/>
              </a:rPr>
              <a:t>Additive </a:t>
            </a:r>
            <a:r>
              <a:rPr lang="fr-FR" dirty="0" err="1" smtClean="0">
                <a:latin typeface="Times New Roman" panose="02020603050405020304" pitchFamily="18" charset="0"/>
                <a:cs typeface="Times New Roman" panose="02020603050405020304" pitchFamily="18" charset="0"/>
              </a:rPr>
              <a:t>bilingualism</a:t>
            </a:r>
            <a:r>
              <a:rPr lang="fr-FR" dirty="0" smtClean="0">
                <a:latin typeface="Times New Roman" panose="02020603050405020304" pitchFamily="18" charset="0"/>
                <a:cs typeface="Times New Roman" panose="02020603050405020304" pitchFamily="18" charset="0"/>
              </a:rPr>
              <a:t> has more </a:t>
            </a:r>
            <a:r>
              <a:rPr lang="fr-FR" dirty="0" err="1" smtClean="0">
                <a:latin typeface="Times New Roman" panose="02020603050405020304" pitchFamily="18" charset="0"/>
                <a:cs typeface="Times New Roman" panose="02020603050405020304" pitchFamily="18" charset="0"/>
              </a:rPr>
              <a:t>satisfactory</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results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when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explained</a:t>
            </a:r>
            <a:r>
              <a:rPr lang="fr-FR" dirty="0" smtClean="0">
                <a:latin typeface="Times New Roman" panose="02020603050405020304" pitchFamily="18" charset="0"/>
                <a:cs typeface="Times New Roman" panose="02020603050405020304" pitchFamily="18" charset="0"/>
              </a:rPr>
              <a:t> to parents.</a:t>
            </a:r>
          </a:p>
          <a:p>
            <a:pPr lvl="0" algn="just" fontAlgn="base"/>
            <a:r>
              <a:rPr lang="en-GB" dirty="0" smtClean="0">
                <a:latin typeface="Times New Roman" panose="02020603050405020304" pitchFamily="18" charset="0"/>
                <a:cs typeface="Times New Roman" panose="02020603050405020304" pitchFamily="18" charset="0"/>
              </a:rPr>
              <a:t>Initial access to CALP in home language or partial use of home language facilitate development of disciplinary knowledge.</a:t>
            </a:r>
          </a:p>
          <a:p>
            <a:pPr lvl="0" algn="just" fontAlgn="base"/>
            <a:r>
              <a:rPr lang="en-GB" dirty="0" smtClean="0">
                <a:latin typeface="Times New Roman" panose="02020603050405020304" pitchFamily="18" charset="0"/>
                <a:cs typeface="Times New Roman" panose="02020603050405020304" pitchFamily="18" charset="0"/>
              </a:rPr>
              <a:t>Teacher training: discourse is modified before practices…</a:t>
            </a:r>
            <a:endParaRPr lang="fr-FR" dirty="0" smtClean="0">
              <a:latin typeface="Times New Roman" panose="02020603050405020304" pitchFamily="18" charset="0"/>
              <a:cs typeface="Times New Roman" panose="02020603050405020304" pitchFamily="18" charset="0"/>
            </a:endParaRPr>
          </a:p>
          <a:p>
            <a:pPr algn="just"/>
            <a:endParaRPr lang="fr-FR" dirty="0">
              <a:solidFill>
                <a:schemeClr val="tx2"/>
              </a:solidFill>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19</a:t>
            </a:fld>
            <a:endParaRPr lang="fr-FR"/>
          </a:p>
        </p:txBody>
      </p:sp>
    </p:spTree>
    <p:extLst>
      <p:ext uri="{BB962C8B-B14F-4D97-AF65-F5344CB8AC3E}">
        <p14:creationId xmlns:p14="http://schemas.microsoft.com/office/powerpoint/2010/main" val="2770956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err="1" smtClean="0"/>
              <a:t>Bibliography</a:t>
            </a:r>
            <a:r>
              <a:rPr lang="fr-FR" dirty="0" smtClean="0"/>
              <a:t> </a:t>
            </a:r>
            <a:br>
              <a:rPr lang="fr-FR" dirty="0" smtClean="0"/>
            </a:br>
            <a:r>
              <a:rPr lang="fr-FR" sz="2200" dirty="0" smtClean="0">
                <a:latin typeface="Times New Roman" panose="02020603050405020304" pitchFamily="18" charset="0"/>
                <a:cs typeface="Times New Roman" panose="02020603050405020304" pitchFamily="18" charset="0"/>
              </a:rPr>
              <a:t>(</a:t>
            </a:r>
            <a:r>
              <a:rPr lang="fr-FR" sz="2200" dirty="0" err="1" smtClean="0">
                <a:latin typeface="Times New Roman" panose="02020603050405020304" pitchFamily="18" charset="0"/>
                <a:cs typeface="Times New Roman" panose="02020603050405020304" pitchFamily="18" charset="0"/>
              </a:rPr>
              <a:t>please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ask</a:t>
            </a:r>
            <a:r>
              <a:rPr lang="fr-FR" sz="2200" dirty="0" smtClean="0">
                <a:latin typeface="Times New Roman" panose="02020603050405020304" pitchFamily="18" charset="0"/>
                <a:cs typeface="Times New Roman" panose="02020603050405020304" pitchFamily="18" charset="0"/>
              </a:rPr>
              <a:t> for </a:t>
            </a:r>
            <a:r>
              <a:rPr lang="fr-FR" sz="2200" dirty="0" err="1" smtClean="0">
                <a:latin typeface="Times New Roman" panose="02020603050405020304" pitchFamily="18" charset="0"/>
                <a:cs typeface="Times New Roman" panose="02020603050405020304" pitchFamily="18" charset="0"/>
              </a:rPr>
              <a:t>complete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list</a:t>
            </a:r>
            <a:r>
              <a:rPr lang="fr-FR" sz="2200" dirty="0" smtClean="0">
                <a:latin typeface="Times New Roman" panose="02020603050405020304" pitchFamily="18" charset="0"/>
                <a:cs typeface="Times New Roman" panose="02020603050405020304" pitchFamily="18" charset="0"/>
              </a:rPr>
              <a:t>: </a:t>
            </a:r>
            <a:r>
              <a:rPr lang="fr-FR" sz="2200" b="1" dirty="0" smtClean="0">
                <a:latin typeface="Times New Roman" panose="02020603050405020304" pitchFamily="18" charset="0"/>
                <a:cs typeface="Times New Roman" panose="02020603050405020304" pitchFamily="18" charset="0"/>
              </a:rPr>
              <a:t>jean-paul.narcy-combes@wanadoo.fr</a:t>
            </a:r>
            <a:r>
              <a:rPr lang="fr-FR" sz="2200" dirty="0" smtClean="0">
                <a:latin typeface="Times New Roman" panose="02020603050405020304" pitchFamily="18" charset="0"/>
                <a:cs typeface="Times New Roman" panose="02020603050405020304" pitchFamily="18" charset="0"/>
              </a:rPr>
              <a:t>)</a:t>
            </a:r>
            <a:endParaRPr lang="fr-FR" sz="2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fontScale="47500" lnSpcReduction="20000"/>
          </a:bodyPr>
          <a:lstStyle/>
          <a:p>
            <a:pPr algn="just"/>
            <a:r>
              <a:rPr lang="x-none" dirty="0">
                <a:latin typeface="Times New Roman" panose="02020603050405020304" pitchFamily="18" charset="0"/>
                <a:cs typeface="Times New Roman" panose="02020603050405020304" pitchFamily="18" charset="0"/>
              </a:rPr>
              <a:t>C</a:t>
            </a:r>
            <a:r>
              <a:rPr lang="de-DE" dirty="0">
                <a:latin typeface="Times New Roman" panose="02020603050405020304" pitchFamily="18" charset="0"/>
                <a:cs typeface="Times New Roman" panose="02020603050405020304" pitchFamily="18" charset="0"/>
              </a:rPr>
              <a:t>oste</a:t>
            </a:r>
            <a:r>
              <a:rPr lang="x-none" dirty="0">
                <a:latin typeface="Times New Roman" panose="02020603050405020304" pitchFamily="18" charset="0"/>
                <a:cs typeface="Times New Roman" panose="02020603050405020304" pitchFamily="18" charset="0"/>
              </a:rPr>
              <a:t>, D</a:t>
            </a:r>
            <a:r>
              <a:rPr lang="de-DE" dirty="0" err="1">
                <a:latin typeface="Times New Roman" panose="02020603050405020304" pitchFamily="18" charset="0"/>
                <a:cs typeface="Times New Roman" panose="02020603050405020304" pitchFamily="18" charset="0"/>
              </a:rPr>
              <a:t>aniel</a:t>
            </a:r>
            <a:r>
              <a:rPr lang="x-none"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t>
            </a:r>
            <a:r>
              <a:rPr lang="x-none" dirty="0">
                <a:latin typeface="Times New Roman" panose="02020603050405020304" pitchFamily="18" charset="0"/>
                <a:cs typeface="Times New Roman" panose="02020603050405020304" pitchFamily="18" charset="0"/>
              </a:rPr>
              <a:t>2002</a:t>
            </a:r>
            <a:r>
              <a:rPr lang="de-DE" dirty="0">
                <a:latin typeface="Times New Roman" panose="02020603050405020304" pitchFamily="18" charset="0"/>
                <a:cs typeface="Times New Roman" panose="02020603050405020304" pitchFamily="18" charset="0"/>
              </a:rPr>
              <a:t>)</a:t>
            </a:r>
            <a:r>
              <a:rPr lang="x-none" dirty="0">
                <a:latin typeface="Times New Roman" panose="02020603050405020304" pitchFamily="18" charset="0"/>
                <a:cs typeface="Times New Roman" panose="02020603050405020304" pitchFamily="18" charset="0"/>
              </a:rPr>
              <a:t>. Quelle(s) acquisition(s) dans quelle(s) classe (s) ? </a:t>
            </a:r>
            <a:r>
              <a:rPr lang="x-none" i="1" dirty="0">
                <a:latin typeface="Times New Roman" panose="02020603050405020304" pitchFamily="18" charset="0"/>
                <a:cs typeface="Times New Roman" panose="02020603050405020304" pitchFamily="18" charset="0"/>
              </a:rPr>
              <a:t>AILE</a:t>
            </a:r>
            <a:r>
              <a:rPr lang="x-none" dirty="0">
                <a:latin typeface="Times New Roman" panose="02020603050405020304" pitchFamily="18" charset="0"/>
                <a:cs typeface="Times New Roman" panose="02020603050405020304" pitchFamily="18" charset="0"/>
              </a:rPr>
              <a:t> 16, 3-22.</a:t>
            </a:r>
            <a:endParaRPr lang="fr-FR"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Genesee, Fred (2007), “</a:t>
            </a:r>
            <a:r>
              <a:rPr lang="x-none"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he</a:t>
            </a:r>
            <a:r>
              <a:rPr lang="x-none" dirty="0">
                <a:latin typeface="Times New Roman" panose="02020603050405020304" pitchFamily="18" charset="0"/>
                <a:cs typeface="Times New Roman" panose="02020603050405020304" pitchFamily="18" charset="0"/>
              </a:rPr>
              <a:t> suitabil</a:t>
            </a:r>
            <a:r>
              <a:rPr lang="en-US" dirty="0" err="1">
                <a:latin typeface="Times New Roman" panose="02020603050405020304" pitchFamily="18" charset="0"/>
                <a:cs typeface="Times New Roman" panose="02020603050405020304" pitchFamily="18" charset="0"/>
              </a:rPr>
              <a:t>i</a:t>
            </a:r>
            <a:r>
              <a:rPr lang="x-none" dirty="0">
                <a:latin typeface="Times New Roman" panose="02020603050405020304" pitchFamily="18" charset="0"/>
                <a:cs typeface="Times New Roman" panose="02020603050405020304" pitchFamily="18" charset="0"/>
              </a:rPr>
              <a:t>ty of french immersion for students who are at risk: </a:t>
            </a:r>
            <a:r>
              <a:rPr lang="x-none" dirty="0" smtClean="0">
                <a:latin typeface="Times New Roman" panose="02020603050405020304" pitchFamily="18" charset="0"/>
                <a:cs typeface="Times New Roman" panose="02020603050405020304" pitchFamily="18" charset="0"/>
              </a:rPr>
              <a:t>a</a:t>
            </a:r>
            <a:r>
              <a:rPr lang="fr-FR"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review </a:t>
            </a:r>
            <a:r>
              <a:rPr lang="x-none" dirty="0">
                <a:latin typeface="Times New Roman" panose="02020603050405020304" pitchFamily="18" charset="0"/>
                <a:cs typeface="Times New Roman" panose="02020603050405020304" pitchFamily="18" charset="0"/>
              </a:rPr>
              <a:t>of research evidence</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Canadian Modern Language Review</a:t>
            </a:r>
            <a:r>
              <a:rPr lang="en-US" dirty="0">
                <a:latin typeface="Times New Roman" panose="02020603050405020304" pitchFamily="18" charset="0"/>
                <a:cs typeface="Times New Roman" panose="02020603050405020304" pitchFamily="18" charset="0"/>
              </a:rPr>
              <a:t>, v63 5, 655-687.</a:t>
            </a:r>
            <a:endParaRPr lang="fr-FR"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Jordan, Geoff (2004), </a:t>
            </a:r>
            <a:r>
              <a:rPr lang="en-GB" i="1" dirty="0">
                <a:latin typeface="Times New Roman" panose="02020603050405020304" pitchFamily="18" charset="0"/>
                <a:cs typeface="Times New Roman" panose="02020603050405020304" pitchFamily="18" charset="0"/>
              </a:rPr>
              <a:t>Theory Construction in Second Language Acquisition</a:t>
            </a:r>
            <a:r>
              <a:rPr lang="en-GB"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Amsterdam, John Benjamins.</a:t>
            </a:r>
            <a:endParaRPr lang="fr-FR" dirty="0">
              <a:latin typeface="Times New Roman" panose="02020603050405020304" pitchFamily="18" charset="0"/>
              <a:cs typeface="Times New Roman" panose="02020603050405020304" pitchFamily="18" charset="0"/>
            </a:endParaRPr>
          </a:p>
          <a:p>
            <a:pPr algn="just"/>
            <a:r>
              <a:rPr lang="de-DE" dirty="0">
                <a:latin typeface="Times New Roman" panose="02020603050405020304" pitchFamily="18" charset="0"/>
                <a:cs typeface="Times New Roman" panose="02020603050405020304" pitchFamily="18" charset="0"/>
              </a:rPr>
              <a:t>Véronique, Daniel (2005), « </a:t>
            </a:r>
            <a:r>
              <a:rPr lang="x-none" dirty="0">
                <a:latin typeface="Times New Roman" panose="02020603050405020304" pitchFamily="18" charset="0"/>
                <a:cs typeface="Times New Roman" panose="02020603050405020304" pitchFamily="18" charset="0"/>
              </a:rPr>
              <a:t>Les interrelations entre la recherche sur l’acquisition du français</a:t>
            </a:r>
            <a:endParaRPr lang="fr-FR" dirty="0">
              <a:latin typeface="Times New Roman" panose="02020603050405020304" pitchFamily="18" charset="0"/>
              <a:cs typeface="Times New Roman" panose="02020603050405020304" pitchFamily="18" charset="0"/>
            </a:endParaRPr>
          </a:p>
          <a:p>
            <a:r>
              <a:rPr lang="x-none" dirty="0">
                <a:latin typeface="Times New Roman" panose="02020603050405020304" pitchFamily="18" charset="0"/>
                <a:cs typeface="Times New Roman" panose="02020603050405020304" pitchFamily="18" charset="0"/>
              </a:rPr>
              <a:t>langue étrangère et la didactique du français langue étrangère</a:t>
            </a:r>
            <a:r>
              <a:rPr lang="de-DE" dirty="0">
                <a:latin typeface="Times New Roman" panose="02020603050405020304" pitchFamily="18" charset="0"/>
                <a:cs typeface="Times New Roman" panose="02020603050405020304" pitchFamily="18" charset="0"/>
              </a:rPr>
              <a:t> », </a:t>
            </a:r>
            <a:r>
              <a:rPr lang="x-none" i="1" dirty="0">
                <a:latin typeface="Times New Roman" panose="02020603050405020304" pitchFamily="18" charset="0"/>
                <a:cs typeface="Times New Roman" panose="02020603050405020304" pitchFamily="18" charset="0"/>
              </a:rPr>
              <a:t>Acquisition et</a:t>
            </a:r>
            <a:r>
              <a:rPr lang="fr-FR" i="1" dirty="0">
                <a:latin typeface="Times New Roman" panose="02020603050405020304" pitchFamily="18" charset="0"/>
                <a:cs typeface="Times New Roman" panose="02020603050405020304" pitchFamily="18" charset="0"/>
              </a:rPr>
              <a:t> Interactions en langues étrangères</a:t>
            </a:r>
            <a:r>
              <a:rPr lang="fr-FR" i="1" dirty="0" smtClean="0">
                <a:latin typeface="Times New Roman" panose="02020603050405020304" pitchFamily="18" charset="0"/>
                <a:cs typeface="Times New Roman" panose="02020603050405020304" pitchFamily="18" charset="0"/>
              </a:rPr>
              <a:t>.</a:t>
            </a:r>
            <a:r>
              <a:rPr lang="fr-FR" dirty="0"/>
              <a:t> </a:t>
            </a:r>
            <a:r>
              <a:rPr lang="fr-FR" dirty="0" err="1"/>
              <a:t>Troadec</a:t>
            </a:r>
            <a:r>
              <a:rPr lang="fr-FR" dirty="0"/>
              <a:t>, B. (2007). </a:t>
            </a:r>
            <a:r>
              <a:rPr lang="fr-FR" i="1" dirty="0"/>
              <a:t>Psychologie culturelle. Le développement cognitif est-il culturel ?</a:t>
            </a:r>
            <a:r>
              <a:rPr lang="fr-FR" dirty="0"/>
              <a:t> . Paris : Belin Sup.</a:t>
            </a:r>
          </a:p>
          <a:p>
            <a:r>
              <a:rPr lang="fr-FR" dirty="0" err="1"/>
              <a:t>Troadec</a:t>
            </a:r>
            <a:r>
              <a:rPr lang="fr-FR" dirty="0"/>
              <a:t>, B. (1999). Le développement de la pensée chez l’enfant. Catégorisation et culture. Toulouse : Presses universitaires du Mirail.</a:t>
            </a:r>
          </a:p>
          <a:p>
            <a:r>
              <a:rPr lang="fr-FR" dirty="0"/>
              <a:t>Saint Martin, C. (2013). La construction de l’espace didactique du français, langue de l’école, en Polynésie française : dynamiques et perspectives. Une réflexion sur l’intégration de la problématique sociolinguistique en vue de l’amélioration de la qualité du système éducatif en contexte plurilingue. Thèse de l’Université Européenne de Bretagne (Rennes 2).</a:t>
            </a:r>
          </a:p>
          <a:p>
            <a:pPr algn="just"/>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2</a:t>
            </a:fld>
            <a:endParaRPr lang="fr-FR"/>
          </a:p>
        </p:txBody>
      </p:sp>
    </p:spTree>
    <p:extLst>
      <p:ext uri="{BB962C8B-B14F-4D97-AF65-F5344CB8AC3E}">
        <p14:creationId xmlns:p14="http://schemas.microsoft.com/office/powerpoint/2010/main" val="3224505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en-GB" b="1" dirty="0" smtClean="0">
                <a:cs typeface="Times New Roman" panose="02020603050405020304" pitchFamily="18" charset="0"/>
              </a:rPr>
              <a:t>What remains to be researched</a:t>
            </a:r>
            <a:endParaRPr lang="fr-FR" b="1" dirty="0">
              <a:cs typeface="Times New Roman" panose="02020603050405020304" pitchFamily="18" charset="0"/>
            </a:endParaRPr>
          </a:p>
        </p:txBody>
      </p:sp>
      <p:sp>
        <p:nvSpPr>
          <p:cNvPr id="3" name="Espace réservé du contenu 2"/>
          <p:cNvSpPr>
            <a:spLocks noGrp="1"/>
          </p:cNvSpPr>
          <p:nvPr>
            <p:ph idx="1"/>
          </p:nvPr>
        </p:nvSpPr>
        <p:spPr>
          <a:xfrm>
            <a:off x="457200" y="1124744"/>
            <a:ext cx="8229600" cy="5001419"/>
          </a:xfrm>
        </p:spPr>
        <p:txBody>
          <a:bodyPr>
            <a:normAutofit fontScale="92500" lnSpcReduction="20000"/>
          </a:bodyPr>
          <a:lstStyle/>
          <a:p>
            <a:pPr lvl="0" algn="just"/>
            <a:r>
              <a:rPr lang="en-GB" dirty="0">
                <a:latin typeface="Times New Roman" panose="02020603050405020304" pitchFamily="18" charset="0"/>
                <a:cs typeface="Times New Roman" panose="02020603050405020304" pitchFamily="18" charset="0"/>
              </a:rPr>
              <a:t>Better understanding of link between </a:t>
            </a:r>
            <a:r>
              <a:rPr lang="en-GB" dirty="0" smtClean="0">
                <a:latin typeface="Times New Roman" panose="02020603050405020304" pitchFamily="18" charset="0"/>
                <a:cs typeface="Times New Roman" panose="02020603050405020304" pitchFamily="18" charset="0"/>
              </a:rPr>
              <a:t>language/discourse/norms </a:t>
            </a:r>
            <a:r>
              <a:rPr lang="en-GB" dirty="0">
                <a:latin typeface="Times New Roman" panose="02020603050405020304" pitchFamily="18" charset="0"/>
                <a:cs typeface="Times New Roman" panose="02020603050405020304" pitchFamily="18" charset="0"/>
              </a:rPr>
              <a:t>in a </a:t>
            </a:r>
            <a:r>
              <a:rPr lang="en-GB" dirty="0" err="1">
                <a:latin typeface="Times New Roman" panose="02020603050405020304" pitchFamily="18" charset="0"/>
                <a:cs typeface="Times New Roman" panose="02020603050405020304" pitchFamily="18" charset="0"/>
              </a:rPr>
              <a:t>plurilingual</a:t>
            </a:r>
            <a:r>
              <a:rPr lang="en-GB" dirty="0">
                <a:latin typeface="Times New Roman" panose="02020603050405020304" pitchFamily="18" charset="0"/>
                <a:cs typeface="Times New Roman" panose="02020603050405020304" pitchFamily="18" charset="0"/>
              </a:rPr>
              <a:t> academic </a:t>
            </a:r>
            <a:r>
              <a:rPr lang="en-GB" dirty="0" smtClean="0">
                <a:latin typeface="Times New Roman" panose="02020603050405020304" pitchFamily="18" charset="0"/>
                <a:cs typeface="Times New Roman" panose="02020603050405020304" pitchFamily="18" charset="0"/>
              </a:rPr>
              <a:t>setting (undermining the influence of the code – undermining the dominance of centrality)</a:t>
            </a:r>
            <a:endParaRPr lang="fr-FR" dirty="0">
              <a:latin typeface="Times New Roman" panose="02020603050405020304" pitchFamily="18" charset="0"/>
              <a:cs typeface="Times New Roman" panose="02020603050405020304" pitchFamily="18" charset="0"/>
            </a:endParaRPr>
          </a:p>
          <a:p>
            <a:pPr lvl="0" algn="just"/>
            <a:r>
              <a:rPr lang="en-GB" dirty="0">
                <a:latin typeface="Times New Roman" panose="02020603050405020304" pitchFamily="18" charset="0"/>
                <a:cs typeface="Times New Roman" panose="02020603050405020304" pitchFamily="18" charset="0"/>
              </a:rPr>
              <a:t>Learning vs. teaching in such contexts to understand link between development and mediation in specific cultural </a:t>
            </a:r>
            <a:r>
              <a:rPr lang="en-GB" dirty="0" smtClean="0">
                <a:latin typeface="Times New Roman" panose="02020603050405020304" pitchFamily="18" charset="0"/>
                <a:cs typeface="Times New Roman" panose="02020603050405020304" pitchFamily="18" charset="0"/>
              </a:rPr>
              <a:t>situations (process &gt; product)</a:t>
            </a:r>
            <a:endParaRPr lang="fr-FR" dirty="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Study </a:t>
            </a:r>
            <a:r>
              <a:rPr lang="en-GB" dirty="0">
                <a:latin typeface="Times New Roman" panose="02020603050405020304" pitchFamily="18" charset="0"/>
                <a:cs typeface="Times New Roman" panose="02020603050405020304" pitchFamily="18" charset="0"/>
              </a:rPr>
              <a:t>connection between professional structures, ideology and beliefs and problems of face in order to better understand resistance.</a:t>
            </a:r>
            <a:endParaRPr lang="fr-FR" dirty="0">
              <a:latin typeface="Times New Roman" panose="02020603050405020304" pitchFamily="18" charset="0"/>
              <a:cs typeface="Times New Roman" panose="02020603050405020304" pitchFamily="18" charset="0"/>
            </a:endParaRPr>
          </a:p>
          <a:p>
            <a:pPr marL="0" indent="0" algn="just">
              <a:buNone/>
            </a:pPr>
            <a:endParaRPr lang="fr-FR" b="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20</a:t>
            </a:fld>
            <a:endParaRPr lang="fr-FR"/>
          </a:p>
        </p:txBody>
      </p:sp>
    </p:spTree>
    <p:extLst>
      <p:ext uri="{BB962C8B-B14F-4D97-AF65-F5344CB8AC3E}">
        <p14:creationId xmlns:p14="http://schemas.microsoft.com/office/powerpoint/2010/main" val="1705949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Some</a:t>
            </a:r>
            <a:r>
              <a:rPr lang="fr-FR" b="1" dirty="0" smtClean="0"/>
              <a:t> </a:t>
            </a:r>
            <a:r>
              <a:rPr lang="fr-FR" b="1" dirty="0" err="1" smtClean="0"/>
              <a:t>answers</a:t>
            </a:r>
            <a:r>
              <a:rPr lang="fr-FR" b="1" dirty="0" smtClean="0"/>
              <a:t> </a:t>
            </a:r>
            <a:endParaRPr lang="fr-FR" b="1" dirty="0"/>
          </a:p>
        </p:txBody>
      </p:sp>
      <p:sp>
        <p:nvSpPr>
          <p:cNvPr id="3" name="Espace réservé du contenu 2"/>
          <p:cNvSpPr>
            <a:spLocks noGrp="1"/>
          </p:cNvSpPr>
          <p:nvPr>
            <p:ph idx="1"/>
          </p:nvPr>
        </p:nvSpPr>
        <p:spPr/>
        <p:txBody>
          <a:bodyPr>
            <a:normAutofit fontScale="70000" lnSpcReduction="20000"/>
          </a:bodyPr>
          <a:lstStyle/>
          <a:p>
            <a:pPr lvl="0" algn="just"/>
            <a:r>
              <a:rPr lang="fr-FR" b="1" dirty="0" err="1">
                <a:latin typeface="Times New Roman" panose="02020603050405020304" pitchFamily="18" charset="0"/>
                <a:cs typeface="Times New Roman" panose="02020603050405020304" pitchFamily="18" charset="0"/>
              </a:rPr>
              <a:t>Reflection</a:t>
            </a:r>
            <a:r>
              <a:rPr lang="fr-FR" b="1" dirty="0">
                <a:latin typeface="Times New Roman" panose="02020603050405020304" pitchFamily="18" charset="0"/>
                <a:cs typeface="Times New Roman" panose="02020603050405020304" pitchFamily="18" charset="0"/>
              </a:rPr>
              <a:t> on </a:t>
            </a:r>
            <a:r>
              <a:rPr lang="fr-FR" b="1" dirty="0" err="1">
                <a:latin typeface="Times New Roman" panose="02020603050405020304" pitchFamily="18" charset="0"/>
                <a:cs typeface="Times New Roman" panose="02020603050405020304" pitchFamily="18" charset="0"/>
              </a:rPr>
              <a:t>learning</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environments</a:t>
            </a:r>
            <a:r>
              <a:rPr lang="fr-FR" b="1" dirty="0">
                <a:latin typeface="Times New Roman" panose="02020603050405020304" pitchFamily="18" charset="0"/>
                <a:cs typeface="Times New Roman" panose="02020603050405020304" pitchFamily="18" charset="0"/>
              </a:rPr>
              <a:t> and </a:t>
            </a:r>
            <a:r>
              <a:rPr lang="fr-FR" b="1" dirty="0" err="1">
                <a:latin typeface="Times New Roman" panose="02020603050405020304" pitchFamily="18" charset="0"/>
                <a:cs typeface="Times New Roman" panose="02020603050405020304" pitchFamily="18" charset="0"/>
              </a:rPr>
              <a:t>technology</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individual</a:t>
            </a:r>
            <a:r>
              <a:rPr lang="fr-FR" b="1" dirty="0">
                <a:latin typeface="Times New Roman" panose="02020603050405020304" pitchFamily="18" charset="0"/>
                <a:cs typeface="Times New Roman" panose="02020603050405020304" pitchFamily="18" charset="0"/>
              </a:rPr>
              <a:t>/</a:t>
            </a:r>
            <a:r>
              <a:rPr lang="fr-FR" b="1" dirty="0" err="1">
                <a:latin typeface="Times New Roman" panose="02020603050405020304" pitchFamily="18" charset="0"/>
                <a:cs typeface="Times New Roman" panose="02020603050405020304" pitchFamily="18" charset="0"/>
              </a:rPr>
              <a:t>small</a:t>
            </a:r>
            <a:r>
              <a:rPr lang="fr-FR" b="1" dirty="0">
                <a:latin typeface="Times New Roman" panose="02020603050405020304" pitchFamily="18" charset="0"/>
                <a:cs typeface="Times New Roman" panose="02020603050405020304" pitchFamily="18" charset="0"/>
              </a:rPr>
              <a:t> group/large group </a:t>
            </a:r>
            <a:r>
              <a:rPr lang="fr-FR" b="1" dirty="0" err="1">
                <a:latin typeface="Times New Roman" panose="02020603050405020304" pitchFamily="18" charset="0"/>
                <a:cs typeface="Times New Roman" panose="02020603050405020304" pitchFamily="18" charset="0"/>
              </a:rPr>
              <a:t>work</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flipped</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schooling</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telecollaboration</a:t>
            </a:r>
            <a:r>
              <a:rPr lang="fr-FR" b="1" dirty="0">
                <a:latin typeface="Times New Roman" panose="02020603050405020304" pitchFamily="18" charset="0"/>
                <a:cs typeface="Times New Roman" panose="02020603050405020304" pitchFamily="18" charset="0"/>
              </a:rPr>
              <a:t>, mobile </a:t>
            </a:r>
            <a:r>
              <a:rPr lang="fr-FR" b="1" dirty="0" err="1">
                <a:latin typeface="Times New Roman" panose="02020603050405020304" pitchFamily="18" charset="0"/>
                <a:cs typeface="Times New Roman" panose="02020603050405020304" pitchFamily="18" charset="0"/>
              </a:rPr>
              <a:t>technology</a:t>
            </a:r>
            <a:r>
              <a:rPr lang="fr-FR" b="1" dirty="0">
                <a:latin typeface="Times New Roman" panose="02020603050405020304" pitchFamily="18" charset="0"/>
                <a:cs typeface="Times New Roman" panose="02020603050405020304" pitchFamily="18" charset="0"/>
              </a:rPr>
              <a:t>, etc.)</a:t>
            </a:r>
          </a:p>
          <a:p>
            <a:pPr algn="just"/>
            <a:r>
              <a:rPr lang="en-GB" dirty="0" smtClean="0">
                <a:latin typeface="Times New Roman" panose="02020603050405020304" pitchFamily="18" charset="0"/>
                <a:cs typeface="Times New Roman" panose="02020603050405020304" pitchFamily="18" charset="0"/>
              </a:rPr>
              <a:t>Closer study of influence of psycho-sociological factors on individual development</a:t>
            </a:r>
            <a:endParaRPr lang="fr-FR"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Bottom up participative projects (action research or more fundamental research) and not top down projects with identical actions in every school</a:t>
            </a:r>
          </a:p>
          <a:p>
            <a:pPr algn="just"/>
            <a:r>
              <a:rPr lang="en-GB" dirty="0" smtClean="0">
                <a:latin typeface="Times New Roman" panose="02020603050405020304" pitchFamily="18" charset="0"/>
                <a:cs typeface="Times New Roman" panose="02020603050405020304" pitchFamily="18" charset="0"/>
              </a:rPr>
              <a:t>Try and describe “variation” in order to cope with it; problem solving at individual level.</a:t>
            </a:r>
            <a:endParaRPr lang="fr-FR"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Complementarity vs. superiority</a:t>
            </a:r>
          </a:p>
          <a:p>
            <a:pPr algn="just"/>
            <a:r>
              <a:rPr lang="en-GB" dirty="0" smtClean="0">
                <a:latin typeface="Times New Roman" panose="02020603050405020304" pitchFamily="18" charset="0"/>
                <a:cs typeface="Times New Roman" panose="02020603050405020304" pitchFamily="18" charset="0"/>
              </a:rPr>
              <a:t>From complexity to </a:t>
            </a:r>
            <a:r>
              <a:rPr lang="en-GB" dirty="0" err="1" smtClean="0">
                <a:latin typeface="Times New Roman" panose="02020603050405020304" pitchFamily="18" charset="0"/>
                <a:cs typeface="Times New Roman" panose="02020603050405020304" pitchFamily="18" charset="0"/>
              </a:rPr>
              <a:t>simplexity</a:t>
            </a:r>
            <a:r>
              <a:rPr lang="en-GB" dirty="0" smtClean="0">
                <a:latin typeface="Times New Roman" panose="02020603050405020304" pitchFamily="18" charset="0"/>
                <a:cs typeface="Times New Roman" panose="02020603050405020304" pitchFamily="18" charset="0"/>
              </a:rPr>
              <a:t> (to cope with individual variation).</a:t>
            </a:r>
          </a:p>
          <a:p>
            <a:pPr algn="just"/>
            <a:r>
              <a:rPr lang="en-GB" dirty="0" err="1" smtClean="0">
                <a:latin typeface="Times New Roman" panose="02020603050405020304" pitchFamily="18" charset="0"/>
                <a:cs typeface="Times New Roman" panose="02020603050405020304" pitchFamily="18" charset="0"/>
              </a:rPr>
              <a:t>Simplexity</a:t>
            </a:r>
            <a:r>
              <a:rPr lang="en-GB" dirty="0" smtClean="0">
                <a:latin typeface="Times New Roman" panose="02020603050405020304" pitchFamily="18" charset="0"/>
                <a:cs typeface="Times New Roman" panose="02020603050405020304" pitchFamily="18" charset="0"/>
              </a:rPr>
              <a:t> is not reductionism</a:t>
            </a:r>
          </a:p>
          <a:p>
            <a:pPr algn="just"/>
            <a:r>
              <a:rPr lang="en-GB" dirty="0" smtClean="0">
                <a:latin typeface="Times New Roman" panose="02020603050405020304" pitchFamily="18" charset="0"/>
                <a:cs typeface="Times New Roman" panose="02020603050405020304" pitchFamily="18" charset="0"/>
              </a:rPr>
              <a:t>Dissemination of results and partial duplication when applicable</a:t>
            </a:r>
            <a:endParaRPr lang="fr-FR"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21</a:t>
            </a:fld>
            <a:endParaRPr lang="fr-FR"/>
          </a:p>
        </p:txBody>
      </p:sp>
    </p:spTree>
    <p:extLst>
      <p:ext uri="{BB962C8B-B14F-4D97-AF65-F5344CB8AC3E}">
        <p14:creationId xmlns:p14="http://schemas.microsoft.com/office/powerpoint/2010/main" val="4214881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marL="0" indent="0" algn="ctr">
              <a:buNone/>
            </a:pPr>
            <a:r>
              <a:rPr lang="en-GB" sz="5400" dirty="0" err="1" smtClean="0"/>
              <a:t>Merssi</a:t>
            </a:r>
            <a:endParaRPr lang="en-GB" sz="5400" dirty="0" smtClean="0"/>
          </a:p>
          <a:p>
            <a:pPr marL="0" indent="0" algn="ctr">
              <a:buNone/>
            </a:pPr>
            <a:r>
              <a:rPr lang="en-GB" sz="5400" dirty="0" smtClean="0"/>
              <a:t>Thank you</a:t>
            </a:r>
          </a:p>
          <a:p>
            <a:pPr marL="0" indent="0" algn="ctr">
              <a:buNone/>
            </a:pPr>
            <a:r>
              <a:rPr lang="en-GB" sz="5400" dirty="0" err="1" smtClean="0"/>
              <a:t>Merci</a:t>
            </a:r>
            <a:endParaRPr lang="fr-FR" sz="5400"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22</a:t>
            </a:fld>
            <a:endParaRPr lang="fr-FR"/>
          </a:p>
        </p:txBody>
      </p:sp>
    </p:spTree>
    <p:extLst>
      <p:ext uri="{BB962C8B-B14F-4D97-AF65-F5344CB8AC3E}">
        <p14:creationId xmlns:p14="http://schemas.microsoft.com/office/powerpoint/2010/main" val="1163768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Present</a:t>
            </a:r>
            <a:r>
              <a:rPr lang="fr-FR" b="1" dirty="0" smtClean="0"/>
              <a:t>-</a:t>
            </a:r>
            <a:r>
              <a:rPr lang="fr-FR" b="1" dirty="0" err="1" smtClean="0"/>
              <a:t>day</a:t>
            </a:r>
            <a:r>
              <a:rPr lang="fr-FR" b="1" dirty="0" smtClean="0"/>
              <a:t> </a:t>
            </a:r>
            <a:r>
              <a:rPr lang="fr-FR" b="1" dirty="0" err="1" smtClean="0"/>
              <a:t>episteme</a:t>
            </a:r>
            <a:endParaRPr lang="fr-FR" b="1" dirty="0"/>
          </a:p>
        </p:txBody>
      </p:sp>
      <p:sp>
        <p:nvSpPr>
          <p:cNvPr id="3" name="Espace réservé du contenu 2"/>
          <p:cNvSpPr>
            <a:spLocks noGrp="1"/>
          </p:cNvSpPr>
          <p:nvPr>
            <p:ph idx="1"/>
          </p:nvPr>
        </p:nvSpPr>
        <p:spPr/>
        <p:txBody>
          <a:bodyPr>
            <a:normAutofit fontScale="77500" lnSpcReduction="20000"/>
          </a:bodyPr>
          <a:lstStyle/>
          <a:p>
            <a:endParaRPr lang="fr-FR" dirty="0" smtClean="0"/>
          </a:p>
          <a:p>
            <a:r>
              <a:rPr lang="fr-FR" dirty="0" err="1" smtClean="0">
                <a:latin typeface="Times New Roman" panose="02020603050405020304" pitchFamily="18" charset="0"/>
                <a:cs typeface="Times New Roman" panose="02020603050405020304" pitchFamily="18" charset="0"/>
              </a:rPr>
              <a:t>Situated</a:t>
            </a:r>
            <a:r>
              <a:rPr lang="fr-FR" dirty="0" smtClean="0">
                <a:latin typeface="Times New Roman" panose="02020603050405020304" pitchFamily="18" charset="0"/>
                <a:cs typeface="Times New Roman" panose="02020603050405020304" pitchFamily="18" charset="0"/>
              </a:rPr>
              <a:t> science </a:t>
            </a:r>
          </a:p>
          <a:p>
            <a:r>
              <a:rPr lang="fr-FR" dirty="0" err="1" smtClean="0">
                <a:latin typeface="Times New Roman" panose="02020603050405020304" pitchFamily="18" charset="0"/>
                <a:cs typeface="Times New Roman" panose="02020603050405020304" pitchFamily="18" charset="0"/>
              </a:rPr>
              <a:t>Uncertainty</a:t>
            </a:r>
            <a:r>
              <a:rPr lang="fr-FR" dirty="0" smtClean="0">
                <a:latin typeface="Times New Roman" panose="02020603050405020304" pitchFamily="18" charset="0"/>
                <a:cs typeface="Times New Roman" panose="02020603050405020304" pitchFamily="18" charset="0"/>
              </a:rPr>
              <a:t> (Foucault, Derrida, Morin)</a:t>
            </a:r>
          </a:p>
          <a:p>
            <a:r>
              <a:rPr lang="fr-FR" dirty="0" err="1" smtClean="0">
                <a:latin typeface="Times New Roman" panose="02020603050405020304" pitchFamily="18" charset="0"/>
                <a:cs typeface="Times New Roman" panose="02020603050405020304" pitchFamily="18" charset="0"/>
              </a:rPr>
              <a:t>Complexity</a:t>
            </a:r>
            <a:r>
              <a:rPr lang="fr-FR" dirty="0" smtClean="0">
                <a:latin typeface="Times New Roman" panose="02020603050405020304" pitchFamily="18" charset="0"/>
                <a:cs typeface="Times New Roman" panose="02020603050405020304" pitchFamily="18" charset="0"/>
              </a:rPr>
              <a:t> (Varela, Morin)</a:t>
            </a:r>
          </a:p>
          <a:p>
            <a:r>
              <a:rPr lang="fr-FR" dirty="0" err="1" smtClean="0">
                <a:latin typeface="Times New Roman" panose="02020603050405020304" pitchFamily="18" charset="0"/>
                <a:cs typeface="Times New Roman" panose="02020603050405020304" pitchFamily="18" charset="0"/>
              </a:rPr>
              <a:t>Problem</a:t>
            </a:r>
            <a:r>
              <a:rPr lang="fr-FR" dirty="0" smtClean="0">
                <a:latin typeface="Times New Roman" panose="02020603050405020304" pitchFamily="18" charset="0"/>
                <a:cs typeface="Times New Roman" panose="02020603050405020304" pitchFamily="18" charset="0"/>
              </a:rPr>
              <a:t>-</a:t>
            </a:r>
            <a:r>
              <a:rPr lang="fr-FR" dirty="0" err="1" smtClean="0">
                <a:latin typeface="Times New Roman" panose="02020603050405020304" pitchFamily="18" charset="0"/>
                <a:cs typeface="Times New Roman" panose="02020603050405020304" pitchFamily="18" charset="0"/>
              </a:rPr>
              <a:t>solving</a:t>
            </a:r>
            <a:r>
              <a:rPr lang="fr-FR" dirty="0" smtClean="0">
                <a:latin typeface="Times New Roman" panose="02020603050405020304" pitchFamily="18" charset="0"/>
                <a:cs typeface="Times New Roman" panose="02020603050405020304" pitchFamily="18" charset="0"/>
              </a:rPr>
              <a:t> (Popper) vs. Progress (</a:t>
            </a:r>
            <a:r>
              <a:rPr lang="fr-FR" dirty="0" err="1" smtClean="0">
                <a:latin typeface="Times New Roman" panose="02020603050405020304" pitchFamily="18" charset="0"/>
                <a:cs typeface="Times New Roman" panose="02020603050405020304" pitchFamily="18" charset="0"/>
              </a:rPr>
              <a:t>improvement</a:t>
            </a:r>
            <a:r>
              <a:rPr lang="fr-FR" dirty="0" smtClean="0">
                <a:latin typeface="Times New Roman" panose="02020603050405020304" pitchFamily="18" charset="0"/>
                <a:cs typeface="Times New Roman" panose="02020603050405020304" pitchFamily="18" charset="0"/>
              </a:rPr>
              <a:t>)</a:t>
            </a:r>
          </a:p>
          <a:p>
            <a:r>
              <a:rPr lang="fr-FR" dirty="0" smtClean="0">
                <a:latin typeface="Times New Roman" panose="02020603050405020304" pitchFamily="18" charset="0"/>
                <a:cs typeface="Times New Roman" panose="02020603050405020304" pitchFamily="18" charset="0"/>
              </a:rPr>
              <a:t>Deconstruction (Derrida, Bachelard, Morin)</a:t>
            </a:r>
          </a:p>
          <a:p>
            <a:r>
              <a:rPr lang="fr-FR" dirty="0" smtClean="0">
                <a:latin typeface="Times New Roman" panose="02020603050405020304" pitchFamily="18" charset="0"/>
                <a:cs typeface="Times New Roman" panose="02020603050405020304" pitchFamily="18" charset="0"/>
              </a:rPr>
              <a:t>Doxa (Bourdieu) and </a:t>
            </a:r>
            <a:r>
              <a:rPr lang="fr-FR" dirty="0" err="1" smtClean="0">
                <a:latin typeface="Times New Roman" panose="02020603050405020304" pitchFamily="18" charset="0"/>
                <a:cs typeface="Times New Roman" panose="02020603050405020304" pitchFamily="18" charset="0"/>
              </a:rPr>
              <a:t>difficulty</a:t>
            </a:r>
            <a:r>
              <a:rPr lang="fr-FR" dirty="0" smtClean="0">
                <a:latin typeface="Times New Roman" panose="02020603050405020304" pitchFamily="18" charset="0"/>
                <a:cs typeface="Times New Roman" panose="02020603050405020304" pitchFamily="18" charset="0"/>
              </a:rPr>
              <a:t> of </a:t>
            </a:r>
            <a:r>
              <a:rPr lang="fr-FR" dirty="0" err="1" smtClean="0">
                <a:latin typeface="Times New Roman" panose="02020603050405020304" pitchFamily="18" charset="0"/>
                <a:cs typeface="Times New Roman" panose="02020603050405020304" pitchFamily="18" charset="0"/>
              </a:rPr>
              <a:t>accepting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uncertainty</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Gigerenzer</a:t>
            </a:r>
            <a:r>
              <a:rPr lang="fr-FR" dirty="0" smtClean="0">
                <a:latin typeface="Times New Roman" panose="02020603050405020304" pitchFamily="18" charset="0"/>
                <a:cs typeface="Times New Roman" panose="02020603050405020304" pitchFamily="18" charset="0"/>
              </a:rPr>
              <a:t> )</a:t>
            </a:r>
          </a:p>
          <a:p>
            <a:r>
              <a:rPr lang="fr-FR" dirty="0" err="1" smtClean="0">
                <a:latin typeface="Times New Roman" panose="02020603050405020304" pitchFamily="18" charset="0"/>
                <a:cs typeface="Times New Roman" panose="02020603050405020304" pitchFamily="18" charset="0"/>
              </a:rPr>
              <a:t>Difference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between</a:t>
            </a:r>
            <a:r>
              <a:rPr lang="fr-FR" dirty="0" smtClean="0">
                <a:latin typeface="Times New Roman" panose="02020603050405020304" pitchFamily="18" charset="0"/>
                <a:cs typeface="Times New Roman" panose="02020603050405020304" pitchFamily="18" charset="0"/>
              </a:rPr>
              <a:t> collective </a:t>
            </a:r>
            <a:r>
              <a:rPr lang="fr-FR" dirty="0" err="1" smtClean="0">
                <a:latin typeface="Times New Roman" panose="02020603050405020304" pitchFamily="18" charset="0"/>
                <a:cs typeface="Times New Roman" panose="02020603050405020304" pitchFamily="18" charset="0"/>
              </a:rPr>
              <a:t>representations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Dürkheim</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scientific</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theories</a:t>
            </a:r>
            <a:r>
              <a:rPr lang="fr-FR" dirty="0" smtClean="0">
                <a:latin typeface="Times New Roman" panose="02020603050405020304" pitchFamily="18" charset="0"/>
                <a:cs typeface="Times New Roman" panose="02020603050405020304" pitchFamily="18" charset="0"/>
              </a:rPr>
              <a:t>?</a:t>
            </a:r>
          </a:p>
          <a:p>
            <a:r>
              <a:rPr lang="fr-FR" dirty="0" err="1" smtClean="0">
                <a:latin typeface="Times New Roman" panose="02020603050405020304" pitchFamily="18" charset="0"/>
                <a:cs typeface="Times New Roman" panose="02020603050405020304" pitchFamily="18" charset="0"/>
              </a:rPr>
              <a:t>Perhaps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methodological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approaches</a:t>
            </a:r>
            <a:r>
              <a:rPr lang="fr-FR" dirty="0" smtClean="0">
                <a:latin typeface="Times New Roman" panose="02020603050405020304" pitchFamily="18" charset="0"/>
                <a:cs typeface="Times New Roman" panose="02020603050405020304" pitchFamily="18" charset="0"/>
              </a:rPr>
              <a:t> and publications/discussions of </a:t>
            </a:r>
            <a:r>
              <a:rPr lang="fr-FR" dirty="0" err="1" smtClean="0">
                <a:latin typeface="Times New Roman" panose="02020603050405020304" pitchFamily="18" charset="0"/>
                <a:cs typeface="Times New Roman" panose="02020603050405020304" pitchFamily="18" charset="0"/>
              </a:rPr>
              <a:t>results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complementarity</a:t>
            </a:r>
            <a:endParaRPr lang="fr-FR"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Who the researcher is</a:t>
            </a:r>
            <a:endParaRPr lang="fr-FR" b="1" dirty="0"/>
          </a:p>
        </p:txBody>
      </p:sp>
      <p:sp>
        <p:nvSpPr>
          <p:cNvPr id="3" name="Content Placeholder 2"/>
          <p:cNvSpPr>
            <a:spLocks noGrp="1"/>
          </p:cNvSpPr>
          <p:nvPr>
            <p:ph idx="1"/>
          </p:nvPr>
        </p:nvSpPr>
        <p:spPr/>
        <p:txBody>
          <a:bodyPr>
            <a:normAutofit fontScale="92500"/>
          </a:bodyPr>
          <a:lstStyle/>
          <a:p>
            <a:pPr algn="just"/>
            <a:r>
              <a:rPr lang="en-GB" dirty="0" smtClean="0">
                <a:latin typeface="Times New Roman" panose="02020603050405020304" pitchFamily="18" charset="0"/>
                <a:cs typeface="Times New Roman" panose="02020603050405020304" pitchFamily="18" charset="0"/>
              </a:rPr>
              <a:t>Continental French </a:t>
            </a:r>
            <a:r>
              <a:rPr lang="en-GB" dirty="0" smtClean="0">
                <a:latin typeface="Times New Roman" panose="02020603050405020304" pitchFamily="18" charset="0"/>
                <a:cs typeface="Times New Roman" panose="02020603050405020304" pitchFamily="18" charset="0"/>
              </a:rPr>
              <a:t>senior researcher (situated</a:t>
            </a:r>
            <a:r>
              <a:rPr lang="en-GB" dirty="0" smtClean="0">
                <a:latin typeface="Times New Roman" panose="02020603050405020304" pitchFamily="18" charset="0"/>
                <a:cs typeface="Times New Roman" panose="02020603050405020304" pitchFamily="18" charset="0"/>
              </a:rPr>
              <a:t>)</a:t>
            </a:r>
          </a:p>
          <a:p>
            <a:pPr algn="just"/>
            <a:r>
              <a:rPr lang="en-GB" dirty="0" smtClean="0">
                <a:latin typeface="Times New Roman" panose="02020603050405020304" pitchFamily="18" charset="0"/>
                <a:cs typeface="Times New Roman" panose="02020603050405020304" pitchFamily="18" charset="0"/>
              </a:rPr>
              <a:t>Bi-cultural education</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a:t>
            </a:r>
            <a:r>
              <a:rPr lang="en-GB" dirty="0" err="1" smtClean="0">
                <a:latin typeface="Times New Roman" panose="02020603050405020304" pitchFamily="18" charset="0"/>
                <a:cs typeface="Times New Roman" panose="02020603050405020304" pitchFamily="18" charset="0"/>
              </a:rPr>
              <a:t>didactique</a:t>
            </a:r>
            <a:r>
              <a:rPr lang="en-GB" dirty="0" smtClean="0">
                <a:latin typeface="Times New Roman" panose="02020603050405020304" pitchFamily="18" charset="0"/>
                <a:cs typeface="Times New Roman" panose="02020603050405020304" pitchFamily="18" charset="0"/>
              </a:rPr>
              <a:t> de </a:t>
            </a:r>
            <a:r>
              <a:rPr lang="en-GB" dirty="0" err="1" smtClean="0">
                <a:latin typeface="Times New Roman" panose="02020603050405020304" pitchFamily="18" charset="0"/>
                <a:cs typeface="Times New Roman" panose="02020603050405020304" pitchFamily="18" charset="0"/>
              </a:rPr>
              <a:t>l’intervention</a:t>
            </a:r>
            <a:r>
              <a:rPr lang="en-GB" dirty="0" smtClean="0">
                <a:latin typeface="Times New Roman" panose="02020603050405020304" pitchFamily="18" charset="0"/>
                <a:cs typeface="Times New Roman" panose="02020603050405020304" pitchFamily="18" charset="0"/>
              </a:rPr>
              <a:t>” and epistemology</a:t>
            </a:r>
          </a:p>
          <a:p>
            <a:pPr algn="just"/>
            <a:r>
              <a:rPr lang="en-GB" dirty="0" smtClean="0">
                <a:latin typeface="Times New Roman" panose="02020603050405020304" pitchFamily="18" charset="0"/>
                <a:cs typeface="Times New Roman" panose="02020603050405020304" pitchFamily="18" charset="0"/>
              </a:rPr>
              <a:t>Action research</a:t>
            </a:r>
          </a:p>
          <a:p>
            <a:pPr algn="just"/>
            <a:r>
              <a:rPr lang="en-GB" dirty="0" smtClean="0">
                <a:latin typeface="Times New Roman" panose="02020603050405020304" pitchFamily="18" charset="0"/>
                <a:cs typeface="Times New Roman" panose="02020603050405020304" pitchFamily="18" charset="0"/>
              </a:rPr>
              <a:t>Epistemology</a:t>
            </a:r>
            <a:endParaRPr lang="fr-FR" dirty="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Another researcher in another context would have expressed everything differently and have different references.</a:t>
            </a:r>
            <a:endParaRPr lang="fr-FR"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C8A38AD-E4A0-4F43-9979-E9886713DEA6}" type="slidenum">
              <a:rPr lang="fr-FR" smtClean="0"/>
              <a:pPr/>
              <a:t>4</a:t>
            </a:fld>
            <a:endParaRPr lang="fr-FR"/>
          </a:p>
        </p:txBody>
      </p:sp>
    </p:spTree>
    <p:extLst>
      <p:ext uri="{BB962C8B-B14F-4D97-AF65-F5344CB8AC3E}">
        <p14:creationId xmlns:p14="http://schemas.microsoft.com/office/powerpoint/2010/main" val="3830027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cs typeface="Times New Roman" panose="02020603050405020304" pitchFamily="18" charset="0"/>
              </a:rPr>
              <a:t>Problematic</a:t>
            </a:r>
            <a:r>
              <a:rPr lang="fr-FR" b="1" dirty="0" smtClean="0">
                <a:cs typeface="Times New Roman" panose="02020603050405020304" pitchFamily="18" charset="0"/>
              </a:rPr>
              <a:t> issues in the </a:t>
            </a:r>
            <a:r>
              <a:rPr lang="fr-FR" b="1" dirty="0" err="1" smtClean="0">
                <a:cs typeface="Times New Roman" panose="02020603050405020304" pitchFamily="18" charset="0"/>
              </a:rPr>
              <a:t>Indian</a:t>
            </a:r>
            <a:r>
              <a:rPr lang="fr-FR" b="1" dirty="0" smtClean="0">
                <a:cs typeface="Times New Roman" panose="02020603050405020304" pitchFamily="18" charset="0"/>
              </a:rPr>
              <a:t> </a:t>
            </a:r>
            <a:r>
              <a:rPr lang="fr-FR" b="1" dirty="0" err="1" smtClean="0">
                <a:cs typeface="Times New Roman" panose="02020603050405020304" pitchFamily="18" charset="0"/>
              </a:rPr>
              <a:t>Ocean</a:t>
            </a:r>
            <a:r>
              <a:rPr lang="fr-FR" b="1" dirty="0" smtClean="0">
                <a:cs typeface="Times New Roman" panose="02020603050405020304" pitchFamily="18" charset="0"/>
              </a:rPr>
              <a:t> (1)</a:t>
            </a:r>
            <a:endParaRPr lang="fr-FR" b="1" dirty="0">
              <a:cs typeface="Times New Roman" panose="02020603050405020304" pitchFamily="18" charset="0"/>
            </a:endParaRPr>
          </a:p>
        </p:txBody>
      </p:sp>
      <p:sp>
        <p:nvSpPr>
          <p:cNvPr id="3" name="Espace réservé du contenu 2"/>
          <p:cNvSpPr>
            <a:spLocks noGrp="1"/>
          </p:cNvSpPr>
          <p:nvPr>
            <p:ph idx="1"/>
          </p:nvPr>
        </p:nvSpPr>
        <p:spPr/>
        <p:txBody>
          <a:bodyPr>
            <a:normAutofit fontScale="85000" lnSpcReduction="20000"/>
          </a:bodyPr>
          <a:lstStyle/>
          <a:p>
            <a:pPr algn="just" fontAlgn="base"/>
            <a:r>
              <a:rPr lang="en-US" dirty="0">
                <a:latin typeface="Times New Roman" panose="02020603050405020304" pitchFamily="18" charset="0"/>
                <a:cs typeface="Times New Roman" panose="02020603050405020304" pitchFamily="18" charset="0"/>
              </a:rPr>
              <a:t>Contextual parameters </a:t>
            </a:r>
            <a:r>
              <a:rPr lang="en-US" dirty="0" smtClean="0">
                <a:latin typeface="Times New Roman" panose="02020603050405020304" pitchFamily="18" charset="0"/>
                <a:cs typeface="Times New Roman" panose="02020603050405020304" pitchFamily="18" charset="0"/>
              </a:rPr>
              <a:t>are numerous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variable, it is </a:t>
            </a:r>
            <a:r>
              <a:rPr lang="en-US" dirty="0">
                <a:latin typeface="Times New Roman" panose="02020603050405020304" pitchFamily="18" charset="0"/>
                <a:cs typeface="Times New Roman" panose="02020603050405020304" pitchFamily="18" charset="0"/>
              </a:rPr>
              <a:t>difficult to cope with them all and to convince decision makers of the need to pay attention to previous research results and careful assessment of the </a:t>
            </a:r>
            <a:r>
              <a:rPr lang="en-US" dirty="0" smtClean="0">
                <a:latin typeface="Times New Roman" panose="02020603050405020304" pitchFamily="18" charset="0"/>
                <a:cs typeface="Times New Roman" panose="02020603050405020304" pitchFamily="18" charset="0"/>
              </a:rPr>
              <a:t>situation : possible “</a:t>
            </a:r>
            <a:r>
              <a:rPr lang="en-US" dirty="0" err="1" smtClean="0">
                <a:latin typeface="Times New Roman" panose="02020603050405020304" pitchFamily="18" charset="0"/>
                <a:cs typeface="Times New Roman" panose="02020603050405020304" pitchFamily="18" charset="0"/>
              </a:rPr>
              <a:t>obscurantisme</a:t>
            </a:r>
            <a:r>
              <a:rPr lang="en-US" dirty="0" smtClean="0">
                <a:latin typeface="Times New Roman" panose="02020603050405020304" pitchFamily="18" charset="0"/>
                <a:cs typeface="Times New Roman" panose="02020603050405020304" pitchFamily="18" charset="0"/>
              </a:rPr>
              <a:t>” and top-down decision-making.</a:t>
            </a:r>
          </a:p>
          <a:p>
            <a:pPr algn="just" fontAlgn="base"/>
            <a:r>
              <a:rPr lang="fr-FR" dirty="0" err="1" smtClean="0">
                <a:latin typeface="Times New Roman" panose="02020603050405020304" pitchFamily="18" charset="0"/>
                <a:cs typeface="Times New Roman" panose="02020603050405020304" pitchFamily="18" charset="0"/>
              </a:rPr>
              <a:t>Need</a:t>
            </a:r>
            <a:r>
              <a:rPr lang="fr-FR" dirty="0" smtClean="0">
                <a:latin typeface="Times New Roman" panose="02020603050405020304" pitchFamily="18" charset="0"/>
                <a:cs typeface="Times New Roman" panose="02020603050405020304" pitchFamily="18" charset="0"/>
              </a:rPr>
              <a:t> for </a:t>
            </a:r>
            <a:r>
              <a:rPr lang="fr-FR" dirty="0" err="1" smtClean="0">
                <a:latin typeface="Times New Roman" panose="02020603050405020304" pitchFamily="18" charset="0"/>
                <a:cs typeface="Times New Roman" panose="02020603050405020304" pitchFamily="18" charset="0"/>
              </a:rPr>
              <a:t>teachers</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to « </a:t>
            </a:r>
            <a:r>
              <a:rPr lang="fr-FR" dirty="0" err="1" smtClean="0">
                <a:latin typeface="Times New Roman" panose="02020603050405020304" pitchFamily="18" charset="0"/>
                <a:cs typeface="Times New Roman" panose="02020603050405020304" pitchFamily="18" charset="0"/>
              </a:rPr>
              <a:t>accommodate</a:t>
            </a:r>
            <a:r>
              <a:rPr lang="fr-FR" dirty="0" smtClean="0">
                <a:latin typeface="Times New Roman" panose="02020603050405020304" pitchFamily="18" charset="0"/>
                <a:cs typeface="Times New Roman" panose="02020603050405020304" pitchFamily="18" charset="0"/>
              </a:rPr>
              <a:t> » </a:t>
            </a:r>
            <a:r>
              <a:rPr lang="fr-FR" dirty="0" err="1" smtClean="0">
                <a:latin typeface="Times New Roman" panose="02020603050405020304" pitchFamily="18" charset="0"/>
                <a:cs typeface="Times New Roman" panose="02020603050405020304" pitchFamily="18" charset="0"/>
              </a:rPr>
              <a:t>children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from</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traditionally</a:t>
            </a:r>
            <a:r>
              <a:rPr lang="fr-FR" dirty="0" smtClean="0">
                <a:latin typeface="Times New Roman" panose="02020603050405020304" pitchFamily="18" charset="0"/>
                <a:cs typeface="Times New Roman" panose="02020603050405020304" pitchFamily="18" charset="0"/>
              </a:rPr>
              <a:t> « </a:t>
            </a:r>
            <a:r>
              <a:rPr lang="fr-FR" dirty="0" err="1" smtClean="0">
                <a:latin typeface="Times New Roman" panose="02020603050405020304" pitchFamily="18" charset="0"/>
                <a:cs typeface="Times New Roman" panose="02020603050405020304" pitchFamily="18" charset="0"/>
              </a:rPr>
              <a:t>uneducated</a:t>
            </a:r>
            <a:r>
              <a:rPr lang="fr-FR" dirty="0" smtClean="0">
                <a:latin typeface="Times New Roman" panose="02020603050405020304" pitchFamily="18" charset="0"/>
                <a:cs typeface="Times New Roman" panose="02020603050405020304" pitchFamily="18" charset="0"/>
              </a:rPr>
              <a:t> » backgrounds (</a:t>
            </a:r>
            <a:r>
              <a:rPr lang="fr-FR" dirty="0" err="1" smtClean="0">
                <a:latin typeface="Times New Roman" panose="02020603050405020304" pitchFamily="18" charset="0"/>
                <a:cs typeface="Times New Roman" panose="02020603050405020304" pitchFamily="18" charset="0"/>
              </a:rPr>
              <a:t>loss</a:t>
            </a:r>
            <a:r>
              <a:rPr lang="fr-FR" dirty="0" smtClean="0">
                <a:latin typeface="Times New Roman" panose="02020603050405020304" pitchFamily="18" charset="0"/>
                <a:cs typeface="Times New Roman" panose="02020603050405020304" pitchFamily="18" charset="0"/>
              </a:rPr>
              <a:t> of original « oral </a:t>
            </a:r>
            <a:r>
              <a:rPr lang="fr-FR" dirty="0" err="1" smtClean="0">
                <a:latin typeface="Times New Roman" panose="02020603050405020304" pitchFamily="18" charset="0"/>
                <a:cs typeface="Times New Roman" panose="02020603050405020304" pitchFamily="18" charset="0"/>
              </a:rPr>
              <a:t>literacies</a:t>
            </a:r>
            <a:r>
              <a:rPr lang="fr-FR" dirty="0" smtClean="0">
                <a:latin typeface="Times New Roman" panose="02020603050405020304" pitchFamily="18" charset="0"/>
                <a:cs typeface="Times New Roman" panose="02020603050405020304" pitchFamily="18" charset="0"/>
              </a:rPr>
              <a:t> »</a:t>
            </a:r>
          </a:p>
          <a:p>
            <a:pPr algn="just" fontAlgn="base"/>
            <a:r>
              <a:rPr lang="fr-FR" dirty="0" smtClean="0">
                <a:latin typeface="Times New Roman" panose="02020603050405020304" pitchFamily="18" charset="0"/>
                <a:cs typeface="Times New Roman" panose="02020603050405020304" pitchFamily="18" charset="0"/>
              </a:rPr>
              <a:t>Attitudes to </a:t>
            </a:r>
            <a:r>
              <a:rPr lang="fr-FR" dirty="0" err="1" smtClean="0">
                <a:latin typeface="Times New Roman" panose="02020603050405020304" pitchFamily="18" charset="0"/>
                <a:cs typeface="Times New Roman" panose="02020603050405020304" pitchFamily="18" charset="0"/>
              </a:rPr>
              <a:t>languages</a:t>
            </a:r>
            <a:r>
              <a:rPr lang="fr-FR" dirty="0" smtClean="0">
                <a:latin typeface="Times New Roman" panose="02020603050405020304" pitchFamily="18" charset="0"/>
                <a:cs typeface="Times New Roman" panose="02020603050405020304" pitchFamily="18" charset="0"/>
              </a:rPr>
              <a:t> (dominant or non-dominant)</a:t>
            </a:r>
          </a:p>
          <a:p>
            <a:pPr algn="just" fontAlgn="base"/>
            <a:r>
              <a:rPr lang="fr-FR" dirty="0" err="1" smtClean="0">
                <a:latin typeface="Times New Roman" panose="02020603050405020304" pitchFamily="18" charset="0"/>
                <a:cs typeface="Times New Roman" panose="02020603050405020304" pitchFamily="18" charset="0"/>
              </a:rPr>
              <a:t>Pragmatic</a:t>
            </a:r>
            <a:r>
              <a:rPr lang="fr-FR" dirty="0" smtClean="0">
                <a:latin typeface="Times New Roman" panose="02020603050405020304" pitchFamily="18" charset="0"/>
                <a:cs typeface="Times New Roman" panose="02020603050405020304" pitchFamily="18" charset="0"/>
              </a:rPr>
              <a:t> motivation: to « </a:t>
            </a:r>
            <a:r>
              <a:rPr lang="fr-FR" dirty="0" err="1" smtClean="0">
                <a:latin typeface="Times New Roman" panose="02020603050405020304" pitchFamily="18" charset="0"/>
                <a:cs typeface="Times New Roman" panose="02020603050405020304" pitchFamily="18" charset="0"/>
              </a:rPr>
              <a:t>improve</a:t>
            </a:r>
            <a:r>
              <a:rPr lang="fr-FR" dirty="0" smtClean="0">
                <a:latin typeface="Times New Roman" panose="02020603050405020304" pitchFamily="18" charset="0"/>
                <a:cs typeface="Times New Roman" panose="02020603050405020304" pitchFamily="18" charset="0"/>
              </a:rPr>
              <a:t> » « </a:t>
            </a:r>
            <a:r>
              <a:rPr lang="fr-FR" dirty="0" err="1" smtClean="0">
                <a:latin typeface="Times New Roman" panose="02020603050405020304" pitchFamily="18" charset="0"/>
                <a:cs typeface="Times New Roman" panose="02020603050405020304" pitchFamily="18" charset="0"/>
              </a:rPr>
              <a:t>effectiveness</a:t>
            </a:r>
            <a:r>
              <a:rPr lang="fr-FR" dirty="0" smtClean="0">
                <a:latin typeface="Times New Roman" panose="02020603050405020304" pitchFamily="18" charset="0"/>
                <a:cs typeface="Times New Roman" panose="02020603050405020304" pitchFamily="18" charset="0"/>
              </a:rPr>
              <a:t> » of </a:t>
            </a:r>
            <a:r>
              <a:rPr lang="fr-FR" dirty="0" err="1" smtClean="0">
                <a:latin typeface="Times New Roman" panose="02020603050405020304" pitchFamily="18" charset="0"/>
                <a:cs typeface="Times New Roman" panose="02020603050405020304" pitchFamily="18" charset="0"/>
              </a:rPr>
              <a:t>teaching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systems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mastery</a:t>
            </a:r>
            <a:r>
              <a:rPr lang="fr-FR" smtClean="0">
                <a:latin typeface="Times New Roman" panose="02020603050405020304" pitchFamily="18" charset="0"/>
                <a:cs typeface="Times New Roman" panose="02020603050405020304" pitchFamily="18" charset="0"/>
              </a:rPr>
              <a:t> </a:t>
            </a:r>
            <a:r>
              <a:rPr lang="fr-FR" smtClean="0">
                <a:latin typeface="Times New Roman" panose="02020603050405020304" pitchFamily="18" charset="0"/>
                <a:cs typeface="Times New Roman" panose="02020603050405020304" pitchFamily="18" charset="0"/>
              </a:rPr>
              <a:t>of the </a:t>
            </a:r>
            <a:r>
              <a:rPr lang="fr-FR" dirty="0" err="1" smtClean="0">
                <a:latin typeface="Times New Roman" panose="02020603050405020304" pitchFamily="18" charset="0"/>
                <a:cs typeface="Times New Roman" panose="02020603050405020304" pitchFamily="18" charset="0"/>
              </a:rPr>
              <a:t>language</a:t>
            </a:r>
            <a:r>
              <a:rPr lang="fr-FR" dirty="0" smtClean="0">
                <a:latin typeface="Times New Roman" panose="02020603050405020304" pitchFamily="18" charset="0"/>
                <a:cs typeface="Times New Roman" panose="02020603050405020304" pitchFamily="18" charset="0"/>
              </a:rPr>
              <a:t> of </a:t>
            </a:r>
            <a:r>
              <a:rPr lang="fr-FR" dirty="0" err="1" smtClean="0">
                <a:latin typeface="Times New Roman" panose="02020603050405020304" pitchFamily="18" charset="0"/>
                <a:cs typeface="Times New Roman" panose="02020603050405020304" pitchFamily="18" charset="0"/>
              </a:rPr>
              <a:t>education</a:t>
            </a:r>
            <a:r>
              <a:rPr lang="fr-FR" dirty="0" smtClean="0">
                <a:latin typeface="Times New Roman" panose="02020603050405020304" pitchFamily="18" charset="0"/>
                <a:cs typeface="Times New Roman" panose="02020603050405020304" pitchFamily="18" charset="0"/>
              </a:rPr>
              <a:t> vs. home </a:t>
            </a:r>
            <a:r>
              <a:rPr lang="fr-FR" dirty="0" err="1" smtClean="0">
                <a:latin typeface="Times New Roman" panose="02020603050405020304" pitchFamily="18" charset="0"/>
                <a:cs typeface="Times New Roman" panose="02020603050405020304" pitchFamily="18" charset="0"/>
              </a:rPr>
              <a:t>languages</a:t>
            </a:r>
            <a:r>
              <a:rPr lang="fr-FR" dirty="0" smtClean="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fld id="{7C8A38AD-E4A0-4F43-9979-E9886713DEA6}" type="slidenum">
              <a:rPr lang="fr-FR" smtClean="0"/>
              <a:pPr/>
              <a:t>5</a:t>
            </a:fld>
            <a:endParaRPr lang="fr-FR"/>
          </a:p>
        </p:txBody>
      </p:sp>
    </p:spTree>
    <p:extLst>
      <p:ext uri="{BB962C8B-B14F-4D97-AF65-F5344CB8AC3E}">
        <p14:creationId xmlns:p14="http://schemas.microsoft.com/office/powerpoint/2010/main" val="1967346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Problematic issues in the Indian Ocean (2)</a:t>
            </a:r>
            <a:endParaRPr lang="fr-FR" b="1" dirty="0"/>
          </a:p>
        </p:txBody>
      </p:sp>
      <p:sp>
        <p:nvSpPr>
          <p:cNvPr id="3" name="Content Placeholder 2"/>
          <p:cNvSpPr>
            <a:spLocks noGrp="1"/>
          </p:cNvSpPr>
          <p:nvPr>
            <p:ph idx="1"/>
          </p:nvPr>
        </p:nvSpPr>
        <p:spPr/>
        <p:txBody>
          <a:bodyPr>
            <a:normAutofit fontScale="70000" lnSpcReduction="20000"/>
          </a:bodyPr>
          <a:lstStyle/>
          <a:p>
            <a:r>
              <a:rPr lang="fr-FR" dirty="0" err="1" smtClean="0"/>
              <a:t>Representations</a:t>
            </a:r>
            <a:r>
              <a:rPr lang="fr-FR" dirty="0" smtClean="0"/>
              <a:t> of the  culture </a:t>
            </a:r>
            <a:r>
              <a:rPr lang="fr-FR" dirty="0" smtClean="0">
                <a:sym typeface="Wingdings" panose="05000000000000000000" pitchFamily="2" charset="2"/>
              </a:rPr>
              <a:t> </a:t>
            </a:r>
            <a:r>
              <a:rPr lang="fr-FR" dirty="0" err="1" smtClean="0"/>
              <a:t>ideology</a:t>
            </a:r>
            <a:r>
              <a:rPr lang="fr-FR" dirty="0" smtClean="0"/>
              <a:t> </a:t>
            </a:r>
            <a:r>
              <a:rPr lang="fr-FR" dirty="0" err="1" smtClean="0"/>
              <a:t>produced</a:t>
            </a:r>
            <a:r>
              <a:rPr lang="fr-FR" dirty="0" smtClean="0"/>
              <a:t> by local, dominant classes and the intelligentsia</a:t>
            </a:r>
          </a:p>
          <a:p>
            <a:r>
              <a:rPr lang="fr-FR" dirty="0" err="1" smtClean="0"/>
              <a:t>Identity</a:t>
            </a:r>
            <a:r>
              <a:rPr lang="fr-FR" dirty="0" smtClean="0"/>
              <a:t> constructions </a:t>
            </a:r>
            <a:r>
              <a:rPr lang="fr-FR" dirty="0" smtClean="0">
                <a:sym typeface="Wingdings" panose="05000000000000000000" pitchFamily="2" charset="2"/>
              </a:rPr>
              <a:t> </a:t>
            </a:r>
            <a:r>
              <a:rPr lang="fr-FR" dirty="0" err="1" smtClean="0"/>
              <a:t>mirror</a:t>
            </a:r>
            <a:r>
              <a:rPr lang="fr-FR" dirty="0" smtClean="0"/>
              <a:t> </a:t>
            </a:r>
            <a:r>
              <a:rPr lang="fr-FR" dirty="0" err="1" smtClean="0"/>
              <a:t>effect</a:t>
            </a:r>
            <a:r>
              <a:rPr lang="fr-FR" dirty="0" smtClean="0"/>
              <a:t> due to the colonial </a:t>
            </a:r>
            <a:r>
              <a:rPr lang="fr-FR" dirty="0" err="1" smtClean="0"/>
              <a:t>period</a:t>
            </a:r>
            <a:r>
              <a:rPr lang="fr-FR" dirty="0" smtClean="0"/>
              <a:t>. </a:t>
            </a:r>
            <a:endParaRPr lang="fr-FR" dirty="0" smtClean="0"/>
          </a:p>
          <a:p>
            <a:r>
              <a:rPr lang="fr-FR" dirty="0" smtClean="0"/>
              <a:t>In </a:t>
            </a:r>
            <a:r>
              <a:rPr lang="fr-FR" dirty="0" err="1" smtClean="0"/>
              <a:t>some</a:t>
            </a:r>
            <a:r>
              <a:rPr lang="fr-FR" dirty="0" smtClean="0"/>
              <a:t> areas </a:t>
            </a:r>
            <a:r>
              <a:rPr lang="fr-FR" dirty="0" err="1" smtClean="0"/>
              <a:t>pre-colonial</a:t>
            </a:r>
            <a:r>
              <a:rPr lang="fr-FR" dirty="0" smtClean="0"/>
              <a:t> </a:t>
            </a:r>
            <a:r>
              <a:rPr lang="fr-FR" dirty="0" err="1" smtClean="0"/>
              <a:t>written</a:t>
            </a:r>
            <a:r>
              <a:rPr lang="fr-FR" dirty="0" smtClean="0"/>
              <a:t> sources are </a:t>
            </a:r>
            <a:r>
              <a:rPr lang="fr-FR" dirty="0" err="1" smtClean="0"/>
              <a:t>inexistent</a:t>
            </a:r>
            <a:r>
              <a:rPr lang="fr-FR" dirty="0" smtClean="0"/>
              <a:t>, in </a:t>
            </a:r>
            <a:r>
              <a:rPr lang="fr-FR" dirty="0" err="1" smtClean="0"/>
              <a:t>other</a:t>
            </a:r>
            <a:r>
              <a:rPr lang="fr-FR" dirty="0" smtClean="0"/>
              <a:t> </a:t>
            </a:r>
            <a:r>
              <a:rPr lang="fr-FR" dirty="0" err="1" smtClean="0"/>
              <a:t>they</a:t>
            </a:r>
            <a:r>
              <a:rPr lang="fr-FR" dirty="0" smtClean="0"/>
              <a:t> </a:t>
            </a:r>
            <a:r>
              <a:rPr lang="fr-FR" dirty="0" err="1" smtClean="0"/>
              <a:t>were</a:t>
            </a:r>
            <a:r>
              <a:rPr lang="fr-FR" dirty="0" smtClean="0"/>
              <a:t> </a:t>
            </a:r>
            <a:r>
              <a:rPr lang="fr-FR" dirty="0" err="1" smtClean="0"/>
              <a:t>temporarily</a:t>
            </a:r>
            <a:r>
              <a:rPr lang="fr-FR" dirty="0" smtClean="0"/>
              <a:t> </a:t>
            </a:r>
            <a:r>
              <a:rPr lang="fr-FR" dirty="0" err="1" smtClean="0"/>
              <a:t>left</a:t>
            </a:r>
            <a:r>
              <a:rPr lang="fr-FR" dirty="0" smtClean="0"/>
              <a:t> </a:t>
            </a:r>
            <a:r>
              <a:rPr lang="fr-FR" dirty="0" err="1" smtClean="0"/>
              <a:t>aside</a:t>
            </a:r>
            <a:r>
              <a:rPr lang="fr-FR" dirty="0" smtClean="0"/>
              <a:t> by the </a:t>
            </a:r>
            <a:r>
              <a:rPr lang="fr-FR" dirty="0" err="1" smtClean="0"/>
              <a:t>colonisers</a:t>
            </a:r>
            <a:r>
              <a:rPr lang="fr-FR" dirty="0" smtClean="0"/>
              <a:t>.</a:t>
            </a:r>
          </a:p>
          <a:p>
            <a:r>
              <a:rPr lang="fr-FR" dirty="0" err="1" smtClean="0"/>
              <a:t>Identity</a:t>
            </a:r>
            <a:r>
              <a:rPr lang="fr-FR" dirty="0" smtClean="0"/>
              <a:t> construction - </a:t>
            </a:r>
            <a:r>
              <a:rPr lang="fr-FR" dirty="0" err="1" smtClean="0"/>
              <a:t>quest</a:t>
            </a:r>
            <a:r>
              <a:rPr lang="fr-FR" dirty="0" smtClean="0"/>
              <a:t> </a:t>
            </a:r>
            <a:r>
              <a:rPr lang="fr-FR" dirty="0" err="1" smtClean="0"/>
              <a:t>means</a:t>
            </a:r>
            <a:r>
              <a:rPr lang="fr-FR" dirty="0" smtClean="0"/>
              <a:t> </a:t>
            </a:r>
            <a:r>
              <a:rPr lang="fr-FR" dirty="0" err="1" smtClean="0"/>
              <a:t>going</a:t>
            </a:r>
            <a:r>
              <a:rPr lang="fr-FR" dirty="0" smtClean="0"/>
              <a:t> </a:t>
            </a:r>
            <a:r>
              <a:rPr lang="fr-FR" dirty="0" err="1" smtClean="0"/>
              <a:t>beyond</a:t>
            </a:r>
            <a:r>
              <a:rPr lang="fr-FR" dirty="0" smtClean="0"/>
              <a:t> colonial </a:t>
            </a:r>
            <a:r>
              <a:rPr lang="fr-FR" dirty="0" err="1" smtClean="0"/>
              <a:t>stereotypes</a:t>
            </a:r>
            <a:r>
              <a:rPr lang="fr-FR" dirty="0" smtClean="0"/>
              <a:t>.</a:t>
            </a:r>
          </a:p>
          <a:p>
            <a:r>
              <a:rPr lang="fr-FR" dirty="0" err="1" smtClean="0"/>
              <a:t>Present</a:t>
            </a:r>
            <a:r>
              <a:rPr lang="fr-FR" dirty="0" smtClean="0"/>
              <a:t> </a:t>
            </a:r>
            <a:r>
              <a:rPr lang="fr-FR" dirty="0" err="1" smtClean="0"/>
              <a:t>phenomenon</a:t>
            </a:r>
            <a:r>
              <a:rPr lang="fr-FR" dirty="0" smtClean="0"/>
              <a:t> of +/- permanent (</a:t>
            </a:r>
            <a:r>
              <a:rPr lang="fr-FR" dirty="0" err="1" smtClean="0"/>
              <a:t>economic</a:t>
            </a:r>
            <a:r>
              <a:rPr lang="fr-FR" dirty="0" smtClean="0"/>
              <a:t> or </a:t>
            </a:r>
            <a:r>
              <a:rPr lang="fr-FR" dirty="0" err="1" smtClean="0"/>
              <a:t>educational</a:t>
            </a:r>
            <a:r>
              <a:rPr lang="fr-FR" dirty="0" smtClean="0"/>
              <a:t>) </a:t>
            </a:r>
            <a:r>
              <a:rPr lang="fr-FR" dirty="0" smtClean="0"/>
              <a:t>migration =&gt; </a:t>
            </a:r>
            <a:r>
              <a:rPr lang="fr-FR" dirty="0" smtClean="0"/>
              <a:t>concept of network of </a:t>
            </a:r>
            <a:r>
              <a:rPr lang="fr-FR" dirty="0" err="1" smtClean="0"/>
              <a:t>residences</a:t>
            </a:r>
            <a:r>
              <a:rPr lang="fr-FR" dirty="0" smtClean="0"/>
              <a:t> (Taylor</a:t>
            </a:r>
            <a:r>
              <a:rPr lang="fr-FR" dirty="0"/>
              <a:t>, 1996).</a:t>
            </a:r>
          </a:p>
          <a:p>
            <a:r>
              <a:rPr lang="fr-FR" dirty="0"/>
              <a:t>C</a:t>
            </a:r>
            <a:r>
              <a:rPr lang="fr-FR" dirty="0" smtClean="0"/>
              <a:t>oncept of </a:t>
            </a:r>
            <a:r>
              <a:rPr lang="fr-FR" dirty="0" err="1" smtClean="0"/>
              <a:t>interculturation</a:t>
            </a:r>
            <a:r>
              <a:rPr lang="fr-FR" dirty="0" smtClean="0"/>
              <a:t> (</a:t>
            </a:r>
            <a:r>
              <a:rPr lang="fr-FR" dirty="0" err="1" smtClean="0"/>
              <a:t>Demorgon</a:t>
            </a:r>
            <a:r>
              <a:rPr lang="fr-FR" dirty="0" smtClean="0"/>
              <a:t>) : cultural modifications do not </a:t>
            </a:r>
            <a:r>
              <a:rPr lang="fr-FR" dirty="0" err="1" smtClean="0"/>
              <a:t>result</a:t>
            </a:r>
            <a:r>
              <a:rPr lang="fr-FR" dirty="0" smtClean="0"/>
              <a:t> </a:t>
            </a:r>
            <a:r>
              <a:rPr lang="fr-FR" dirty="0" err="1" smtClean="0"/>
              <a:t>from</a:t>
            </a:r>
            <a:r>
              <a:rPr lang="fr-FR" dirty="0" smtClean="0"/>
              <a:t> acculturation by </a:t>
            </a:r>
            <a:r>
              <a:rPr lang="fr-FR" dirty="0" err="1" smtClean="0"/>
              <a:t>borrowing</a:t>
            </a:r>
            <a:r>
              <a:rPr lang="fr-FR" dirty="0" smtClean="0"/>
              <a:t> </a:t>
            </a:r>
            <a:r>
              <a:rPr lang="fr-FR" dirty="0" err="1" smtClean="0"/>
              <a:t>from</a:t>
            </a:r>
            <a:r>
              <a:rPr lang="fr-FR" dirty="0" smtClean="0"/>
              <a:t> </a:t>
            </a:r>
            <a:r>
              <a:rPr lang="fr-FR" dirty="0" err="1" smtClean="0"/>
              <a:t>another</a:t>
            </a:r>
            <a:r>
              <a:rPr lang="fr-FR" dirty="0" smtClean="0"/>
              <a:t> culture but </a:t>
            </a:r>
            <a:r>
              <a:rPr lang="fr-FR" dirty="0" err="1" smtClean="0"/>
              <a:t>also</a:t>
            </a:r>
            <a:r>
              <a:rPr lang="fr-FR" dirty="0" smtClean="0"/>
              <a:t> </a:t>
            </a:r>
            <a:r>
              <a:rPr lang="fr-FR" dirty="0" err="1" smtClean="0"/>
              <a:t>from</a:t>
            </a:r>
            <a:r>
              <a:rPr lang="fr-FR" dirty="0" smtClean="0"/>
              <a:t> </a:t>
            </a:r>
            <a:r>
              <a:rPr lang="fr-FR" dirty="0" err="1" smtClean="0"/>
              <a:t>resistances</a:t>
            </a:r>
            <a:r>
              <a:rPr lang="fr-FR" dirty="0" smtClean="0"/>
              <a:t> and oppositions (cf. </a:t>
            </a:r>
            <a:r>
              <a:rPr lang="fr-FR" dirty="0" err="1" smtClean="0"/>
              <a:t>Tunisian</a:t>
            </a:r>
            <a:r>
              <a:rPr lang="fr-FR" dirty="0" smtClean="0"/>
              <a:t> </a:t>
            </a:r>
            <a:r>
              <a:rPr lang="fr-FR" dirty="0" err="1" smtClean="0"/>
              <a:t>election</a:t>
            </a:r>
            <a:r>
              <a:rPr lang="fr-FR" dirty="0" smtClean="0"/>
              <a:t>)</a:t>
            </a:r>
            <a:endParaRPr lang="fr-FR" dirty="0"/>
          </a:p>
          <a:p>
            <a:r>
              <a:rPr lang="fr-FR" b="1" dirty="0"/>
              <a:t>Devereux </a:t>
            </a:r>
            <a:r>
              <a:rPr lang="fr-FR" b="1" dirty="0" smtClean="0"/>
              <a:t>and </a:t>
            </a:r>
            <a:r>
              <a:rPr lang="fr-FR" b="1" dirty="0" err="1" smtClean="0"/>
              <a:t>interculturation</a:t>
            </a:r>
            <a:r>
              <a:rPr lang="fr-FR" dirty="0" smtClean="0"/>
              <a:t>: cultures </a:t>
            </a:r>
            <a:r>
              <a:rPr lang="fr-FR" dirty="0" err="1" smtClean="0"/>
              <a:t>will</a:t>
            </a:r>
            <a:r>
              <a:rPr lang="fr-FR" dirty="0" smtClean="0"/>
              <a:t> not </a:t>
            </a:r>
            <a:r>
              <a:rPr lang="fr-FR" dirty="0" err="1" smtClean="0"/>
              <a:t>become</a:t>
            </a:r>
            <a:r>
              <a:rPr lang="fr-FR" dirty="0" smtClean="0"/>
              <a:t> </a:t>
            </a:r>
            <a:r>
              <a:rPr lang="fr-FR" dirty="0" err="1" smtClean="0"/>
              <a:t>alike</a:t>
            </a:r>
            <a:r>
              <a:rPr lang="fr-FR" dirty="0" smtClean="0"/>
              <a:t> but </a:t>
            </a:r>
            <a:r>
              <a:rPr lang="fr-FR" dirty="0" err="1" smtClean="0"/>
              <a:t>both</a:t>
            </a:r>
            <a:r>
              <a:rPr lang="fr-FR" dirty="0" smtClean="0"/>
              <a:t> </a:t>
            </a:r>
            <a:r>
              <a:rPr lang="fr-FR" dirty="0" err="1" smtClean="0"/>
              <a:t>homogeneous</a:t>
            </a:r>
            <a:r>
              <a:rPr lang="fr-FR" dirty="0" smtClean="0"/>
              <a:t> and </a:t>
            </a:r>
            <a:r>
              <a:rPr lang="fr-FR" dirty="0" err="1" smtClean="0"/>
              <a:t>heterogeneous</a:t>
            </a:r>
            <a:r>
              <a:rPr lang="fr-FR" dirty="0"/>
              <a:t> </a:t>
            </a:r>
            <a:r>
              <a:rPr lang="fr-FR" dirty="0" err="1" smtClean="0"/>
              <a:t>according</a:t>
            </a:r>
            <a:r>
              <a:rPr lang="fr-FR" dirty="0" smtClean="0"/>
              <a:t> to an </a:t>
            </a:r>
            <a:r>
              <a:rPr lang="fr-FR" dirty="0" err="1" smtClean="0"/>
              <a:t>antagonistic</a:t>
            </a:r>
            <a:r>
              <a:rPr lang="fr-FR" dirty="0" smtClean="0"/>
              <a:t> </a:t>
            </a:r>
            <a:r>
              <a:rPr lang="fr-FR" dirty="0" err="1" smtClean="0"/>
              <a:t>process</a:t>
            </a:r>
            <a:endParaRPr lang="fr-FR" dirty="0" smtClean="0"/>
          </a:p>
        </p:txBody>
      </p:sp>
      <p:sp>
        <p:nvSpPr>
          <p:cNvPr id="4" name="Slide Number Placeholder 3"/>
          <p:cNvSpPr>
            <a:spLocks noGrp="1"/>
          </p:cNvSpPr>
          <p:nvPr>
            <p:ph type="sldNum" sz="quarter" idx="12"/>
          </p:nvPr>
        </p:nvSpPr>
        <p:spPr/>
        <p:txBody>
          <a:bodyPr/>
          <a:lstStyle/>
          <a:p>
            <a:fld id="{7C8A38AD-E4A0-4F43-9979-E9886713DEA6}" type="slidenum">
              <a:rPr lang="fr-FR" smtClean="0"/>
              <a:pPr/>
              <a:t>6</a:t>
            </a:fld>
            <a:endParaRPr lang="fr-FR"/>
          </a:p>
        </p:txBody>
      </p:sp>
    </p:spTree>
    <p:extLst>
      <p:ext uri="{BB962C8B-B14F-4D97-AF65-F5344CB8AC3E}">
        <p14:creationId xmlns:p14="http://schemas.microsoft.com/office/powerpoint/2010/main" val="618347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Problematic </a:t>
            </a:r>
            <a:r>
              <a:rPr lang="en-GB" b="1" dirty="0" smtClean="0"/>
              <a:t>issues </a:t>
            </a:r>
            <a:r>
              <a:rPr lang="en-GB" b="1" dirty="0"/>
              <a:t>in the Indian Ocean (3)</a:t>
            </a:r>
            <a:endParaRPr lang="fr-FR" dirty="0"/>
          </a:p>
        </p:txBody>
      </p:sp>
      <p:sp>
        <p:nvSpPr>
          <p:cNvPr id="3" name="Content Placeholder 2"/>
          <p:cNvSpPr>
            <a:spLocks noGrp="1"/>
          </p:cNvSpPr>
          <p:nvPr>
            <p:ph idx="1"/>
          </p:nvPr>
        </p:nvSpPr>
        <p:spPr/>
        <p:txBody>
          <a:bodyPr>
            <a:normAutofit fontScale="70000" lnSpcReduction="20000"/>
          </a:bodyPr>
          <a:lstStyle/>
          <a:p>
            <a:endParaRPr lang="en-GB" dirty="0"/>
          </a:p>
          <a:p>
            <a:pPr marL="0" indent="0">
              <a:buNone/>
            </a:pPr>
            <a:r>
              <a:rPr lang="fr-FR" sz="3400" b="1" dirty="0"/>
              <a:t>A </a:t>
            </a:r>
            <a:r>
              <a:rPr lang="fr-FR" sz="3400" b="1" dirty="0" err="1"/>
              <a:t>cohesive</a:t>
            </a:r>
            <a:r>
              <a:rPr lang="fr-FR" sz="3400" b="1" dirty="0"/>
              <a:t> force: </a:t>
            </a:r>
            <a:r>
              <a:rPr lang="fr-FR" sz="3400" b="1" dirty="0" err="1"/>
              <a:t>community</a:t>
            </a:r>
            <a:r>
              <a:rPr lang="fr-FR" sz="3400" b="1" dirty="0"/>
              <a:t> links vs. </a:t>
            </a:r>
            <a:r>
              <a:rPr lang="fr-FR" sz="3400" b="1" dirty="0" err="1"/>
              <a:t>risk</a:t>
            </a:r>
            <a:r>
              <a:rPr lang="fr-FR" sz="3400" b="1" dirty="0"/>
              <a:t> </a:t>
            </a:r>
            <a:r>
              <a:rPr lang="fr-FR" sz="3400" b="1" dirty="0" err="1"/>
              <a:t>factors</a:t>
            </a:r>
            <a:r>
              <a:rPr lang="fr-FR" sz="3400" b="1" dirty="0"/>
              <a:t> </a:t>
            </a:r>
            <a:r>
              <a:rPr lang="fr-FR" sz="3400" b="1" dirty="0" err="1"/>
              <a:t>similar</a:t>
            </a:r>
            <a:r>
              <a:rPr lang="fr-FR" sz="3400" b="1" dirty="0"/>
              <a:t> to Europe :</a:t>
            </a:r>
            <a:endParaRPr lang="fr-FR" sz="3400" dirty="0"/>
          </a:p>
          <a:p>
            <a:r>
              <a:rPr lang="fr-FR" sz="3400" dirty="0" err="1" smtClean="0"/>
              <a:t>Lethal</a:t>
            </a:r>
            <a:r>
              <a:rPr lang="fr-FR" sz="3400" dirty="0" smtClean="0"/>
              <a:t> </a:t>
            </a:r>
            <a:r>
              <a:rPr lang="fr-FR" sz="3400" dirty="0" err="1" smtClean="0"/>
              <a:t>dynamics</a:t>
            </a:r>
            <a:r>
              <a:rPr lang="fr-FR" sz="3400" dirty="0" smtClean="0"/>
              <a:t> of </a:t>
            </a:r>
            <a:r>
              <a:rPr lang="fr-FR" sz="3400" dirty="0" err="1" smtClean="0"/>
              <a:t>poverty</a:t>
            </a:r>
            <a:r>
              <a:rPr lang="fr-FR" sz="3400" dirty="0" smtClean="0"/>
              <a:t> </a:t>
            </a:r>
            <a:r>
              <a:rPr lang="fr-FR" sz="3400" dirty="0" smtClean="0">
                <a:sym typeface="Wingdings" panose="05000000000000000000" pitchFamily="2" charset="2"/>
              </a:rPr>
              <a:t> </a:t>
            </a:r>
            <a:r>
              <a:rPr lang="fr-FR" sz="3400" dirty="0" smtClean="0"/>
              <a:t>social isolation, </a:t>
            </a:r>
            <a:r>
              <a:rPr lang="fr-FR" sz="3400" dirty="0" err="1" smtClean="0"/>
              <a:t>relational</a:t>
            </a:r>
            <a:r>
              <a:rPr lang="fr-FR" sz="3400" dirty="0" smtClean="0"/>
              <a:t> </a:t>
            </a:r>
            <a:r>
              <a:rPr lang="fr-FR" sz="3400" dirty="0" err="1" smtClean="0"/>
              <a:t>deficit</a:t>
            </a:r>
            <a:endParaRPr lang="fr-FR" sz="3400" dirty="0"/>
          </a:p>
          <a:p>
            <a:r>
              <a:rPr lang="fr-FR" sz="3400" dirty="0" err="1" smtClean="0"/>
              <a:t>Victimization</a:t>
            </a:r>
            <a:r>
              <a:rPr lang="fr-FR" sz="3400" dirty="0" smtClean="0"/>
              <a:t> (</a:t>
            </a:r>
            <a:r>
              <a:rPr lang="fr-FR" sz="3400" dirty="0" err="1" smtClean="0"/>
              <a:t>women</a:t>
            </a:r>
            <a:r>
              <a:rPr lang="fr-FR" sz="3400" dirty="0" smtClean="0"/>
              <a:t>, </a:t>
            </a:r>
            <a:r>
              <a:rPr lang="fr-FR" sz="3400" dirty="0" err="1" smtClean="0"/>
              <a:t>children</a:t>
            </a:r>
            <a:r>
              <a:rPr lang="fr-FR" sz="3400" dirty="0" smtClean="0"/>
              <a:t>, teenagers) </a:t>
            </a:r>
          </a:p>
          <a:p>
            <a:r>
              <a:rPr lang="fr-FR" sz="3400" dirty="0" err="1"/>
              <a:t>N</a:t>
            </a:r>
            <a:r>
              <a:rPr lang="fr-FR" sz="3400" dirty="0" err="1" smtClean="0"/>
              <a:t>umber</a:t>
            </a:r>
            <a:r>
              <a:rPr lang="fr-FR" sz="3400" dirty="0" smtClean="0"/>
              <a:t> of </a:t>
            </a:r>
            <a:r>
              <a:rPr lang="fr-FR" sz="3400" dirty="0" err="1" smtClean="0"/>
              <a:t>children</a:t>
            </a:r>
            <a:r>
              <a:rPr lang="fr-FR" sz="3400" dirty="0" smtClean="0"/>
              <a:t> </a:t>
            </a:r>
            <a:r>
              <a:rPr lang="fr-FR" sz="3400" dirty="0" err="1" smtClean="0"/>
              <a:t>below</a:t>
            </a:r>
            <a:r>
              <a:rPr lang="fr-FR" sz="3400" dirty="0" smtClean="0"/>
              <a:t> </a:t>
            </a:r>
            <a:r>
              <a:rPr lang="fr-FR" sz="3400" dirty="0" err="1" smtClean="0"/>
              <a:t>poverty</a:t>
            </a:r>
            <a:r>
              <a:rPr lang="fr-FR" sz="3400" dirty="0" smtClean="0"/>
              <a:t> line</a:t>
            </a:r>
          </a:p>
          <a:p>
            <a:r>
              <a:rPr lang="fr-FR" sz="3400" dirty="0" smtClean="0"/>
              <a:t>Absence of </a:t>
            </a:r>
            <a:r>
              <a:rPr lang="fr-FR" sz="3400" dirty="0" err="1" smtClean="0"/>
              <a:t>degrees</a:t>
            </a:r>
            <a:r>
              <a:rPr lang="fr-FR" sz="3400" dirty="0" smtClean="0"/>
              <a:t> and cultural isolation</a:t>
            </a:r>
          </a:p>
          <a:p>
            <a:r>
              <a:rPr lang="fr-FR" sz="3400" dirty="0" err="1" smtClean="0"/>
              <a:t>Low</a:t>
            </a:r>
            <a:r>
              <a:rPr lang="fr-FR" sz="3400" dirty="0" smtClean="0"/>
              <a:t> </a:t>
            </a:r>
            <a:r>
              <a:rPr lang="fr-FR" sz="3400" dirty="0" err="1" smtClean="0"/>
              <a:t>incomes</a:t>
            </a:r>
            <a:r>
              <a:rPr lang="fr-FR" sz="3400" dirty="0" smtClean="0"/>
              <a:t> </a:t>
            </a:r>
            <a:r>
              <a:rPr lang="fr-FR" sz="3400" dirty="0" err="1" smtClean="0"/>
              <a:t>increase</a:t>
            </a:r>
            <a:r>
              <a:rPr lang="fr-FR" sz="3400" dirty="0" smtClean="0"/>
              <a:t> social isolation,=&gt; no </a:t>
            </a:r>
            <a:r>
              <a:rPr lang="fr-FR" sz="3400" dirty="0" err="1" smtClean="0"/>
              <a:t>reciprocity</a:t>
            </a:r>
            <a:r>
              <a:rPr lang="fr-FR" sz="3400" dirty="0" smtClean="0"/>
              <a:t> in social intercourse</a:t>
            </a:r>
          </a:p>
          <a:p>
            <a:r>
              <a:rPr lang="en-GB" sz="3400" dirty="0" smtClean="0"/>
              <a:t>Urbanisation  and social isolation</a:t>
            </a:r>
          </a:p>
          <a:p>
            <a:r>
              <a:rPr lang="en-GB" sz="3400" dirty="0" smtClean="0"/>
              <a:t>Reification and sacralisation of culture as a state ideology and role of religions</a:t>
            </a:r>
          </a:p>
          <a:p>
            <a:pPr lvl="0"/>
            <a:endParaRPr lang="en-GB" b="1" dirty="0" smtClean="0"/>
          </a:p>
          <a:p>
            <a:pPr lvl="0"/>
            <a:endParaRPr lang="fr-FR" b="1" dirty="0" smtClean="0"/>
          </a:p>
          <a:p>
            <a:pPr lvl="0"/>
            <a:endParaRPr lang="fr-FR" b="1"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7</a:t>
            </a:fld>
            <a:endParaRPr lang="fr-FR"/>
          </a:p>
        </p:txBody>
      </p:sp>
    </p:spTree>
    <p:extLst>
      <p:ext uri="{BB962C8B-B14F-4D97-AF65-F5344CB8AC3E}">
        <p14:creationId xmlns:p14="http://schemas.microsoft.com/office/powerpoint/2010/main" val="3775821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b="1" dirty="0" smtClean="0"/>
              <a:t>Epistemological Consequences</a:t>
            </a:r>
            <a:endParaRPr lang="fr-FR" b="1" dirty="0"/>
          </a:p>
        </p:txBody>
      </p:sp>
      <p:sp>
        <p:nvSpPr>
          <p:cNvPr id="3" name="Espace réservé du contenu 2"/>
          <p:cNvSpPr>
            <a:spLocks noGrp="1"/>
          </p:cNvSpPr>
          <p:nvPr>
            <p:ph idx="1"/>
          </p:nvPr>
        </p:nvSpPr>
        <p:spPr>
          <a:xfrm>
            <a:off x="457200" y="1052736"/>
            <a:ext cx="8229600" cy="5073427"/>
          </a:xfrm>
        </p:spPr>
        <p:txBody>
          <a:bodyPr>
            <a:normAutofit fontScale="40000" lnSpcReduction="20000"/>
          </a:bodyPr>
          <a:lstStyle/>
          <a:p>
            <a:pPr marL="0" indent="0" algn="just">
              <a:buNone/>
            </a:pPr>
            <a:endParaRPr lang="fr-FR" sz="5900" dirty="0">
              <a:latin typeface="Times New Roman" panose="02020603050405020304" pitchFamily="18" charset="0"/>
              <a:cs typeface="Times New Roman" panose="02020603050405020304" pitchFamily="18" charset="0"/>
            </a:endParaRPr>
          </a:p>
          <a:p>
            <a:pPr algn="just"/>
            <a:r>
              <a:rPr lang="en-US" sz="11200" dirty="0">
                <a:latin typeface="Times New Roman" panose="02020603050405020304" pitchFamily="18" charset="0"/>
                <a:cs typeface="Times New Roman" panose="02020603050405020304" pitchFamily="18" charset="0"/>
              </a:rPr>
              <a:t>More than one scientific research </a:t>
            </a:r>
            <a:r>
              <a:rPr lang="en-US" sz="11200" dirty="0" smtClean="0">
                <a:latin typeface="Times New Roman" panose="02020603050405020304" pitchFamily="18" charset="0"/>
                <a:cs typeface="Times New Roman" panose="02020603050405020304" pitchFamily="18" charset="0"/>
              </a:rPr>
              <a:t>domains are </a:t>
            </a:r>
            <a:r>
              <a:rPr lang="en-US" sz="11200" dirty="0">
                <a:latin typeface="Times New Roman" panose="02020603050405020304" pitchFamily="18" charset="0"/>
                <a:cs typeface="Times New Roman" panose="02020603050405020304" pitchFamily="18" charset="0"/>
              </a:rPr>
              <a:t>involved (some quantitative, others qualitative)</a:t>
            </a:r>
            <a:endParaRPr lang="fr-FR" sz="11200" dirty="0">
              <a:latin typeface="Times New Roman" panose="02020603050405020304" pitchFamily="18" charset="0"/>
              <a:cs typeface="Times New Roman" panose="02020603050405020304" pitchFamily="18" charset="0"/>
            </a:endParaRPr>
          </a:p>
          <a:p>
            <a:pPr algn="just"/>
            <a:r>
              <a:rPr lang="en-US" sz="11200" dirty="0" smtClean="0">
                <a:latin typeface="Times New Roman" panose="02020603050405020304" pitchFamily="18" charset="0"/>
                <a:cs typeface="Times New Roman" panose="02020603050405020304" pitchFamily="18" charset="0"/>
              </a:rPr>
              <a:t>Study </a:t>
            </a:r>
            <a:r>
              <a:rPr lang="en-US" sz="11200" dirty="0" smtClean="0">
                <a:latin typeface="Times New Roman" panose="02020603050405020304" pitchFamily="18" charset="0"/>
                <a:cs typeface="Times New Roman" panose="02020603050405020304" pitchFamily="18" charset="0"/>
              </a:rPr>
              <a:t>of variations and how regular and predictable it can be?</a:t>
            </a:r>
          </a:p>
          <a:p>
            <a:pPr algn="just"/>
            <a:r>
              <a:rPr lang="en-US" sz="11200" dirty="0" smtClean="0">
                <a:latin typeface="Times New Roman" panose="02020603050405020304" pitchFamily="18" charset="0"/>
                <a:cs typeface="Times New Roman" panose="02020603050405020304" pitchFamily="18" charset="0"/>
              </a:rPr>
              <a:t>Accept predictability of variation instead of condemning variation.</a:t>
            </a:r>
          </a:p>
          <a:p>
            <a:endParaRPr lang="fr-FR" sz="11200" dirty="0" smtClean="0"/>
          </a:p>
          <a:p>
            <a:endParaRPr lang="fr-FR" sz="11200"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central </a:t>
            </a:r>
            <a:r>
              <a:rPr lang="fr-FR" b="1" dirty="0" err="1" smtClean="0"/>
              <a:t>postulate</a:t>
            </a:r>
            <a:r>
              <a:rPr lang="fr-FR" b="1" dirty="0" smtClean="0"/>
              <a:t> (</a:t>
            </a:r>
            <a:r>
              <a:rPr lang="fr-FR" b="1" dirty="0" err="1" smtClean="0"/>
              <a:t>this</a:t>
            </a:r>
            <a:r>
              <a:rPr lang="fr-FR" b="1" dirty="0" smtClean="0"/>
              <a:t> </a:t>
            </a:r>
            <a:r>
              <a:rPr lang="fr-FR" b="1" dirty="0" err="1" smtClean="0"/>
              <a:t>paper</a:t>
            </a:r>
            <a:r>
              <a:rPr lang="fr-FR" b="1" dirty="0" smtClean="0"/>
              <a:t>)</a:t>
            </a:r>
            <a:endParaRPr lang="fr-FR" b="1" dirty="0"/>
          </a:p>
        </p:txBody>
      </p:sp>
      <p:sp>
        <p:nvSpPr>
          <p:cNvPr id="3" name="Espace réservé du contenu 2"/>
          <p:cNvSpPr>
            <a:spLocks noGrp="1"/>
          </p:cNvSpPr>
          <p:nvPr>
            <p:ph idx="1"/>
          </p:nvPr>
        </p:nvSpPr>
        <p:spPr/>
        <p:txBody>
          <a:bodyPr>
            <a:normAutofit/>
          </a:bodyPr>
          <a:lstStyle/>
          <a:p>
            <a:pPr algn="just"/>
            <a:r>
              <a:rPr lang="fr-FR" dirty="0" err="1" smtClean="0">
                <a:latin typeface="Times New Roman" panose="02020603050405020304" pitchFamily="18" charset="0"/>
                <a:cs typeface="Times New Roman" panose="02020603050405020304" pitchFamily="18" charset="0"/>
              </a:rPr>
              <a:t>Human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behaviour</a:t>
            </a:r>
            <a:r>
              <a:rPr lang="fr-FR" dirty="0" smtClean="0">
                <a:latin typeface="Times New Roman" panose="02020603050405020304" pitchFamily="18" charset="0"/>
                <a:cs typeface="Times New Roman" panose="02020603050405020304" pitchFamily="18" charset="0"/>
              </a:rPr>
              <a:t> and mental </a:t>
            </a:r>
            <a:r>
              <a:rPr lang="fr-FR" dirty="0" err="1" smtClean="0">
                <a:latin typeface="Times New Roman" panose="02020603050405020304" pitchFamily="18" charset="0"/>
                <a:cs typeface="Times New Roman" panose="02020603050405020304" pitchFamily="18" charset="0"/>
              </a:rPr>
              <a:t>processes</a:t>
            </a:r>
            <a:r>
              <a:rPr lang="fr-FR" dirty="0" smtClean="0">
                <a:latin typeface="Times New Roman" panose="02020603050405020304" pitchFamily="18" charset="0"/>
                <a:cs typeface="Times New Roman" panose="02020603050405020304" pitchFamily="18" charset="0"/>
              </a:rPr>
              <a:t> are the </a:t>
            </a:r>
            <a:r>
              <a:rPr lang="fr-FR" dirty="0" err="1" smtClean="0">
                <a:latin typeface="Times New Roman" panose="02020603050405020304" pitchFamily="18" charset="0"/>
                <a:cs typeface="Times New Roman" panose="02020603050405020304" pitchFamily="18" charset="0"/>
              </a:rPr>
              <a:t>results</a:t>
            </a:r>
            <a:r>
              <a:rPr lang="fr-FR" dirty="0" smtClean="0">
                <a:latin typeface="Times New Roman" panose="02020603050405020304" pitchFamily="18" charset="0"/>
                <a:cs typeface="Times New Roman" panose="02020603050405020304" pitchFamily="18" charset="0"/>
              </a:rPr>
              <a:t> of neuro-</a:t>
            </a:r>
            <a:r>
              <a:rPr lang="fr-FR" dirty="0" err="1" smtClean="0">
                <a:latin typeface="Times New Roman" panose="02020603050405020304" pitchFamily="18" charset="0"/>
                <a:cs typeface="Times New Roman" panose="02020603050405020304" pitchFamily="18" charset="0"/>
              </a:rPr>
              <a:t>physiological</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events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taking</a:t>
            </a:r>
            <a:r>
              <a:rPr lang="fr-FR" dirty="0" smtClean="0">
                <a:latin typeface="Times New Roman" panose="02020603050405020304" pitchFamily="18" charset="0"/>
                <a:cs typeface="Times New Roman" panose="02020603050405020304" pitchFamily="18" charset="0"/>
              </a:rPr>
              <a:t> place in the </a:t>
            </a:r>
            <a:r>
              <a:rPr lang="fr-FR" dirty="0" err="1" smtClean="0">
                <a:latin typeface="Times New Roman" panose="02020603050405020304" pitchFamily="18" charset="0"/>
                <a:cs typeface="Times New Roman" panose="02020603050405020304" pitchFamily="18" charset="0"/>
              </a:rPr>
              <a:t>human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brain</a:t>
            </a:r>
            <a:r>
              <a:rPr lang="fr-FR" dirty="0" smtClean="0">
                <a:latin typeface="Times New Roman" panose="02020603050405020304" pitchFamily="18" charset="0"/>
                <a:cs typeface="Times New Roman" panose="02020603050405020304" pitchFamily="18" charset="0"/>
              </a:rPr>
              <a:t> (Ledoux 2003) and </a:t>
            </a:r>
            <a:r>
              <a:rPr lang="fr-FR" dirty="0" err="1" smtClean="0">
                <a:latin typeface="Times New Roman" panose="02020603050405020304" pitchFamily="18" charset="0"/>
                <a:cs typeface="Times New Roman" panose="02020603050405020304" pitchFamily="18" charset="0"/>
              </a:rPr>
              <a:t>shared</a:t>
            </a:r>
            <a:r>
              <a:rPr lang="fr-FR" dirty="0" smtClean="0">
                <a:latin typeface="Times New Roman" panose="02020603050405020304" pitchFamily="18" charset="0"/>
                <a:cs typeface="Times New Roman" panose="02020603050405020304" pitchFamily="18" charset="0"/>
              </a:rPr>
              <a:t> as </a:t>
            </a:r>
            <a:r>
              <a:rPr lang="fr-FR" dirty="0" err="1" smtClean="0">
                <a:latin typeface="Times New Roman" panose="02020603050405020304" pitchFamily="18" charset="0"/>
                <a:cs typeface="Times New Roman" panose="02020603050405020304" pitchFamily="18" charset="0"/>
              </a:rPr>
              <a:t>discourse</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behaviour</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outside</a:t>
            </a:r>
            <a:r>
              <a:rPr lang="fr-FR" dirty="0" smtClean="0">
                <a:latin typeface="Times New Roman" panose="02020603050405020304" pitchFamily="18" charset="0"/>
                <a:cs typeface="Times New Roman" panose="02020603050405020304" pitchFamily="18" charset="0"/>
              </a:rPr>
              <a:t> the </a:t>
            </a:r>
            <a:r>
              <a:rPr lang="fr-FR" dirty="0" err="1" smtClean="0">
                <a:latin typeface="Times New Roman" panose="02020603050405020304" pitchFamily="18" charset="0"/>
                <a:cs typeface="Times New Roman" panose="02020603050405020304" pitchFamily="18" charset="0"/>
              </a:rPr>
              <a:t>human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brain</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(cf</a:t>
            </a:r>
            <a:r>
              <a:rPr lang="fr-FR" dirty="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Bruner and </a:t>
            </a:r>
            <a:r>
              <a:rPr lang="fr-FR" dirty="0" err="1" smtClean="0">
                <a:latin typeface="Times New Roman" panose="02020603050405020304" pitchFamily="18" charset="0"/>
                <a:cs typeface="Times New Roman" panose="02020603050405020304" pitchFamily="18" charset="0"/>
              </a:rPr>
              <a:t>Vygotski</a:t>
            </a:r>
            <a:r>
              <a:rPr lang="fr-FR" dirty="0" smtClean="0">
                <a:latin typeface="Times New Roman" panose="02020603050405020304" pitchFamily="18" charset="0"/>
                <a:cs typeface="Times New Roman" panose="02020603050405020304" pitchFamily="18" charset="0"/>
              </a:rPr>
              <a:t>, and </a:t>
            </a:r>
            <a:r>
              <a:rPr lang="fr-FR" dirty="0" err="1" smtClean="0">
                <a:latin typeface="Times New Roman" panose="02020603050405020304" pitchFamily="18" charset="0"/>
                <a:cs typeface="Times New Roman" panose="02020603050405020304" pitchFamily="18" charset="0"/>
              </a:rPr>
              <a:t>going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farther</a:t>
            </a:r>
            <a:r>
              <a:rPr lang="fr-FR" dirty="0" smtClean="0">
                <a:latin typeface="Times New Roman" panose="02020603050405020304" pitchFamily="18" charset="0"/>
                <a:cs typeface="Times New Roman" panose="02020603050405020304" pitchFamily="18" charset="0"/>
              </a:rPr>
              <a:t> in </a:t>
            </a:r>
            <a:r>
              <a:rPr lang="fr-FR" dirty="0" err="1" smtClean="0">
                <a:latin typeface="Times New Roman" panose="02020603050405020304" pitchFamily="18" charset="0"/>
                <a:cs typeface="Times New Roman" panose="02020603050405020304" pitchFamily="18" charset="0"/>
              </a:rPr>
              <a:t>terms</a:t>
            </a:r>
            <a:r>
              <a:rPr lang="fr-FR" dirty="0" smtClean="0">
                <a:latin typeface="Times New Roman" panose="02020603050405020304" pitchFamily="18" charset="0"/>
                <a:cs typeface="Times New Roman" panose="02020603050405020304" pitchFamily="18" charset="0"/>
              </a:rPr>
              <a:t> of cognition: no </a:t>
            </a:r>
            <a:r>
              <a:rPr lang="fr-FR" dirty="0" err="1" smtClean="0">
                <a:latin typeface="Times New Roman" panose="02020603050405020304" pitchFamily="18" charset="0"/>
                <a:cs typeface="Times New Roman" panose="02020603050405020304" pitchFamily="18" charset="0"/>
              </a:rPr>
              <a:t>knowledge</a:t>
            </a:r>
            <a:r>
              <a:rPr lang="fr-FR" dirty="0" smtClean="0">
                <a:latin typeface="Times New Roman" panose="02020603050405020304" pitchFamily="18" charset="0"/>
                <a:cs typeface="Times New Roman" panose="02020603050405020304" pitchFamily="18" charset="0"/>
              </a:rPr>
              <a:t> in the </a:t>
            </a:r>
            <a:r>
              <a:rPr lang="fr-FR" dirty="0" err="1" smtClean="0">
                <a:latin typeface="Times New Roman" panose="02020603050405020304" pitchFamily="18" charset="0"/>
                <a:cs typeface="Times New Roman" panose="02020603050405020304" pitchFamily="18" charset="0"/>
              </a:rPr>
              <a:t>brain</a:t>
            </a:r>
            <a:r>
              <a:rPr lang="fr-FR" dirty="0" smtClean="0">
                <a:latin typeface="Times New Roman" panose="02020603050405020304" pitchFamily="18" charset="0"/>
                <a:cs typeface="Times New Roman" panose="02020603050405020304" pitchFamily="18" charset="0"/>
              </a:rPr>
              <a:t> but cognitive neuronal structures).</a:t>
            </a:r>
          </a:p>
          <a:p>
            <a:endParaRPr lang="fr-FR" dirty="0"/>
          </a:p>
        </p:txBody>
      </p:sp>
      <p:sp>
        <p:nvSpPr>
          <p:cNvPr id="4" name="Slide Number Placeholder 3"/>
          <p:cNvSpPr>
            <a:spLocks noGrp="1"/>
          </p:cNvSpPr>
          <p:nvPr>
            <p:ph type="sldNum" sz="quarter" idx="12"/>
          </p:nvPr>
        </p:nvSpPr>
        <p:spPr/>
        <p:txBody>
          <a:bodyPr/>
          <a:lstStyle/>
          <a:p>
            <a:fld id="{7C8A38AD-E4A0-4F43-9979-E9886713DEA6}" type="slidenum">
              <a:rPr lang="fr-FR" smtClean="0"/>
              <a:pPr/>
              <a:t>9</a:t>
            </a:fld>
            <a:endParaRPr lang="fr-FR"/>
          </a:p>
        </p:txBody>
      </p:sp>
    </p:spTree>
    <p:extLst>
      <p:ext uri="{BB962C8B-B14F-4D97-AF65-F5344CB8AC3E}">
        <p14:creationId xmlns:p14="http://schemas.microsoft.com/office/powerpoint/2010/main" val="2505017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1608</TotalTime>
  <Words>1587</Words>
  <Application>Microsoft Office PowerPoint</Application>
  <PresentationFormat>On-screen Show (4:3)</PresentationFormat>
  <Paragraphs>182</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Thème Office</vt:lpstr>
      <vt:lpstr>Multiliteracies and multimedia technology as a support to multicultural and multilingual balanced development : « Multilittéracies et multimédias au service du multiculturel et du multilinguisme »     </vt:lpstr>
      <vt:lpstr>Bibliography  (please ask for complete list: jean-paul.narcy-combes@wanadoo.fr)</vt:lpstr>
      <vt:lpstr>Present-day episteme</vt:lpstr>
      <vt:lpstr>Who the researcher is</vt:lpstr>
      <vt:lpstr>Problematic issues in the Indian Ocean (1)</vt:lpstr>
      <vt:lpstr>Problematic issues in the Indian Ocean (2)</vt:lpstr>
      <vt:lpstr>Problematic issues in the Indian Ocean (3)</vt:lpstr>
      <vt:lpstr>Epistemological Consequences</vt:lpstr>
      <vt:lpstr>A central postulate (this paper)</vt:lpstr>
      <vt:lpstr>Nomothetic vs. idiographic answers</vt:lpstr>
      <vt:lpstr>Some domains that could not be overlooked (contextual)</vt:lpstr>
      <vt:lpstr>(1) Neurophysiology and humanistic psychology</vt:lpstr>
      <vt:lpstr>(2)Emergentism</vt:lpstr>
      <vt:lpstr>(3)Sociocultural perspective</vt:lpstr>
      <vt:lpstr>(4)Multilingualism</vt:lpstr>
      <vt:lpstr>(5) Multiliteracies and social resistance to academic education</vt:lpstr>
      <vt:lpstr>Dealing with social resistance</vt:lpstr>
      <vt:lpstr>Sharing the construction of action</vt:lpstr>
      <vt:lpstr>Some evidence (LASCOLAF/IFADEM)</vt:lpstr>
      <vt:lpstr>What remains to be researched</vt:lpstr>
      <vt:lpstr>Some answers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Jean-Paul</dc:creator>
  <cp:lastModifiedBy>Jean Paul</cp:lastModifiedBy>
  <cp:revision>151</cp:revision>
  <dcterms:created xsi:type="dcterms:W3CDTF">2014-01-19T09:23:24Z</dcterms:created>
  <dcterms:modified xsi:type="dcterms:W3CDTF">2014-11-05T13:18:58Z</dcterms:modified>
</cp:coreProperties>
</file>