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84F5DDA-CD1E-094D-BE96-FADF04327414}">
          <p14:sldIdLst>
            <p14:sldId id="256"/>
            <p14:sldId id="257"/>
          </p14:sldIdLst>
        </p14:section>
        <p14:section name="Section sans titre" id="{2BE5E8B1-0C00-1B47-8EB5-6F28F0813C97}">
          <p14:sldIdLst>
            <p14:sldId id="258"/>
            <p14:sldId id="259"/>
            <p14:sldId id="260"/>
            <p14:sldId id="261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6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D3FF-CFC9-2245-A21C-645668BF69AF}" type="datetimeFigureOut">
              <a:rPr lang="fr-FR" smtClean="0"/>
              <a:t>01/11/14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D3A-87BF-C447-9889-6A1C0E815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26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D3FF-CFC9-2245-A21C-645668BF69AF}" type="datetimeFigureOut">
              <a:rPr lang="fr-FR" smtClean="0"/>
              <a:t>01/11/14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D3A-87BF-C447-9889-6A1C0E815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16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D3FF-CFC9-2245-A21C-645668BF69AF}" type="datetimeFigureOut">
              <a:rPr lang="fr-FR" smtClean="0"/>
              <a:t>01/11/14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D3A-87BF-C447-9889-6A1C0E815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55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D3FF-CFC9-2245-A21C-645668BF69AF}" type="datetimeFigureOut">
              <a:rPr lang="fr-FR" smtClean="0"/>
              <a:t>01/11/14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D3A-87BF-C447-9889-6A1C0E815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71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D3FF-CFC9-2245-A21C-645668BF69AF}" type="datetimeFigureOut">
              <a:rPr lang="fr-FR" smtClean="0"/>
              <a:t>01/11/14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D3A-87BF-C447-9889-6A1C0E815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5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D3FF-CFC9-2245-A21C-645668BF69AF}" type="datetimeFigureOut">
              <a:rPr lang="fr-FR" smtClean="0"/>
              <a:t>01/11/14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D3A-87BF-C447-9889-6A1C0E815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14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D3FF-CFC9-2245-A21C-645668BF69AF}" type="datetimeFigureOut">
              <a:rPr lang="fr-FR" smtClean="0"/>
              <a:t>01/11/14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D3A-87BF-C447-9889-6A1C0E815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21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D3FF-CFC9-2245-A21C-645668BF69AF}" type="datetimeFigureOut">
              <a:rPr lang="fr-FR" smtClean="0"/>
              <a:t>01/11/14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D3A-87BF-C447-9889-6A1C0E815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73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D3FF-CFC9-2245-A21C-645668BF69AF}" type="datetimeFigureOut">
              <a:rPr lang="fr-FR" smtClean="0"/>
              <a:t>01/11/14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D3A-87BF-C447-9889-6A1C0E815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43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D3FF-CFC9-2245-A21C-645668BF69AF}" type="datetimeFigureOut">
              <a:rPr lang="fr-FR" smtClean="0"/>
              <a:t>01/11/14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D3A-87BF-C447-9889-6A1C0E815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8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D3FF-CFC9-2245-A21C-645668BF69AF}" type="datetimeFigureOut">
              <a:rPr lang="fr-FR" smtClean="0"/>
              <a:t>01/11/14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D3A-87BF-C447-9889-6A1C0E815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46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CD3FF-CFC9-2245-A21C-645668BF69AF}" type="datetimeFigureOut">
              <a:rPr lang="fr-FR" smtClean="0"/>
              <a:t>01/11/14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75D3A-87BF-C447-9889-6A1C0E815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01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09219" y="2130425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dirty="0" err="1" smtClean="0">
                <a:solidFill>
                  <a:srgbClr val="000090"/>
                </a:solidFill>
              </a:rPr>
              <a:t>Multilingualism</a:t>
            </a:r>
            <a:r>
              <a:rPr lang="fr-FR" sz="3600" dirty="0" smtClean="0">
                <a:solidFill>
                  <a:srgbClr val="000090"/>
                </a:solidFill>
              </a:rPr>
              <a:t> and Multiple Scope as a Trigger to </a:t>
            </a:r>
            <a:r>
              <a:rPr lang="fr-FR" sz="3600" dirty="0" err="1" smtClean="0">
                <a:solidFill>
                  <a:srgbClr val="000090"/>
                </a:solidFill>
              </a:rPr>
              <a:t>improving</a:t>
            </a:r>
            <a:r>
              <a:rPr lang="fr-FR" sz="3600" dirty="0" smtClean="0">
                <a:solidFill>
                  <a:srgbClr val="000090"/>
                </a:solidFill>
              </a:rPr>
              <a:t> EFL </a:t>
            </a:r>
            <a:r>
              <a:rPr lang="fr-FR" sz="3600" dirty="0" err="1" smtClean="0">
                <a:solidFill>
                  <a:srgbClr val="000090"/>
                </a:solidFill>
              </a:rPr>
              <a:t>Phonological</a:t>
            </a:r>
            <a:r>
              <a:rPr lang="fr-FR" sz="3600" dirty="0" smtClean="0">
                <a:solidFill>
                  <a:srgbClr val="000090"/>
                </a:solidFill>
              </a:rPr>
              <a:t> Acquisition </a:t>
            </a:r>
            <a:endParaRPr lang="fr-FR" sz="3600" dirty="0">
              <a:solidFill>
                <a:srgbClr val="00009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1400" dirty="0" smtClean="0">
                <a:solidFill>
                  <a:schemeClr val="accent2"/>
                </a:solidFill>
              </a:rPr>
              <a:t>Yvon ROLLAND </a:t>
            </a:r>
          </a:p>
          <a:p>
            <a:r>
              <a:rPr lang="fr-FR" sz="1400" dirty="0" err="1" smtClean="0">
                <a:solidFill>
                  <a:schemeClr val="accent2"/>
                </a:solidFill>
              </a:rPr>
              <a:t>University</a:t>
            </a:r>
            <a:r>
              <a:rPr lang="fr-FR" sz="1400" dirty="0" smtClean="0">
                <a:solidFill>
                  <a:schemeClr val="accent2"/>
                </a:solidFill>
              </a:rPr>
              <a:t> </a:t>
            </a:r>
            <a:r>
              <a:rPr lang="fr-FR" sz="1400" dirty="0" err="1" smtClean="0">
                <a:solidFill>
                  <a:schemeClr val="accent2"/>
                </a:solidFill>
              </a:rPr>
              <a:t>Professor</a:t>
            </a:r>
            <a:r>
              <a:rPr lang="fr-FR" sz="1400" dirty="0" smtClean="0">
                <a:solidFill>
                  <a:schemeClr val="accent2"/>
                </a:solidFill>
              </a:rPr>
              <a:t>  </a:t>
            </a:r>
          </a:p>
          <a:p>
            <a:r>
              <a:rPr lang="fr-FR" sz="1400" dirty="0" smtClean="0">
                <a:solidFill>
                  <a:schemeClr val="accent2"/>
                </a:solidFill>
              </a:rPr>
              <a:t>Second </a:t>
            </a:r>
            <a:r>
              <a:rPr lang="fr-FR" sz="1400" dirty="0" err="1" smtClean="0">
                <a:solidFill>
                  <a:schemeClr val="accent2"/>
                </a:solidFill>
              </a:rPr>
              <a:t>Language</a:t>
            </a:r>
            <a:r>
              <a:rPr lang="fr-FR" sz="1400" dirty="0" smtClean="0">
                <a:solidFill>
                  <a:schemeClr val="accent2"/>
                </a:solidFill>
              </a:rPr>
              <a:t> Acquisition </a:t>
            </a:r>
            <a:r>
              <a:rPr lang="fr-FR" sz="1400" dirty="0" err="1" smtClean="0">
                <a:solidFill>
                  <a:schemeClr val="accent2"/>
                </a:solidFill>
              </a:rPr>
              <a:t>Research</a:t>
            </a:r>
            <a:r>
              <a:rPr lang="fr-FR" sz="1400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fr-FR" sz="1400" dirty="0" smtClean="0">
                <a:solidFill>
                  <a:schemeClr val="accent2"/>
                </a:solidFill>
              </a:rPr>
              <a:t>CCLC EA4078</a:t>
            </a:r>
          </a:p>
          <a:p>
            <a:r>
              <a:rPr lang="fr-FR" sz="1400" dirty="0" err="1" smtClean="0">
                <a:solidFill>
                  <a:schemeClr val="accent2"/>
                </a:solidFill>
              </a:rPr>
              <a:t>University</a:t>
            </a:r>
            <a:r>
              <a:rPr lang="fr-FR" sz="1400" dirty="0" smtClean="0">
                <a:solidFill>
                  <a:schemeClr val="accent2"/>
                </a:solidFill>
              </a:rPr>
              <a:t> of </a:t>
            </a:r>
            <a:r>
              <a:rPr lang="fr-FR" sz="1400" dirty="0" err="1" smtClean="0">
                <a:solidFill>
                  <a:schemeClr val="accent2"/>
                </a:solidFill>
              </a:rPr>
              <a:t>Reunion</a:t>
            </a:r>
            <a:r>
              <a:rPr lang="fr-FR" sz="1400" dirty="0" smtClean="0">
                <a:solidFill>
                  <a:schemeClr val="accent2"/>
                </a:solidFill>
              </a:rPr>
              <a:t>   </a:t>
            </a:r>
            <a:endParaRPr lang="fr-FR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12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The </a:t>
            </a:r>
            <a:r>
              <a:rPr lang="fr-FR" sz="2000" dirty="0" err="1" smtClean="0">
                <a:solidFill>
                  <a:srgbClr val="FF0000"/>
                </a:solidFill>
              </a:rPr>
              <a:t>implementation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metacognitive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level</a:t>
            </a:r>
            <a:r>
              <a:rPr lang="fr-FR" sz="2000" dirty="0" smtClean="0">
                <a:solidFill>
                  <a:srgbClr val="FF0000"/>
                </a:solidFill>
              </a:rPr>
              <a:t> in </a:t>
            </a:r>
            <a:r>
              <a:rPr lang="fr-FR" sz="2000" dirty="0" err="1" smtClean="0">
                <a:solidFill>
                  <a:srgbClr val="FF0000"/>
                </a:solidFill>
              </a:rPr>
              <a:t>neuroscientific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terms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The </a:t>
            </a:r>
            <a:r>
              <a:rPr lang="fr-FR" sz="2000" dirty="0" err="1" smtClean="0">
                <a:solidFill>
                  <a:srgbClr val="FF0000"/>
                </a:solidFill>
              </a:rPr>
              <a:t>connectionist</a:t>
            </a:r>
            <a:r>
              <a:rPr lang="fr-FR" sz="2000" dirty="0" smtClean="0">
                <a:solidFill>
                  <a:srgbClr val="FF0000"/>
                </a:solidFill>
              </a:rPr>
              <a:t>  </a:t>
            </a:r>
            <a:r>
              <a:rPr lang="fr-FR" sz="2000" dirty="0" err="1" smtClean="0">
                <a:solidFill>
                  <a:srgbClr val="FF0000"/>
                </a:solidFill>
              </a:rPr>
              <a:t>approach</a:t>
            </a:r>
            <a:r>
              <a:rPr lang="fr-FR" sz="2000" dirty="0" smtClean="0">
                <a:solidFill>
                  <a:srgbClr val="FF0000"/>
                </a:solidFill>
              </a:rPr>
              <a:t>  / </a:t>
            </a:r>
            <a:r>
              <a:rPr lang="fr-FR" sz="2000" dirty="0" err="1" smtClean="0">
                <a:solidFill>
                  <a:srgbClr val="FF0000"/>
                </a:solidFill>
              </a:rPr>
              <a:t>parallel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processing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units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2000" dirty="0" err="1" smtClean="0">
                <a:solidFill>
                  <a:srgbClr val="000000"/>
                </a:solidFill>
              </a:rPr>
              <a:t>Liberman</a:t>
            </a:r>
            <a:r>
              <a:rPr lang="fr-FR" sz="2000" dirty="0" smtClean="0">
                <a:solidFill>
                  <a:srgbClr val="000000"/>
                </a:solidFill>
              </a:rPr>
              <a:t> (1967) speech </a:t>
            </a:r>
            <a:r>
              <a:rPr lang="fr-FR" sz="2000" dirty="0" err="1" smtClean="0">
                <a:solidFill>
                  <a:srgbClr val="000000"/>
                </a:solidFill>
              </a:rPr>
              <a:t>motor</a:t>
            </a:r>
            <a:r>
              <a:rPr lang="fr-FR" sz="2000" dirty="0" smtClean="0">
                <a:solidFill>
                  <a:srgbClr val="000000"/>
                </a:solidFill>
              </a:rPr>
              <a:t>  perception </a:t>
            </a:r>
            <a:r>
              <a:rPr lang="fr-FR" sz="2000" dirty="0" err="1" smtClean="0">
                <a:solidFill>
                  <a:srgbClr val="000000"/>
                </a:solidFill>
              </a:rPr>
              <a:t>theory</a:t>
            </a:r>
            <a:r>
              <a:rPr lang="fr-FR" sz="2000" dirty="0" smtClean="0">
                <a:solidFill>
                  <a:srgbClr val="000000"/>
                </a:solidFill>
              </a:rPr>
              <a:t> :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perception </a:t>
            </a:r>
            <a:r>
              <a:rPr lang="fr-FR" sz="2000" dirty="0" err="1" smtClean="0">
                <a:solidFill>
                  <a:srgbClr val="000000"/>
                </a:solidFill>
              </a:rPr>
              <a:t>favouring</a:t>
            </a:r>
            <a:r>
              <a:rPr lang="fr-FR" sz="2000" dirty="0" smtClean="0">
                <a:solidFill>
                  <a:srgbClr val="000000"/>
                </a:solidFill>
              </a:rPr>
              <a:t> production = </a:t>
            </a:r>
            <a:r>
              <a:rPr lang="fr-FR" sz="2000" dirty="0" err="1" smtClean="0">
                <a:solidFill>
                  <a:srgbClr val="000000"/>
                </a:solidFill>
              </a:rPr>
              <a:t>echoic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memory</a:t>
            </a:r>
            <a:r>
              <a:rPr lang="fr-FR" sz="2000" dirty="0" smtClean="0">
                <a:solidFill>
                  <a:srgbClr val="000000"/>
                </a:solidFill>
              </a:rPr>
              <a:t> / </a:t>
            </a:r>
            <a:r>
              <a:rPr lang="fr-FR" sz="2000" dirty="0" err="1" smtClean="0">
                <a:solidFill>
                  <a:srgbClr val="000000"/>
                </a:solidFill>
              </a:rPr>
              <a:t>working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memory</a:t>
            </a:r>
            <a:r>
              <a:rPr lang="fr-FR" sz="2000" dirty="0" smtClean="0">
                <a:solidFill>
                  <a:srgbClr val="000000"/>
                </a:solidFill>
              </a:rPr>
              <a:t>                   	(Randall, 2007) 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smtClean="0">
                <a:solidFill>
                  <a:srgbClr val="000000"/>
                </a:solidFill>
              </a:rPr>
              <a:t>  </a:t>
            </a:r>
            <a:endParaRPr lang="fr-F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04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The </a:t>
            </a:r>
            <a:r>
              <a:rPr lang="fr-FR" sz="2000" dirty="0" err="1" smtClean="0">
                <a:solidFill>
                  <a:srgbClr val="FF0000"/>
                </a:solidFill>
              </a:rPr>
              <a:t>implementation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metacognitive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level</a:t>
            </a:r>
            <a:r>
              <a:rPr lang="fr-FR" sz="2000" dirty="0" smtClean="0">
                <a:solidFill>
                  <a:srgbClr val="FF0000"/>
                </a:solidFill>
              </a:rPr>
              <a:t> in </a:t>
            </a:r>
            <a:r>
              <a:rPr lang="fr-FR" sz="2000" dirty="0" err="1" smtClean="0">
                <a:solidFill>
                  <a:srgbClr val="FF0000"/>
                </a:solidFill>
              </a:rPr>
              <a:t>neuroscientific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terms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The </a:t>
            </a:r>
            <a:r>
              <a:rPr lang="fr-FR" sz="2000" dirty="0" err="1" smtClean="0">
                <a:solidFill>
                  <a:srgbClr val="FF0000"/>
                </a:solidFill>
              </a:rPr>
              <a:t>connectionist</a:t>
            </a:r>
            <a:r>
              <a:rPr lang="fr-FR" sz="2000" dirty="0" smtClean="0">
                <a:solidFill>
                  <a:srgbClr val="FF0000"/>
                </a:solidFill>
              </a:rPr>
              <a:t>  </a:t>
            </a:r>
            <a:r>
              <a:rPr lang="fr-FR" sz="2000" dirty="0" err="1" smtClean="0">
                <a:solidFill>
                  <a:srgbClr val="FF0000"/>
                </a:solidFill>
              </a:rPr>
              <a:t>approach</a:t>
            </a:r>
            <a:r>
              <a:rPr lang="fr-FR" sz="2000" dirty="0" smtClean="0">
                <a:solidFill>
                  <a:srgbClr val="FF0000"/>
                </a:solidFill>
              </a:rPr>
              <a:t>  / </a:t>
            </a:r>
            <a:r>
              <a:rPr lang="fr-FR" sz="2000" dirty="0" err="1" smtClean="0">
                <a:solidFill>
                  <a:srgbClr val="FF0000"/>
                </a:solidFill>
              </a:rPr>
              <a:t>parallel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processing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units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 </a:t>
            </a:r>
            <a:r>
              <a:rPr lang="fr-FR" sz="2000" dirty="0" err="1" smtClean="0">
                <a:solidFill>
                  <a:srgbClr val="000000"/>
                </a:solidFill>
              </a:rPr>
              <a:t>Liberman</a:t>
            </a:r>
            <a:r>
              <a:rPr lang="fr-FR" sz="2000" dirty="0" smtClean="0">
                <a:solidFill>
                  <a:srgbClr val="000000"/>
                </a:solidFill>
              </a:rPr>
              <a:t> (1967) speech </a:t>
            </a:r>
            <a:r>
              <a:rPr lang="fr-FR" sz="2000" dirty="0" err="1" smtClean="0">
                <a:solidFill>
                  <a:srgbClr val="000000"/>
                </a:solidFill>
              </a:rPr>
              <a:t>motor</a:t>
            </a:r>
            <a:r>
              <a:rPr lang="fr-FR" sz="2000" dirty="0" smtClean="0">
                <a:solidFill>
                  <a:srgbClr val="000000"/>
                </a:solidFill>
              </a:rPr>
              <a:t>  perception </a:t>
            </a:r>
            <a:r>
              <a:rPr lang="fr-FR" sz="2000" dirty="0" err="1" smtClean="0">
                <a:solidFill>
                  <a:srgbClr val="000000"/>
                </a:solidFill>
              </a:rPr>
              <a:t>theory</a:t>
            </a:r>
            <a:r>
              <a:rPr lang="fr-FR" sz="2000" dirty="0" smtClean="0">
                <a:solidFill>
                  <a:srgbClr val="000000"/>
                </a:solidFill>
              </a:rPr>
              <a:t> :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 perception </a:t>
            </a:r>
            <a:r>
              <a:rPr lang="fr-FR" sz="2000" dirty="0" err="1" smtClean="0">
                <a:solidFill>
                  <a:srgbClr val="000000"/>
                </a:solidFill>
              </a:rPr>
              <a:t>favouring</a:t>
            </a:r>
            <a:r>
              <a:rPr lang="fr-FR" sz="2000" dirty="0" smtClean="0">
                <a:solidFill>
                  <a:srgbClr val="000000"/>
                </a:solidFill>
              </a:rPr>
              <a:t> production = </a:t>
            </a:r>
            <a:r>
              <a:rPr lang="fr-FR" sz="2000" dirty="0" err="1" smtClean="0">
                <a:solidFill>
                  <a:srgbClr val="000000"/>
                </a:solidFill>
              </a:rPr>
              <a:t>echoic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memory</a:t>
            </a:r>
            <a:r>
              <a:rPr lang="fr-FR" sz="2000" dirty="0" smtClean="0">
                <a:solidFill>
                  <a:srgbClr val="000000"/>
                </a:solidFill>
              </a:rPr>
              <a:t> / </a:t>
            </a:r>
            <a:r>
              <a:rPr lang="fr-FR" sz="2000" dirty="0" err="1" smtClean="0">
                <a:solidFill>
                  <a:srgbClr val="000000"/>
                </a:solidFill>
              </a:rPr>
              <a:t>working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memory</a:t>
            </a:r>
            <a:r>
              <a:rPr lang="fr-FR" sz="2000" dirty="0" smtClean="0">
                <a:solidFill>
                  <a:srgbClr val="000000"/>
                </a:solidFill>
              </a:rPr>
              <a:t>                   	(Randall, 2007) </a:t>
            </a:r>
          </a:p>
          <a:p>
            <a:r>
              <a:rPr lang="fr-FR" sz="2000" dirty="0" err="1" smtClean="0">
                <a:solidFill>
                  <a:srgbClr val="FF0000"/>
                </a:solidFill>
              </a:rPr>
              <a:t>Neuroconstructivism</a:t>
            </a:r>
            <a:r>
              <a:rPr lang="fr-FR" sz="2000" dirty="0" smtClean="0">
                <a:solidFill>
                  <a:srgbClr val="FF0000"/>
                </a:solidFill>
              </a:rPr>
              <a:t> / </a:t>
            </a:r>
            <a:r>
              <a:rPr lang="fr-FR" sz="2000" dirty="0" err="1" smtClean="0">
                <a:solidFill>
                  <a:srgbClr val="FF0000"/>
                </a:solidFill>
              </a:rPr>
              <a:t>innate</a:t>
            </a:r>
            <a:r>
              <a:rPr lang="fr-FR" sz="2000" dirty="0" smtClean="0">
                <a:solidFill>
                  <a:srgbClr val="FF0000"/>
                </a:solidFill>
              </a:rPr>
              <a:t> and </a:t>
            </a:r>
            <a:r>
              <a:rPr lang="fr-FR" sz="2000" dirty="0" err="1" smtClean="0">
                <a:solidFill>
                  <a:srgbClr val="FF0000"/>
                </a:solidFill>
              </a:rPr>
              <a:t>constructivist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complementary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principles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</a:t>
            </a:r>
            <a:r>
              <a:rPr lang="fr-FR" sz="2000" dirty="0" err="1" smtClean="0">
                <a:solidFill>
                  <a:srgbClr val="000000"/>
                </a:solidFill>
              </a:rPr>
              <a:t>Karmiloff</a:t>
            </a:r>
            <a:r>
              <a:rPr lang="fr-FR" sz="2000" dirty="0" smtClean="0">
                <a:solidFill>
                  <a:srgbClr val="000000"/>
                </a:solidFill>
              </a:rPr>
              <a:t>-Smith &amp; Gombert (1990) the </a:t>
            </a:r>
            <a:r>
              <a:rPr lang="fr-FR" sz="2000" dirty="0" err="1" smtClean="0">
                <a:solidFill>
                  <a:srgbClr val="000000"/>
                </a:solidFill>
              </a:rPr>
              <a:t>metaphonological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development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</a:t>
            </a:r>
          </a:p>
          <a:p>
            <a:pPr marL="0" indent="0">
              <a:buNone/>
            </a:pP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3155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The </a:t>
            </a:r>
            <a:r>
              <a:rPr lang="fr-FR" sz="2000" dirty="0" err="1" smtClean="0">
                <a:solidFill>
                  <a:srgbClr val="FF0000"/>
                </a:solidFill>
              </a:rPr>
              <a:t>implementation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metacognitive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level</a:t>
            </a:r>
            <a:r>
              <a:rPr lang="fr-FR" sz="2000" dirty="0" smtClean="0">
                <a:solidFill>
                  <a:srgbClr val="FF0000"/>
                </a:solidFill>
              </a:rPr>
              <a:t> in </a:t>
            </a:r>
            <a:r>
              <a:rPr lang="fr-FR" sz="2000" dirty="0" err="1" smtClean="0">
                <a:solidFill>
                  <a:srgbClr val="FF0000"/>
                </a:solidFill>
              </a:rPr>
              <a:t>neuroscientific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terms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The </a:t>
            </a:r>
            <a:r>
              <a:rPr lang="fr-FR" sz="2000" dirty="0" err="1" smtClean="0">
                <a:solidFill>
                  <a:srgbClr val="FF0000"/>
                </a:solidFill>
              </a:rPr>
              <a:t>connectionist</a:t>
            </a:r>
            <a:r>
              <a:rPr lang="fr-FR" sz="2000" dirty="0" smtClean="0">
                <a:solidFill>
                  <a:srgbClr val="FF0000"/>
                </a:solidFill>
              </a:rPr>
              <a:t>  </a:t>
            </a:r>
            <a:r>
              <a:rPr lang="fr-FR" sz="2000" dirty="0" err="1" smtClean="0">
                <a:solidFill>
                  <a:srgbClr val="FF0000"/>
                </a:solidFill>
              </a:rPr>
              <a:t>approach</a:t>
            </a:r>
            <a:r>
              <a:rPr lang="fr-FR" sz="2000" dirty="0" smtClean="0">
                <a:solidFill>
                  <a:srgbClr val="FF0000"/>
                </a:solidFill>
              </a:rPr>
              <a:t>  / </a:t>
            </a:r>
            <a:r>
              <a:rPr lang="fr-FR" sz="2000" dirty="0" err="1" smtClean="0">
                <a:solidFill>
                  <a:srgbClr val="FF0000"/>
                </a:solidFill>
              </a:rPr>
              <a:t>parallel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processing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units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 </a:t>
            </a:r>
            <a:r>
              <a:rPr lang="fr-FR" sz="2000" dirty="0" err="1" smtClean="0">
                <a:solidFill>
                  <a:srgbClr val="000000"/>
                </a:solidFill>
              </a:rPr>
              <a:t>Liberman</a:t>
            </a:r>
            <a:r>
              <a:rPr lang="fr-FR" sz="2000" dirty="0" smtClean="0">
                <a:solidFill>
                  <a:srgbClr val="000000"/>
                </a:solidFill>
              </a:rPr>
              <a:t> (1967) speech </a:t>
            </a:r>
            <a:r>
              <a:rPr lang="fr-FR" sz="2000" dirty="0" err="1" smtClean="0">
                <a:solidFill>
                  <a:srgbClr val="000000"/>
                </a:solidFill>
              </a:rPr>
              <a:t>motor</a:t>
            </a:r>
            <a:r>
              <a:rPr lang="fr-FR" sz="2000" dirty="0" smtClean="0">
                <a:solidFill>
                  <a:srgbClr val="000000"/>
                </a:solidFill>
              </a:rPr>
              <a:t>  perception </a:t>
            </a:r>
            <a:r>
              <a:rPr lang="fr-FR" sz="2000" dirty="0" err="1" smtClean="0">
                <a:solidFill>
                  <a:srgbClr val="000000"/>
                </a:solidFill>
              </a:rPr>
              <a:t>theory</a:t>
            </a:r>
            <a:r>
              <a:rPr lang="fr-FR" sz="2000" dirty="0" smtClean="0">
                <a:solidFill>
                  <a:srgbClr val="000000"/>
                </a:solidFill>
              </a:rPr>
              <a:t> :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  Perception </a:t>
            </a:r>
            <a:r>
              <a:rPr lang="fr-FR" sz="2000" dirty="0" err="1" smtClean="0">
                <a:solidFill>
                  <a:srgbClr val="000000"/>
                </a:solidFill>
              </a:rPr>
              <a:t>favouring</a:t>
            </a:r>
            <a:r>
              <a:rPr lang="fr-FR" sz="2000" dirty="0" smtClean="0">
                <a:solidFill>
                  <a:srgbClr val="000000"/>
                </a:solidFill>
              </a:rPr>
              <a:t> production = </a:t>
            </a:r>
            <a:r>
              <a:rPr lang="fr-FR" sz="2000" dirty="0" err="1" smtClean="0">
                <a:solidFill>
                  <a:srgbClr val="000000"/>
                </a:solidFill>
              </a:rPr>
              <a:t>echoic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memory</a:t>
            </a:r>
            <a:r>
              <a:rPr lang="fr-FR" sz="2000" dirty="0" smtClean="0">
                <a:solidFill>
                  <a:srgbClr val="000000"/>
                </a:solidFill>
              </a:rPr>
              <a:t> / </a:t>
            </a:r>
            <a:r>
              <a:rPr lang="fr-FR" sz="2000" dirty="0" err="1" smtClean="0">
                <a:solidFill>
                  <a:srgbClr val="000000"/>
                </a:solidFill>
              </a:rPr>
              <a:t>working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memory</a:t>
            </a:r>
            <a:r>
              <a:rPr lang="fr-FR" sz="2000" dirty="0" smtClean="0">
                <a:solidFill>
                  <a:srgbClr val="000000"/>
                </a:solidFill>
              </a:rPr>
              <a:t>                   	(Randall, 2007) </a:t>
            </a:r>
          </a:p>
          <a:p>
            <a:r>
              <a:rPr lang="fr-FR" sz="2000" dirty="0" err="1" smtClean="0">
                <a:solidFill>
                  <a:srgbClr val="FF0000"/>
                </a:solidFill>
              </a:rPr>
              <a:t>Neuroconstructivism</a:t>
            </a:r>
            <a:r>
              <a:rPr lang="fr-FR" sz="2000" dirty="0" smtClean="0">
                <a:solidFill>
                  <a:srgbClr val="FF0000"/>
                </a:solidFill>
              </a:rPr>
              <a:t> / </a:t>
            </a:r>
            <a:r>
              <a:rPr lang="fr-FR" sz="2000" dirty="0" err="1" smtClean="0">
                <a:solidFill>
                  <a:srgbClr val="FF0000"/>
                </a:solidFill>
              </a:rPr>
              <a:t>innate</a:t>
            </a:r>
            <a:r>
              <a:rPr lang="fr-FR" sz="2000" dirty="0" smtClean="0">
                <a:solidFill>
                  <a:srgbClr val="FF0000"/>
                </a:solidFill>
              </a:rPr>
              <a:t> and </a:t>
            </a:r>
            <a:r>
              <a:rPr lang="fr-FR" sz="2000" dirty="0" err="1" smtClean="0">
                <a:solidFill>
                  <a:srgbClr val="FF0000"/>
                </a:solidFill>
              </a:rPr>
              <a:t>constructivist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complementary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principles</a:t>
            </a: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smtClean="0">
                <a:solidFill>
                  <a:srgbClr val="000000"/>
                </a:solidFill>
              </a:rPr>
              <a:t>     </a:t>
            </a:r>
            <a:r>
              <a:rPr lang="fr-FR" sz="2000" dirty="0" err="1" smtClean="0">
                <a:solidFill>
                  <a:srgbClr val="000000"/>
                </a:solidFill>
              </a:rPr>
              <a:t>Karmiloff</a:t>
            </a:r>
            <a:r>
              <a:rPr lang="fr-FR" sz="2000" dirty="0" smtClean="0">
                <a:solidFill>
                  <a:srgbClr val="000000"/>
                </a:solidFill>
              </a:rPr>
              <a:t>-Smith &amp; Gombert (1990) the </a:t>
            </a:r>
            <a:r>
              <a:rPr lang="fr-FR" sz="2000" dirty="0" err="1" smtClean="0">
                <a:solidFill>
                  <a:srgbClr val="000000"/>
                </a:solidFill>
              </a:rPr>
              <a:t>metaphonological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development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2000" dirty="0" err="1" smtClean="0">
                <a:solidFill>
                  <a:srgbClr val="FF0000"/>
                </a:solidFill>
              </a:rPr>
              <a:t>Somatic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theories</a:t>
            </a:r>
            <a:r>
              <a:rPr lang="fr-FR" sz="2000" dirty="0" smtClean="0">
                <a:solidFill>
                  <a:srgbClr val="FF0000"/>
                </a:solidFill>
              </a:rPr>
              <a:t> of the self / body &amp; </a:t>
            </a:r>
            <a:r>
              <a:rPr lang="fr-FR" sz="2000" dirty="0" err="1" smtClean="0">
                <a:solidFill>
                  <a:srgbClr val="FF0000"/>
                </a:solidFill>
              </a:rPr>
              <a:t>mind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</a:t>
            </a:r>
            <a:r>
              <a:rPr lang="fr-FR" sz="2000" dirty="0" err="1" smtClean="0">
                <a:solidFill>
                  <a:srgbClr val="000000"/>
                </a:solidFill>
              </a:rPr>
              <a:t>Damasio</a:t>
            </a:r>
            <a:r>
              <a:rPr lang="fr-FR" sz="2000" dirty="0" smtClean="0">
                <a:solidFill>
                  <a:srgbClr val="000000"/>
                </a:solidFill>
              </a:rPr>
              <a:t> (1994), </a:t>
            </a:r>
            <a:r>
              <a:rPr lang="fr-FR" sz="2000" dirty="0" err="1" smtClean="0">
                <a:solidFill>
                  <a:srgbClr val="000000"/>
                </a:solidFill>
              </a:rPr>
              <a:t>Kramsch</a:t>
            </a:r>
            <a:r>
              <a:rPr lang="fr-FR" sz="2000" dirty="0" smtClean="0">
                <a:solidFill>
                  <a:srgbClr val="000000"/>
                </a:solidFill>
              </a:rPr>
              <a:t> (2008), </a:t>
            </a:r>
            <a:r>
              <a:rPr lang="fr-FR" sz="2000" dirty="0" err="1" smtClean="0">
                <a:solidFill>
                  <a:srgbClr val="000000"/>
                </a:solidFill>
              </a:rPr>
              <a:t>Goleman</a:t>
            </a:r>
            <a:r>
              <a:rPr lang="fr-FR" sz="2000" dirty="0" smtClean="0">
                <a:solidFill>
                  <a:srgbClr val="000000"/>
                </a:solidFill>
              </a:rPr>
              <a:t> (1997) </a:t>
            </a:r>
          </a:p>
          <a:p>
            <a:pPr marL="0" indent="0" algn="just">
              <a:buNone/>
            </a:pP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smtClean="0">
                <a:solidFill>
                  <a:srgbClr val="000000"/>
                </a:solidFill>
              </a:rPr>
              <a:t>       Rational cognition </a:t>
            </a:r>
            <a:r>
              <a:rPr lang="fr-FR" sz="2000" dirty="0" err="1" smtClean="0">
                <a:solidFill>
                  <a:srgbClr val="000000"/>
                </a:solidFill>
              </a:rPr>
              <a:t>related</a:t>
            </a:r>
            <a:r>
              <a:rPr lang="fr-FR" sz="2000" dirty="0" smtClean="0">
                <a:solidFill>
                  <a:srgbClr val="000000"/>
                </a:solidFill>
              </a:rPr>
              <a:t> to </a:t>
            </a:r>
            <a:r>
              <a:rPr lang="fr-FR" sz="2000" dirty="0" err="1" smtClean="0">
                <a:solidFill>
                  <a:srgbClr val="000000"/>
                </a:solidFill>
              </a:rPr>
              <a:t>emotional</a:t>
            </a:r>
            <a:r>
              <a:rPr lang="fr-FR" sz="2000" dirty="0" smtClean="0">
                <a:solidFill>
                  <a:srgbClr val="000000"/>
                </a:solidFill>
              </a:rPr>
              <a:t> intelligence, </a:t>
            </a:r>
            <a:r>
              <a:rPr lang="fr-FR" sz="2000" dirty="0" err="1" smtClean="0">
                <a:solidFill>
                  <a:srgbClr val="000000"/>
                </a:solidFill>
              </a:rPr>
              <a:t>limbic</a:t>
            </a:r>
            <a:r>
              <a:rPr lang="fr-FR" sz="2000" dirty="0" smtClean="0">
                <a:solidFill>
                  <a:srgbClr val="000000"/>
                </a:solidFill>
              </a:rPr>
              <a:t> affective </a:t>
            </a:r>
            <a:r>
              <a:rPr lang="fr-FR" sz="2000" dirty="0" err="1" smtClean="0">
                <a:solidFill>
                  <a:srgbClr val="000000"/>
                </a:solidFill>
              </a:rPr>
              <a:t>brain</a:t>
            </a:r>
            <a:endParaRPr lang="fr-FR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fr-FR" sz="2000" dirty="0">
                <a:solidFill>
                  <a:srgbClr val="000000"/>
                </a:solidFill>
              </a:rPr>
              <a:t>  </a:t>
            </a:r>
            <a:r>
              <a:rPr lang="fr-FR" sz="2000" dirty="0" err="1" smtClean="0">
                <a:solidFill>
                  <a:srgbClr val="000000"/>
                </a:solidFill>
              </a:rPr>
              <a:t>Multisensory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approach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Auditory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suplemented</a:t>
            </a:r>
            <a:r>
              <a:rPr lang="fr-FR" sz="2000" dirty="0" smtClean="0">
                <a:solidFill>
                  <a:srgbClr val="000000"/>
                </a:solidFill>
              </a:rPr>
              <a:t> by </a:t>
            </a:r>
            <a:r>
              <a:rPr lang="fr-FR" sz="2000" dirty="0" err="1" smtClean="0">
                <a:solidFill>
                  <a:srgbClr val="000000"/>
                </a:solidFill>
              </a:rPr>
              <a:t>visual</a:t>
            </a:r>
            <a:r>
              <a:rPr lang="fr-FR" sz="2000" dirty="0" smtClean="0">
                <a:solidFill>
                  <a:srgbClr val="000000"/>
                </a:solidFill>
              </a:rPr>
              <a:t> &amp; </a:t>
            </a:r>
            <a:r>
              <a:rPr lang="fr-FR" sz="2000" dirty="0" err="1" smtClean="0">
                <a:solidFill>
                  <a:srgbClr val="000000"/>
                </a:solidFill>
              </a:rPr>
              <a:t>kinaesthetic</a:t>
            </a:r>
            <a:r>
              <a:rPr lang="fr-FR" sz="2000" dirty="0" smtClean="0">
                <a:solidFill>
                  <a:srgbClr val="000000"/>
                </a:solidFill>
              </a:rPr>
              <a:t>           	</a:t>
            </a:r>
            <a:r>
              <a:rPr lang="fr-FR" sz="2000" dirty="0" err="1" smtClean="0">
                <a:solidFill>
                  <a:srgbClr val="000000"/>
                </a:solidFill>
              </a:rPr>
              <a:t>emotional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channels</a:t>
            </a:r>
            <a:r>
              <a:rPr lang="fr-FR" sz="2000" dirty="0" smtClean="0">
                <a:solidFill>
                  <a:srgbClr val="000000"/>
                </a:solidFill>
              </a:rPr>
              <a:t>   </a:t>
            </a:r>
          </a:p>
          <a:p>
            <a:pPr marL="0" indent="0" algn="just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  </a:t>
            </a:r>
            <a:r>
              <a:rPr lang="fr-FR" sz="2000" dirty="0" err="1" smtClean="0">
                <a:solidFill>
                  <a:srgbClr val="000000"/>
                </a:solidFill>
              </a:rPr>
              <a:t>Pedagogical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consequences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</a:t>
            </a:r>
          </a:p>
          <a:p>
            <a:pPr marL="0" indent="0">
              <a:buNone/>
            </a:pPr>
            <a:endParaRPr lang="fr-FR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62387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000090"/>
                </a:solidFill>
              </a:rPr>
              <a:t>Obstacles to </a:t>
            </a:r>
            <a:r>
              <a:rPr lang="fr-FR" sz="2000" dirty="0" err="1" smtClean="0">
                <a:solidFill>
                  <a:srgbClr val="000090"/>
                </a:solidFill>
              </a:rPr>
              <a:t>multilingual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r>
              <a:rPr lang="fr-FR" sz="2000" dirty="0" err="1" smtClean="0">
                <a:solidFill>
                  <a:srgbClr val="000090"/>
                </a:solidFill>
              </a:rPr>
              <a:t>learning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endParaRPr lang="fr-FR" sz="2000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err="1" smtClean="0">
                <a:solidFill>
                  <a:srgbClr val="FF0000"/>
                </a:solidFill>
              </a:rPr>
              <a:t>Scientific</a:t>
            </a:r>
            <a:r>
              <a:rPr lang="fr-FR" sz="2000" dirty="0" smtClean="0">
                <a:solidFill>
                  <a:srgbClr val="FF0000"/>
                </a:solidFill>
              </a:rPr>
              <a:t> obstacles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The </a:t>
            </a:r>
            <a:r>
              <a:rPr lang="fr-FR" sz="2000" dirty="0" err="1" smtClean="0">
                <a:solidFill>
                  <a:srgbClr val="000000"/>
                </a:solidFill>
              </a:rPr>
              <a:t>age</a:t>
            </a:r>
            <a:r>
              <a:rPr lang="fr-FR" sz="2000" dirty="0" smtClean="0">
                <a:solidFill>
                  <a:srgbClr val="000000"/>
                </a:solidFill>
              </a:rPr>
              <a:t> factor &amp; the </a:t>
            </a:r>
            <a:r>
              <a:rPr lang="fr-FR" sz="2000" dirty="0" err="1" smtClean="0">
                <a:solidFill>
                  <a:srgbClr val="000000"/>
                </a:solidFill>
              </a:rPr>
              <a:t>phonological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sieve</a:t>
            </a:r>
            <a:r>
              <a:rPr lang="fr-FR" sz="2000" dirty="0" smtClean="0">
                <a:solidFill>
                  <a:srgbClr val="000000"/>
                </a:solidFill>
              </a:rPr>
              <a:t> (</a:t>
            </a:r>
            <a:r>
              <a:rPr lang="fr-FR" sz="2000" dirty="0" err="1" smtClean="0">
                <a:solidFill>
                  <a:srgbClr val="000000"/>
                </a:solidFill>
              </a:rPr>
              <a:t>Troubetskoy</a:t>
            </a:r>
            <a:r>
              <a:rPr lang="fr-FR" sz="2000" dirty="0" smtClean="0">
                <a:solidFill>
                  <a:srgbClr val="000000"/>
                </a:solidFill>
              </a:rPr>
              <a:t>, 1986) </a:t>
            </a: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2000" dirty="0" err="1" smtClean="0">
                <a:solidFill>
                  <a:srgbClr val="FF0000"/>
                </a:solidFill>
              </a:rPr>
              <a:t>Educational</a:t>
            </a:r>
            <a:r>
              <a:rPr lang="fr-FR" sz="2000" dirty="0" smtClean="0">
                <a:solidFill>
                  <a:srgbClr val="FF0000"/>
                </a:solidFill>
              </a:rPr>
              <a:t> obstacles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</a:t>
            </a:r>
            <a:r>
              <a:rPr lang="fr-FR" sz="2000" dirty="0" err="1" smtClean="0">
                <a:solidFill>
                  <a:srgbClr val="000000"/>
                </a:solidFill>
              </a:rPr>
              <a:t>Negative</a:t>
            </a:r>
            <a:r>
              <a:rPr lang="fr-FR" sz="2000" dirty="0" smtClean="0">
                <a:solidFill>
                  <a:srgbClr val="000000"/>
                </a:solidFill>
              </a:rPr>
              <a:t> social </a:t>
            </a:r>
            <a:r>
              <a:rPr lang="fr-FR" sz="2000" dirty="0" err="1" smtClean="0">
                <a:solidFill>
                  <a:srgbClr val="000000"/>
                </a:solidFill>
              </a:rPr>
              <a:t>representations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L1 not </a:t>
            </a:r>
            <a:r>
              <a:rPr lang="fr-FR" sz="2000" dirty="0" err="1" smtClean="0">
                <a:solidFill>
                  <a:srgbClr val="000000"/>
                </a:solidFill>
              </a:rPr>
              <a:t>taken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into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account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</a:t>
            </a:r>
            <a:r>
              <a:rPr lang="fr-FR" sz="2000" dirty="0" err="1" smtClean="0">
                <a:solidFill>
                  <a:srgbClr val="000000"/>
                </a:solidFill>
              </a:rPr>
              <a:t>Unsatisfactory</a:t>
            </a:r>
            <a:r>
              <a:rPr lang="fr-FR" sz="2000" dirty="0" smtClean="0">
                <a:solidFill>
                  <a:srgbClr val="000000"/>
                </a:solidFill>
              </a:rPr>
              <a:t> continuum </a:t>
            </a:r>
            <a:r>
              <a:rPr lang="fr-FR" sz="2000" dirty="0" err="1" smtClean="0">
                <a:solidFill>
                  <a:srgbClr val="000000"/>
                </a:solidFill>
              </a:rPr>
              <a:t>between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primary</a:t>
            </a:r>
            <a:r>
              <a:rPr lang="fr-FR" sz="2000" dirty="0" smtClean="0">
                <a:solidFill>
                  <a:srgbClr val="000000"/>
                </a:solidFill>
              </a:rPr>
              <a:t> and </a:t>
            </a:r>
            <a:r>
              <a:rPr lang="fr-FR" sz="2000" dirty="0" err="1" smtClean="0">
                <a:solidFill>
                  <a:srgbClr val="000000"/>
                </a:solidFill>
              </a:rPr>
              <a:t>secondary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tuition</a:t>
            </a:r>
            <a:endParaRPr lang="fr-FR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</a:t>
            </a:r>
            <a:r>
              <a:rPr lang="fr-FR" sz="2000" dirty="0" err="1" smtClean="0">
                <a:solidFill>
                  <a:srgbClr val="000000"/>
                </a:solidFill>
              </a:rPr>
              <a:t>Cartesian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smtClean="0">
                <a:solidFill>
                  <a:srgbClr val="000000"/>
                </a:solidFill>
              </a:rPr>
              <a:t>rational culture </a:t>
            </a: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2000" dirty="0" err="1" smtClean="0">
                <a:solidFill>
                  <a:srgbClr val="FF0000"/>
                </a:solidFill>
              </a:rPr>
              <a:t>Teaching</a:t>
            </a:r>
            <a:r>
              <a:rPr lang="fr-FR" sz="2000" dirty="0" smtClean="0">
                <a:solidFill>
                  <a:srgbClr val="FF0000"/>
                </a:solidFill>
              </a:rPr>
              <a:t> obstacles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 </a:t>
            </a:r>
            <a:r>
              <a:rPr lang="fr-FR" sz="2000" dirty="0" err="1" smtClean="0">
                <a:solidFill>
                  <a:srgbClr val="000000"/>
                </a:solidFill>
              </a:rPr>
              <a:t>Form</a:t>
            </a:r>
            <a:r>
              <a:rPr lang="fr-FR" sz="2000" dirty="0" smtClean="0">
                <a:solidFill>
                  <a:srgbClr val="000000"/>
                </a:solidFill>
              </a:rPr>
              <a:t> basics </a:t>
            </a:r>
            <a:r>
              <a:rPr lang="fr-FR" sz="2000" dirty="0" err="1" smtClean="0">
                <a:solidFill>
                  <a:srgbClr val="000000"/>
                </a:solidFill>
              </a:rPr>
              <a:t>neglected</a:t>
            </a:r>
            <a:r>
              <a:rPr lang="fr-FR" sz="2000" dirty="0" smtClean="0">
                <a:solidFill>
                  <a:srgbClr val="000000"/>
                </a:solidFill>
              </a:rPr>
              <a:t>  or excessive </a:t>
            </a:r>
            <a:r>
              <a:rPr lang="fr-FR" sz="2000" dirty="0" err="1" smtClean="0">
                <a:solidFill>
                  <a:srgbClr val="000000"/>
                </a:solidFill>
              </a:rPr>
              <a:t>form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work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killing</a:t>
            </a:r>
            <a:r>
              <a:rPr lang="fr-FR" sz="2000" dirty="0" smtClean="0">
                <a:solidFill>
                  <a:srgbClr val="000000"/>
                </a:solidFill>
              </a:rPr>
              <a:t> communication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       </a:t>
            </a:r>
            <a:endParaRPr lang="fr-F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25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err="1" smtClean="0">
                <a:solidFill>
                  <a:srgbClr val="000090"/>
                </a:solidFill>
              </a:rPr>
              <a:t>Research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r>
              <a:rPr lang="fr-FR" sz="2000" dirty="0" err="1" smtClean="0">
                <a:solidFill>
                  <a:srgbClr val="000090"/>
                </a:solidFill>
              </a:rPr>
              <a:t>Methodology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endParaRPr lang="fr-FR" sz="2000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•"/>
            </a:pPr>
            <a:r>
              <a:rPr lang="fr-FR" sz="3600" dirty="0" err="1" smtClean="0"/>
              <a:t>Experimental</a:t>
            </a:r>
            <a:r>
              <a:rPr lang="fr-FR" sz="3600" dirty="0" smtClean="0"/>
              <a:t> </a:t>
            </a:r>
            <a:r>
              <a:rPr lang="fr-FR" sz="3600" dirty="0" err="1" smtClean="0"/>
              <a:t>research</a:t>
            </a:r>
            <a:r>
              <a:rPr lang="fr-FR" sz="3600" dirty="0" smtClean="0"/>
              <a:t> / qualitative , descriptive  and inductive </a:t>
            </a:r>
            <a:r>
              <a:rPr lang="fr-FR" sz="3600" dirty="0" err="1" smtClean="0"/>
              <a:t>approach</a:t>
            </a:r>
            <a:r>
              <a:rPr lang="fr-FR" sz="3600" dirty="0" smtClean="0"/>
              <a:t> ( </a:t>
            </a:r>
            <a:r>
              <a:rPr lang="fr-FR" sz="3600" dirty="0" err="1" smtClean="0"/>
              <a:t>Seliger</a:t>
            </a:r>
            <a:r>
              <a:rPr lang="fr-FR" sz="3600" dirty="0" smtClean="0"/>
              <a:t> &amp; </a:t>
            </a:r>
            <a:r>
              <a:rPr lang="fr-FR" sz="3600" dirty="0" err="1" smtClean="0"/>
              <a:t>Shohamy</a:t>
            </a:r>
            <a:r>
              <a:rPr lang="fr-FR" sz="3600" dirty="0" smtClean="0"/>
              <a:t>, 1990-Maxwell, 1999)</a:t>
            </a:r>
          </a:p>
          <a:p>
            <a:pPr>
              <a:buFontTx/>
              <a:buChar char="•"/>
            </a:pPr>
            <a:r>
              <a:rPr lang="fr-FR" sz="3600" dirty="0" smtClean="0"/>
              <a:t>4 Master 2 </a:t>
            </a:r>
            <a:r>
              <a:rPr lang="fr-FR" sz="3600" dirty="0" err="1" smtClean="0"/>
              <a:t>trainees</a:t>
            </a:r>
            <a:r>
              <a:rPr lang="fr-FR" sz="3600" dirty="0" smtClean="0"/>
              <a:t> (MEEF PE &amp; anglais ) </a:t>
            </a:r>
          </a:p>
          <a:p>
            <a:pPr>
              <a:buFontTx/>
              <a:buChar char="•"/>
            </a:pPr>
            <a:r>
              <a:rPr lang="fr-FR" sz="3600" dirty="0" smtClean="0"/>
              <a:t>Survey (4 </a:t>
            </a:r>
            <a:r>
              <a:rPr lang="fr-FR" sz="3600" dirty="0" err="1" smtClean="0"/>
              <a:t>primary</a:t>
            </a:r>
            <a:r>
              <a:rPr lang="fr-FR" sz="3600" dirty="0" smtClean="0"/>
              <a:t> classes - cycle 3, 4 </a:t>
            </a:r>
            <a:r>
              <a:rPr lang="fr-FR" sz="3600" dirty="0" err="1" smtClean="0"/>
              <a:t>secondary</a:t>
            </a:r>
            <a:r>
              <a:rPr lang="fr-FR" sz="3600" dirty="0" smtClean="0"/>
              <a:t> classes -palier 1 collège)</a:t>
            </a:r>
          </a:p>
          <a:p>
            <a:pPr marL="0" indent="0">
              <a:buNone/>
            </a:pPr>
            <a:r>
              <a:rPr lang="fr-FR" sz="2900" b="1" dirty="0" smtClean="0">
                <a:solidFill>
                  <a:srgbClr val="FF0000"/>
                </a:solidFill>
              </a:rPr>
              <a:t> 1. Quel âge as tu ?</a:t>
            </a:r>
            <a:endParaRPr lang="fr-FR" sz="2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900" b="1" dirty="0">
                <a:solidFill>
                  <a:srgbClr val="FF0000"/>
                </a:solidFill>
              </a:rPr>
              <a:t> </a:t>
            </a:r>
            <a:r>
              <a:rPr lang="fr-FR" sz="2900" b="1" dirty="0" smtClean="0">
                <a:solidFill>
                  <a:srgbClr val="FF0000"/>
                </a:solidFill>
              </a:rPr>
              <a:t>2. Quelle langue parles tu à la maison ? coche la bonne réponse</a:t>
            </a:r>
            <a:endParaRPr lang="fr-FR" sz="2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900" dirty="0" smtClean="0">
                <a:solidFill>
                  <a:srgbClr val="FF0000"/>
                </a:solidFill>
              </a:rPr>
              <a:t> </a:t>
            </a:r>
            <a:r>
              <a:rPr lang="fr-FR" sz="2900" b="1" dirty="0" smtClean="0">
                <a:solidFill>
                  <a:srgbClr val="FF0000"/>
                </a:solidFill>
              </a:rPr>
              <a:t>le créole</a:t>
            </a:r>
            <a:endParaRPr lang="fr-FR" sz="2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900" b="1" dirty="0" smtClean="0">
                <a:solidFill>
                  <a:srgbClr val="FF0000"/>
                </a:solidFill>
              </a:rPr>
              <a:t> le français</a:t>
            </a:r>
            <a:endParaRPr lang="fr-FR" sz="2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900" b="1" dirty="0" smtClean="0">
                <a:solidFill>
                  <a:srgbClr val="FF0000"/>
                </a:solidFill>
              </a:rPr>
              <a:t> les deux</a:t>
            </a:r>
            <a:endParaRPr lang="fr-FR" sz="2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900" b="1" dirty="0" smtClean="0">
                <a:solidFill>
                  <a:srgbClr val="FF0000"/>
                </a:solidFill>
              </a:rPr>
              <a:t>3. As tu de bons résultats en français ? répond par oui ou par non</a:t>
            </a:r>
            <a:endParaRPr lang="fr-FR" sz="2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900" b="1" dirty="0" smtClean="0">
                <a:solidFill>
                  <a:srgbClr val="FF0000"/>
                </a:solidFill>
              </a:rPr>
              <a:t>4. Combien de temps as tu appris l’anglais ? </a:t>
            </a:r>
            <a:endParaRPr lang="fr-FR" sz="2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900" b="1" dirty="0" smtClean="0">
                <a:solidFill>
                  <a:srgbClr val="FF0000"/>
                </a:solidFill>
              </a:rPr>
              <a:t>5.  As tu de bons résultats en anglais ? répond par oui ou par non</a:t>
            </a:r>
            <a:endParaRPr lang="fr-FR" sz="2900" dirty="0" smtClean="0"/>
          </a:p>
        </p:txBody>
      </p:sp>
    </p:spTree>
    <p:extLst>
      <p:ext uri="{BB962C8B-B14F-4D97-AF65-F5344CB8AC3E}">
        <p14:creationId xmlns:p14="http://schemas.microsoft.com/office/powerpoint/2010/main" val="5173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err="1" smtClean="0">
                <a:solidFill>
                  <a:srgbClr val="000090"/>
                </a:solidFill>
              </a:rPr>
              <a:t>Research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r>
              <a:rPr lang="fr-FR" sz="2000" dirty="0" err="1" smtClean="0">
                <a:solidFill>
                  <a:srgbClr val="000090"/>
                </a:solidFill>
              </a:rPr>
              <a:t>Methodology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endParaRPr lang="fr-FR" sz="2000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•"/>
            </a:pPr>
            <a:r>
              <a:rPr lang="fr-FR" sz="2000" dirty="0" smtClean="0"/>
              <a:t>Questionnaire (PEL-CARAP/FRPA) to 50 </a:t>
            </a:r>
            <a:r>
              <a:rPr lang="fr-FR" sz="2000" dirty="0" err="1" smtClean="0"/>
              <a:t>pupils</a:t>
            </a:r>
            <a:r>
              <a:rPr lang="fr-FR" sz="2000" dirty="0" smtClean="0"/>
              <a:t> 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Questionnaire Apprenants plurilingues d’anglais  (Portfolio A1-CARAP Savoirs et savoir faire) </a:t>
            </a: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 Je le fais </a:t>
            </a:r>
            <a:r>
              <a:rPr lang="fr-FR" sz="2000" dirty="0" smtClean="0">
                <a:solidFill>
                  <a:srgbClr val="FF0000"/>
                </a:solidFill>
              </a:rPr>
              <a:t>                                                                                 </a:t>
            </a:r>
            <a:r>
              <a:rPr lang="fr-FR" sz="2000" b="1" dirty="0" smtClean="0">
                <a:solidFill>
                  <a:srgbClr val="FF0000"/>
                </a:solidFill>
              </a:rPr>
              <a:t>Oui</a:t>
            </a:r>
            <a:r>
              <a:rPr lang="fr-FR" sz="2000" dirty="0" smtClean="0">
                <a:solidFill>
                  <a:srgbClr val="FF0000"/>
                </a:solidFill>
              </a:rPr>
              <a:t>  </a:t>
            </a:r>
            <a:r>
              <a:rPr lang="fr-FR" sz="2000" b="1" dirty="0" smtClean="0">
                <a:solidFill>
                  <a:srgbClr val="FF0000"/>
                </a:solidFill>
              </a:rPr>
              <a:t> Non                               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Je me demande si le créole et le 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français me servent à apprendre l’anglais </a:t>
            </a: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Je me demande si l’anglais ressemble à ce 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que je connais </a:t>
            </a: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Je note les ressemblances et les différences </a:t>
            </a: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Je mélange parfois les langues </a:t>
            </a: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Je sais </a:t>
            </a:r>
            <a:r>
              <a:rPr lang="fr-FR" sz="2000" dirty="0" smtClean="0">
                <a:solidFill>
                  <a:srgbClr val="FF0000"/>
                </a:solidFill>
              </a:rPr>
              <a:t>                                                                                            </a:t>
            </a:r>
            <a:r>
              <a:rPr lang="fr-FR" sz="2000" b="1" dirty="0" smtClean="0">
                <a:solidFill>
                  <a:srgbClr val="FF0000"/>
                </a:solidFill>
              </a:rPr>
              <a:t>Oui</a:t>
            </a:r>
            <a:r>
              <a:rPr lang="fr-FR" sz="2000" dirty="0" smtClean="0">
                <a:solidFill>
                  <a:srgbClr val="FF0000"/>
                </a:solidFill>
              </a:rPr>
              <a:t>   </a:t>
            </a:r>
            <a:r>
              <a:rPr lang="fr-FR" sz="2000" b="1" dirty="0" smtClean="0">
                <a:solidFill>
                  <a:srgbClr val="FF0000"/>
                </a:solidFill>
              </a:rPr>
              <a:t>Non  </a:t>
            </a:r>
            <a:r>
              <a:rPr lang="fr-FR" sz="2000" dirty="0" smtClean="0">
                <a:solidFill>
                  <a:srgbClr val="FF0000"/>
                </a:solidFill>
              </a:rPr>
              <a:t>                                   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Les langues sont plus ou moins différentes </a:t>
            </a: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Je sais reconnaître et reproduire les sons en anglais </a:t>
            </a: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Je sais reconnaître les syllabes accentuées en anglais </a:t>
            </a: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Je sais quand la voix monte ou descend </a:t>
            </a:r>
            <a:endParaRPr lang="fr-FR" sz="2000" dirty="0" smtClean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66861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err="1" smtClean="0">
                <a:solidFill>
                  <a:srgbClr val="000090"/>
                </a:solidFill>
              </a:rPr>
              <a:t>Research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r>
              <a:rPr lang="fr-FR" sz="2000" dirty="0" err="1" smtClean="0">
                <a:solidFill>
                  <a:srgbClr val="000090"/>
                </a:solidFill>
              </a:rPr>
              <a:t>Methodology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endParaRPr lang="fr-FR" sz="2000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err="1" smtClean="0"/>
              <a:t>Introductory</a:t>
            </a:r>
            <a:r>
              <a:rPr lang="fr-FR" sz="2000" dirty="0" smtClean="0"/>
              <a:t> Test (</a:t>
            </a:r>
            <a:r>
              <a:rPr lang="fr-FR" sz="2000" dirty="0" err="1" smtClean="0"/>
              <a:t>Introduce</a:t>
            </a:r>
            <a:r>
              <a:rPr lang="fr-FR" sz="2000" dirty="0" smtClean="0"/>
              <a:t> </a:t>
            </a:r>
            <a:r>
              <a:rPr lang="fr-FR" sz="2000" dirty="0" err="1" smtClean="0"/>
              <a:t>yourself</a:t>
            </a:r>
            <a:r>
              <a:rPr lang="fr-FR" sz="2000" dirty="0" smtClean="0"/>
              <a:t> in 30 seconds) :  A1 </a:t>
            </a:r>
            <a:r>
              <a:rPr lang="fr-FR" sz="2000" dirty="0" err="1" smtClean="0"/>
              <a:t>Level</a:t>
            </a:r>
            <a:r>
              <a:rPr lang="fr-FR" sz="2000" dirty="0" smtClean="0"/>
              <a:t>  (Harris/</a:t>
            </a:r>
            <a:r>
              <a:rPr lang="fr-FR" sz="2000" dirty="0" err="1" smtClean="0"/>
              <a:t>Tagliante</a:t>
            </a:r>
            <a:r>
              <a:rPr lang="fr-FR" sz="2000" dirty="0" smtClean="0"/>
              <a:t>, 2005)</a:t>
            </a:r>
          </a:p>
          <a:p>
            <a:pPr marL="0" indent="0">
              <a:buNone/>
            </a:pP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dirty="0" err="1" smtClean="0">
                <a:solidFill>
                  <a:srgbClr val="FF0000"/>
                </a:solidFill>
              </a:rPr>
              <a:t>Pronunciation</a:t>
            </a:r>
            <a:r>
              <a:rPr lang="fr-FR" sz="2000" dirty="0" smtClean="0">
                <a:solidFill>
                  <a:srgbClr val="FF0000"/>
                </a:solidFill>
              </a:rPr>
              <a:t> / </a:t>
            </a:r>
            <a:r>
              <a:rPr lang="fr-FR" sz="2000" dirty="0" err="1" smtClean="0">
                <a:solidFill>
                  <a:srgbClr val="FF0000"/>
                </a:solidFill>
              </a:rPr>
              <a:t>Rhythm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criteria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A1 Oral production « I </a:t>
            </a:r>
            <a:r>
              <a:rPr lang="fr-FR" sz="2000" dirty="0" err="1" smtClean="0">
                <a:solidFill>
                  <a:srgbClr val="FF0000"/>
                </a:solidFill>
              </a:rPr>
              <a:t>can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introduce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myself</a:t>
            </a:r>
            <a:r>
              <a:rPr lang="fr-FR" sz="2000" dirty="0" smtClean="0">
                <a:solidFill>
                  <a:srgbClr val="FF0000"/>
                </a:solidFill>
              </a:rPr>
              <a:t> »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Intelligibility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degree</a:t>
            </a:r>
            <a:r>
              <a:rPr lang="fr-FR" sz="2000" dirty="0" smtClean="0">
                <a:solidFill>
                  <a:srgbClr val="FF0000"/>
                </a:solidFill>
              </a:rPr>
              <a:t> (Harris/</a:t>
            </a:r>
            <a:r>
              <a:rPr lang="fr-FR" sz="2000" dirty="0" err="1" smtClean="0">
                <a:solidFill>
                  <a:srgbClr val="FF0000"/>
                </a:solidFill>
              </a:rPr>
              <a:t>Tagliante</a:t>
            </a:r>
            <a:r>
              <a:rPr lang="fr-FR" sz="2000" dirty="0" smtClean="0">
                <a:solidFill>
                  <a:srgbClr val="FF0000"/>
                </a:solidFill>
              </a:rPr>
              <a:t>, 2005)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A=</a:t>
            </a:r>
            <a:r>
              <a:rPr lang="fr-FR" sz="2000" dirty="0" err="1" smtClean="0">
                <a:solidFill>
                  <a:srgbClr val="FF0000"/>
                </a:solidFill>
              </a:rPr>
              <a:t>Perfectly</a:t>
            </a:r>
            <a:r>
              <a:rPr lang="fr-FR" sz="2000" dirty="0" smtClean="0">
                <a:solidFill>
                  <a:srgbClr val="FF0000"/>
                </a:solidFill>
              </a:rPr>
              <a:t> intelligible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B=Intelligible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C=</a:t>
            </a:r>
            <a:r>
              <a:rPr lang="fr-FR" sz="2000" dirty="0" err="1" smtClean="0">
                <a:solidFill>
                  <a:srgbClr val="FF0000"/>
                </a:solidFill>
              </a:rPr>
              <a:t>Fairly</a:t>
            </a:r>
            <a:r>
              <a:rPr lang="fr-FR" sz="2000" dirty="0" smtClean="0">
                <a:solidFill>
                  <a:srgbClr val="FF0000"/>
                </a:solidFill>
              </a:rPr>
              <a:t>  intelligible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D=</a:t>
            </a:r>
            <a:r>
              <a:rPr lang="fr-FR" sz="2000" dirty="0" err="1" smtClean="0">
                <a:solidFill>
                  <a:srgbClr val="FF0000"/>
                </a:solidFill>
              </a:rPr>
              <a:t>Unintelligible</a:t>
            </a:r>
            <a:r>
              <a:rPr lang="fr-FR" sz="2000" dirty="0" smtClean="0">
                <a:solidFill>
                  <a:srgbClr val="FF0000"/>
                </a:solidFill>
              </a:rPr>
              <a:t>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4439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err="1" smtClean="0">
                <a:solidFill>
                  <a:srgbClr val="000090"/>
                </a:solidFill>
              </a:rPr>
              <a:t>Practical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r>
              <a:rPr lang="fr-FR" sz="2000" dirty="0" err="1" smtClean="0">
                <a:solidFill>
                  <a:srgbClr val="000090"/>
                </a:solidFill>
              </a:rPr>
              <a:t>answers</a:t>
            </a:r>
            <a:r>
              <a:rPr lang="fr-FR" sz="2000" dirty="0" smtClean="0">
                <a:solidFill>
                  <a:srgbClr val="000090"/>
                </a:solidFill>
              </a:rPr>
              <a:t> to </a:t>
            </a:r>
            <a:r>
              <a:rPr lang="fr-FR" sz="2000" dirty="0" err="1" smtClean="0">
                <a:solidFill>
                  <a:srgbClr val="000090"/>
                </a:solidFill>
              </a:rPr>
              <a:t>build</a:t>
            </a:r>
            <a:r>
              <a:rPr lang="fr-FR" sz="2000" dirty="0" smtClean="0">
                <a:solidFill>
                  <a:srgbClr val="000090"/>
                </a:solidFill>
              </a:rPr>
              <a:t> up a </a:t>
            </a:r>
            <a:r>
              <a:rPr lang="fr-FR" sz="2000" dirty="0" err="1" smtClean="0">
                <a:solidFill>
                  <a:srgbClr val="000090"/>
                </a:solidFill>
              </a:rPr>
              <a:t>better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r>
              <a:rPr lang="fr-FR" sz="2000" dirty="0" err="1" smtClean="0">
                <a:solidFill>
                  <a:srgbClr val="000090"/>
                </a:solidFill>
              </a:rPr>
              <a:t>mulitlingual</a:t>
            </a:r>
            <a:r>
              <a:rPr lang="fr-FR" sz="2000" dirty="0" smtClean="0">
                <a:solidFill>
                  <a:srgbClr val="000090"/>
                </a:solidFill>
              </a:rPr>
              <a:t>  </a:t>
            </a:r>
            <a:r>
              <a:rPr lang="fr-FR" sz="2000" dirty="0" err="1" smtClean="0">
                <a:solidFill>
                  <a:srgbClr val="000090"/>
                </a:solidFill>
              </a:rPr>
              <a:t>phonological</a:t>
            </a:r>
            <a:r>
              <a:rPr lang="fr-FR" sz="2000" dirty="0" smtClean="0">
                <a:solidFill>
                  <a:srgbClr val="000090"/>
                </a:solidFill>
              </a:rPr>
              <a:t> acquisition </a:t>
            </a:r>
            <a:endParaRPr lang="fr-FR" sz="2000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err="1" smtClean="0">
                <a:solidFill>
                  <a:srgbClr val="000000"/>
                </a:solidFill>
              </a:rPr>
              <a:t>We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should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dirty="0" smtClean="0">
                <a:solidFill>
                  <a:srgbClr val="000000"/>
                </a:solidFill>
              </a:rPr>
              <a:t>Start </a:t>
            </a:r>
            <a:r>
              <a:rPr lang="fr-FR" sz="2000" dirty="0" err="1" smtClean="0">
                <a:solidFill>
                  <a:srgbClr val="000000"/>
                </a:solidFill>
              </a:rPr>
              <a:t>learning</a:t>
            </a:r>
            <a:r>
              <a:rPr lang="fr-FR" sz="2000" dirty="0" smtClean="0">
                <a:solidFill>
                  <a:srgbClr val="000000"/>
                </a:solidFill>
              </a:rPr>
              <a:t> as </a:t>
            </a:r>
            <a:r>
              <a:rPr lang="fr-FR" sz="2000" dirty="0" err="1" smtClean="0">
                <a:solidFill>
                  <a:srgbClr val="000000"/>
                </a:solidFill>
              </a:rPr>
              <a:t>early</a:t>
            </a:r>
            <a:r>
              <a:rPr lang="fr-FR" sz="2000" dirty="0" smtClean="0">
                <a:solidFill>
                  <a:srgbClr val="000000"/>
                </a:solidFill>
              </a:rPr>
              <a:t> as </a:t>
            </a:r>
            <a:r>
              <a:rPr lang="fr-FR" sz="2000" dirty="0" err="1" smtClean="0">
                <a:solidFill>
                  <a:srgbClr val="000000"/>
                </a:solidFill>
              </a:rPr>
              <a:t>kindergarten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dirty="0" smtClean="0">
                <a:solidFill>
                  <a:srgbClr val="000000"/>
                </a:solidFill>
              </a:rPr>
              <a:t>Know the </a:t>
            </a:r>
            <a:r>
              <a:rPr lang="fr-FR" sz="2000" dirty="0" err="1" smtClean="0">
                <a:solidFill>
                  <a:srgbClr val="000000"/>
                </a:solidFill>
              </a:rPr>
              <a:t>learners’mother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tongues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dirty="0" err="1" smtClean="0">
                <a:solidFill>
                  <a:srgbClr val="000000"/>
                </a:solidFill>
              </a:rPr>
              <a:t>Integrate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multilingualism</a:t>
            </a:r>
            <a:r>
              <a:rPr lang="fr-FR" sz="2000" dirty="0" smtClean="0">
                <a:solidFill>
                  <a:srgbClr val="000000"/>
                </a:solidFill>
              </a:rPr>
              <a:t>  </a:t>
            </a:r>
            <a:r>
              <a:rPr lang="fr-FR" sz="2000" dirty="0" err="1" smtClean="0">
                <a:solidFill>
                  <a:srgbClr val="000000"/>
                </a:solidFill>
              </a:rPr>
              <a:t>with</a:t>
            </a:r>
            <a:r>
              <a:rPr lang="fr-FR" sz="2000" dirty="0" smtClean="0">
                <a:solidFill>
                  <a:srgbClr val="000000"/>
                </a:solidFill>
              </a:rPr>
              <a:t> the FRPA(CARAP) and ELP(PEL)</a:t>
            </a:r>
          </a:p>
          <a:p>
            <a:r>
              <a:rPr lang="fr-FR" sz="2000" dirty="0" smtClean="0">
                <a:solidFill>
                  <a:srgbClr val="000000"/>
                </a:solidFill>
              </a:rPr>
              <a:t>Set up interaction,  </a:t>
            </a:r>
            <a:r>
              <a:rPr lang="fr-FR" sz="2000" dirty="0" err="1" smtClean="0">
                <a:solidFill>
                  <a:srgbClr val="000000"/>
                </a:solidFill>
              </a:rPr>
              <a:t>visual</a:t>
            </a:r>
            <a:r>
              <a:rPr lang="fr-FR" sz="2000" dirty="0" smtClean="0">
                <a:solidFill>
                  <a:srgbClr val="000000"/>
                </a:solidFill>
              </a:rPr>
              <a:t> &amp; </a:t>
            </a:r>
            <a:r>
              <a:rPr lang="fr-FR" sz="2000" dirty="0" err="1" smtClean="0">
                <a:solidFill>
                  <a:srgbClr val="000000"/>
                </a:solidFill>
              </a:rPr>
              <a:t>kinaesthetic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multisensory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steps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dirty="0" err="1" smtClean="0">
                <a:solidFill>
                  <a:srgbClr val="000000"/>
                </a:solidFill>
              </a:rPr>
              <a:t>Work</a:t>
            </a:r>
            <a:r>
              <a:rPr lang="fr-FR" sz="2000" dirty="0" smtClean="0">
                <a:solidFill>
                  <a:srgbClr val="000000"/>
                </a:solidFill>
              </a:rPr>
              <a:t> on </a:t>
            </a:r>
            <a:r>
              <a:rPr lang="fr-FR" sz="2000" dirty="0" err="1" smtClean="0">
                <a:solidFill>
                  <a:srgbClr val="000000"/>
                </a:solidFill>
              </a:rPr>
              <a:t>tongue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twisters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dirty="0" err="1" smtClean="0">
                <a:solidFill>
                  <a:srgbClr val="000000"/>
                </a:solidFill>
              </a:rPr>
              <a:t>games</a:t>
            </a:r>
            <a:r>
              <a:rPr lang="fr-FR" sz="2000" dirty="0" smtClean="0">
                <a:solidFill>
                  <a:srgbClr val="000000"/>
                </a:solidFill>
              </a:rPr>
              <a:t>, chants, </a:t>
            </a:r>
            <a:r>
              <a:rPr lang="fr-FR" sz="2000" dirty="0" err="1" smtClean="0">
                <a:solidFill>
                  <a:srgbClr val="000000"/>
                </a:solidFill>
              </a:rPr>
              <a:t>poetry</a:t>
            </a:r>
            <a:r>
              <a:rPr lang="fr-FR" sz="2000" dirty="0" smtClean="0">
                <a:solidFill>
                  <a:srgbClr val="000000"/>
                </a:solidFill>
              </a:rPr>
              <a:t> &amp; </a:t>
            </a:r>
            <a:r>
              <a:rPr lang="fr-FR" sz="2000" dirty="0" err="1" smtClean="0">
                <a:solidFill>
                  <a:srgbClr val="000000"/>
                </a:solidFill>
              </a:rPr>
              <a:t>storytelling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dirty="0" smtClean="0">
                <a:solidFill>
                  <a:srgbClr val="000000"/>
                </a:solidFill>
              </a:rPr>
              <a:t>Set up </a:t>
            </a:r>
            <a:r>
              <a:rPr lang="fr-FR" sz="2000" dirty="0" err="1" smtClean="0">
                <a:solidFill>
                  <a:srgbClr val="000000"/>
                </a:solidFill>
              </a:rPr>
              <a:t>regular</a:t>
            </a:r>
            <a:r>
              <a:rPr lang="fr-FR" sz="2000" dirty="0" smtClean="0">
                <a:solidFill>
                  <a:srgbClr val="000000"/>
                </a:solidFill>
              </a:rPr>
              <a:t>  </a:t>
            </a:r>
            <a:r>
              <a:rPr lang="fr-FR" sz="2000" dirty="0" err="1" smtClean="0">
                <a:solidFill>
                  <a:srgbClr val="000000"/>
                </a:solidFill>
              </a:rPr>
              <a:t>multilingual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smtClean="0">
                <a:solidFill>
                  <a:srgbClr val="000000"/>
                </a:solidFill>
              </a:rPr>
              <a:t>comparative  </a:t>
            </a:r>
            <a:r>
              <a:rPr lang="fr-FR" sz="2000" dirty="0" err="1" smtClean="0">
                <a:solidFill>
                  <a:srgbClr val="000000"/>
                </a:solidFill>
              </a:rPr>
              <a:t>phonological</a:t>
            </a:r>
            <a:r>
              <a:rPr lang="fr-FR" sz="2000" dirty="0" smtClean="0">
                <a:solidFill>
                  <a:srgbClr val="000000"/>
                </a:solidFill>
              </a:rPr>
              <a:t>  </a:t>
            </a:r>
            <a:r>
              <a:rPr lang="fr-FR" sz="2000" dirty="0" err="1" smtClean="0">
                <a:solidFill>
                  <a:srgbClr val="000000"/>
                </a:solidFill>
              </a:rPr>
              <a:t>activities</a:t>
            </a:r>
            <a:endParaRPr lang="fr-F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0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err="1" smtClean="0">
                <a:solidFill>
                  <a:srgbClr val="000090"/>
                </a:solidFill>
              </a:rPr>
              <a:t>Practical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r>
              <a:rPr lang="fr-FR" sz="2000" dirty="0" err="1" smtClean="0">
                <a:solidFill>
                  <a:srgbClr val="000090"/>
                </a:solidFill>
              </a:rPr>
              <a:t>answers</a:t>
            </a:r>
            <a:r>
              <a:rPr lang="fr-FR" sz="2000" dirty="0" smtClean="0">
                <a:solidFill>
                  <a:srgbClr val="000090"/>
                </a:solidFill>
              </a:rPr>
              <a:t> to </a:t>
            </a:r>
            <a:r>
              <a:rPr lang="fr-FR" sz="2000" dirty="0" err="1" smtClean="0">
                <a:solidFill>
                  <a:srgbClr val="000090"/>
                </a:solidFill>
              </a:rPr>
              <a:t>build</a:t>
            </a:r>
            <a:r>
              <a:rPr lang="fr-FR" sz="2000" dirty="0" smtClean="0">
                <a:solidFill>
                  <a:srgbClr val="000090"/>
                </a:solidFill>
              </a:rPr>
              <a:t> up a </a:t>
            </a:r>
            <a:r>
              <a:rPr lang="fr-FR" sz="2000" dirty="0" err="1" smtClean="0">
                <a:solidFill>
                  <a:srgbClr val="000090"/>
                </a:solidFill>
              </a:rPr>
              <a:t>better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r>
              <a:rPr lang="fr-FR" sz="2000" dirty="0" err="1" smtClean="0">
                <a:solidFill>
                  <a:srgbClr val="000090"/>
                </a:solidFill>
              </a:rPr>
              <a:t>mulitlingual</a:t>
            </a:r>
            <a:r>
              <a:rPr lang="fr-FR" sz="2000" dirty="0" smtClean="0">
                <a:solidFill>
                  <a:srgbClr val="000090"/>
                </a:solidFill>
              </a:rPr>
              <a:t>  </a:t>
            </a:r>
            <a:r>
              <a:rPr lang="fr-FR" sz="2000" dirty="0" err="1" smtClean="0">
                <a:solidFill>
                  <a:srgbClr val="000090"/>
                </a:solidFill>
              </a:rPr>
              <a:t>phonological</a:t>
            </a:r>
            <a:r>
              <a:rPr lang="fr-FR" sz="2000" dirty="0" smtClean="0">
                <a:solidFill>
                  <a:srgbClr val="000090"/>
                </a:solidFill>
              </a:rPr>
              <a:t> acquisition 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In </a:t>
            </a:r>
            <a:r>
              <a:rPr lang="fr-FR" sz="2000" dirty="0" err="1" smtClean="0">
                <a:solidFill>
                  <a:srgbClr val="000000"/>
                </a:solidFill>
              </a:rPr>
              <a:t>our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sample</a:t>
            </a:r>
            <a:r>
              <a:rPr lang="fr-FR" sz="2000" dirty="0" smtClean="0">
                <a:solidFill>
                  <a:srgbClr val="000000"/>
                </a:solidFill>
              </a:rPr>
              <a:t> groups, </a:t>
            </a:r>
            <a:r>
              <a:rPr lang="fr-FR" sz="2000" dirty="0" err="1" smtClean="0">
                <a:solidFill>
                  <a:srgbClr val="000000"/>
                </a:solidFill>
              </a:rPr>
              <a:t>we</a:t>
            </a:r>
            <a:r>
              <a:rPr lang="fr-FR" sz="2000" dirty="0" smtClean="0">
                <a:solidFill>
                  <a:srgbClr val="000000"/>
                </a:solidFill>
              </a:rPr>
              <a:t>  </a:t>
            </a:r>
            <a:r>
              <a:rPr lang="fr-FR" sz="2000" dirty="0" err="1" smtClean="0">
                <a:solidFill>
                  <a:srgbClr val="000000"/>
                </a:solidFill>
              </a:rPr>
              <a:t>actually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dirty="0" err="1" smtClean="0">
                <a:solidFill>
                  <a:srgbClr val="000000"/>
                </a:solidFill>
              </a:rPr>
              <a:t>Favoured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listening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dirty="0" err="1" smtClean="0">
                <a:solidFill>
                  <a:srgbClr val="000000"/>
                </a:solidFill>
              </a:rPr>
              <a:t>reproducing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dirty="0" err="1" smtClean="0">
                <a:solidFill>
                  <a:srgbClr val="000000"/>
                </a:solidFill>
              </a:rPr>
              <a:t>interacting</a:t>
            </a:r>
            <a:r>
              <a:rPr lang="fr-FR" sz="2000" dirty="0" smtClean="0">
                <a:solidFill>
                  <a:srgbClr val="000000"/>
                </a:solidFill>
              </a:rPr>
              <a:t>, &amp; </a:t>
            </a:r>
            <a:r>
              <a:rPr lang="fr-FR" sz="2000" dirty="0" err="1" smtClean="0">
                <a:solidFill>
                  <a:srgbClr val="000000"/>
                </a:solidFill>
              </a:rPr>
              <a:t>singing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dirty="0" err="1" smtClean="0">
                <a:solidFill>
                  <a:srgbClr val="000000"/>
                </a:solidFill>
              </a:rPr>
              <a:t>Worked</a:t>
            </a:r>
            <a:r>
              <a:rPr lang="fr-FR" sz="2000" dirty="0" smtClean="0">
                <a:solidFill>
                  <a:srgbClr val="000000"/>
                </a:solidFill>
              </a:rPr>
              <a:t> on </a:t>
            </a:r>
            <a:r>
              <a:rPr lang="fr-FR" sz="2000" dirty="0" err="1" smtClean="0">
                <a:solidFill>
                  <a:srgbClr val="000000"/>
                </a:solidFill>
              </a:rPr>
              <a:t>tongue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twisters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dirty="0" err="1" smtClean="0">
                <a:solidFill>
                  <a:srgbClr val="000000"/>
                </a:solidFill>
              </a:rPr>
              <a:t>phonological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games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smtClean="0">
                <a:solidFill>
                  <a:srgbClr val="000000"/>
                </a:solidFill>
              </a:rPr>
              <a:t>&amp; chants</a:t>
            </a:r>
          </a:p>
          <a:p>
            <a:r>
              <a:rPr lang="fr-FR" sz="2000" dirty="0" err="1" smtClean="0">
                <a:solidFill>
                  <a:srgbClr val="000000"/>
                </a:solidFill>
              </a:rPr>
              <a:t>Took</a:t>
            </a:r>
            <a:r>
              <a:rPr lang="fr-FR" sz="2000" dirty="0" smtClean="0">
                <a:solidFill>
                  <a:srgbClr val="000000"/>
                </a:solidFill>
              </a:rPr>
              <a:t> the </a:t>
            </a:r>
            <a:r>
              <a:rPr lang="fr-FR" sz="2000" dirty="0" err="1" smtClean="0">
                <a:solidFill>
                  <a:srgbClr val="000000"/>
                </a:solidFill>
              </a:rPr>
              <a:t>mother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tongue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into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account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dirty="0" err="1" smtClean="0">
                <a:solidFill>
                  <a:srgbClr val="000000"/>
                </a:solidFill>
              </a:rPr>
              <a:t>Integrated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multisensory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steps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       Look &amp; </a:t>
            </a:r>
            <a:r>
              <a:rPr lang="fr-FR" sz="2000" dirty="0" err="1" smtClean="0">
                <a:solidFill>
                  <a:srgbClr val="FF0000"/>
                </a:solidFill>
              </a:rPr>
              <a:t>listen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listen</a:t>
            </a:r>
            <a:r>
              <a:rPr lang="fr-FR" sz="2000" dirty="0" smtClean="0">
                <a:solidFill>
                  <a:srgbClr val="FF0000"/>
                </a:solidFill>
              </a:rPr>
              <a:t> &amp; mime, </a:t>
            </a:r>
            <a:r>
              <a:rPr lang="fr-FR" sz="2000" dirty="0" err="1" smtClean="0">
                <a:solidFill>
                  <a:srgbClr val="FF0000"/>
                </a:solidFill>
              </a:rPr>
              <a:t>listen</a:t>
            </a:r>
            <a:r>
              <a:rPr lang="fr-FR" sz="2000" dirty="0" smtClean="0">
                <a:solidFill>
                  <a:srgbClr val="FF0000"/>
                </a:solidFill>
              </a:rPr>
              <a:t> &amp; </a:t>
            </a:r>
            <a:r>
              <a:rPr lang="fr-FR" sz="2000" dirty="0" err="1" smtClean="0">
                <a:solidFill>
                  <a:srgbClr val="FF0000"/>
                </a:solidFill>
              </a:rPr>
              <a:t>feel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listen</a:t>
            </a:r>
            <a:r>
              <a:rPr lang="fr-FR" sz="2000" dirty="0" smtClean="0">
                <a:solidFill>
                  <a:srgbClr val="FF0000"/>
                </a:solidFill>
              </a:rPr>
              <a:t> &amp; show, </a:t>
            </a:r>
            <a:r>
              <a:rPr lang="fr-FR" sz="2000" dirty="0" err="1" smtClean="0">
                <a:solidFill>
                  <a:srgbClr val="FF0000"/>
                </a:solidFill>
              </a:rPr>
              <a:t>listen</a:t>
            </a:r>
            <a:r>
              <a:rPr lang="fr-FR" sz="2000" dirty="0" smtClean="0">
                <a:solidFill>
                  <a:srgbClr val="FF0000"/>
                </a:solidFill>
              </a:rPr>
              <a:t> &amp; click,     	</a:t>
            </a:r>
            <a:r>
              <a:rPr lang="fr-FR" sz="2000" dirty="0" err="1" smtClean="0">
                <a:solidFill>
                  <a:srgbClr val="FF0000"/>
                </a:solidFill>
              </a:rPr>
              <a:t>listen</a:t>
            </a:r>
            <a:r>
              <a:rPr lang="fr-FR" sz="2000" dirty="0" smtClean="0">
                <a:solidFill>
                  <a:srgbClr val="FF0000"/>
                </a:solidFill>
              </a:rPr>
              <a:t> &amp; do, mime &amp; </a:t>
            </a:r>
            <a:r>
              <a:rPr lang="fr-FR" sz="2000" dirty="0" err="1" smtClean="0">
                <a:solidFill>
                  <a:srgbClr val="FF0000"/>
                </a:solidFill>
              </a:rPr>
              <a:t>say</a:t>
            </a:r>
            <a:r>
              <a:rPr lang="fr-FR" sz="2000" dirty="0" smtClean="0">
                <a:solidFill>
                  <a:srgbClr val="FF0000"/>
                </a:solidFill>
              </a:rPr>
              <a:t>, click &amp; </a:t>
            </a:r>
            <a:r>
              <a:rPr lang="fr-FR" sz="2000" dirty="0" err="1" smtClean="0">
                <a:solidFill>
                  <a:srgbClr val="FF0000"/>
                </a:solidFill>
              </a:rPr>
              <a:t>say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feel</a:t>
            </a:r>
            <a:r>
              <a:rPr lang="fr-FR" sz="2000" dirty="0" smtClean="0">
                <a:solidFill>
                  <a:srgbClr val="FF0000"/>
                </a:solidFill>
              </a:rPr>
              <a:t> &amp; </a:t>
            </a:r>
            <a:r>
              <a:rPr lang="fr-FR" sz="2000" dirty="0" err="1" smtClean="0">
                <a:solidFill>
                  <a:srgbClr val="FF0000"/>
                </a:solidFill>
              </a:rPr>
              <a:t>say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dirty="0" err="1" smtClean="0">
                <a:solidFill>
                  <a:srgbClr val="000000"/>
                </a:solidFill>
              </a:rPr>
              <a:t>Favoured</a:t>
            </a:r>
            <a:r>
              <a:rPr lang="fr-FR" sz="2000" dirty="0" smtClean="0">
                <a:solidFill>
                  <a:srgbClr val="000000"/>
                </a:solidFill>
              </a:rPr>
              <a:t> affective </a:t>
            </a:r>
            <a:r>
              <a:rPr lang="fr-FR" sz="2000" dirty="0" err="1" smtClean="0">
                <a:solidFill>
                  <a:srgbClr val="000000"/>
                </a:solidFill>
              </a:rPr>
              <a:t>emotional</a:t>
            </a:r>
            <a:r>
              <a:rPr lang="fr-FR" sz="2000" dirty="0" smtClean="0">
                <a:solidFill>
                  <a:srgbClr val="000000"/>
                </a:solidFill>
              </a:rPr>
              <a:t> fun</a:t>
            </a:r>
          </a:p>
          <a:p>
            <a:r>
              <a:rPr lang="fr-FR" sz="2000" dirty="0" err="1" smtClean="0">
                <a:solidFill>
                  <a:srgbClr val="000000"/>
                </a:solidFill>
              </a:rPr>
              <a:t>Therefore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favoured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motivational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strategies</a:t>
            </a:r>
            <a:r>
              <a:rPr lang="fr-FR" sz="2000" dirty="0" smtClean="0">
                <a:solidFill>
                  <a:srgbClr val="000000"/>
                </a:solidFill>
              </a:rPr>
              <a:t>  &amp; </a:t>
            </a:r>
            <a:r>
              <a:rPr lang="fr-FR" sz="2000" dirty="0" err="1" smtClean="0">
                <a:solidFill>
                  <a:srgbClr val="000000"/>
                </a:solidFill>
              </a:rPr>
              <a:t>memory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dirty="0" smtClean="0">
                <a:solidFill>
                  <a:srgbClr val="000000"/>
                </a:solidFill>
              </a:rPr>
              <a:t>Set up a </a:t>
            </a:r>
            <a:r>
              <a:rPr lang="fr-FR" sz="2000" dirty="0" err="1" smtClean="0">
                <a:solidFill>
                  <a:srgbClr val="000000"/>
                </a:solidFill>
              </a:rPr>
              <a:t>metaphonological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process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from</a:t>
            </a:r>
            <a:r>
              <a:rPr lang="fr-FR" sz="2000" dirty="0" smtClean="0">
                <a:solidFill>
                  <a:srgbClr val="000000"/>
                </a:solidFill>
              </a:rPr>
              <a:t> intuition to </a:t>
            </a:r>
            <a:r>
              <a:rPr lang="fr-FR" sz="2000" dirty="0" err="1" smtClean="0">
                <a:solidFill>
                  <a:srgbClr val="000000"/>
                </a:solidFill>
              </a:rPr>
              <a:t>awareness</a:t>
            </a:r>
            <a:endParaRPr lang="fr-FR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20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err="1" smtClean="0">
                <a:solidFill>
                  <a:srgbClr val="000090"/>
                </a:solidFill>
              </a:rPr>
              <a:t>Practical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r>
              <a:rPr lang="fr-FR" sz="2000" dirty="0" err="1" smtClean="0">
                <a:solidFill>
                  <a:srgbClr val="000090"/>
                </a:solidFill>
              </a:rPr>
              <a:t>answers</a:t>
            </a:r>
            <a:r>
              <a:rPr lang="fr-FR" sz="2000" dirty="0" smtClean="0">
                <a:solidFill>
                  <a:srgbClr val="000090"/>
                </a:solidFill>
              </a:rPr>
              <a:t> to </a:t>
            </a:r>
            <a:r>
              <a:rPr lang="fr-FR" sz="2000" dirty="0" err="1" smtClean="0">
                <a:solidFill>
                  <a:srgbClr val="000090"/>
                </a:solidFill>
              </a:rPr>
              <a:t>build</a:t>
            </a:r>
            <a:r>
              <a:rPr lang="fr-FR" sz="2000" dirty="0" smtClean="0">
                <a:solidFill>
                  <a:srgbClr val="000090"/>
                </a:solidFill>
              </a:rPr>
              <a:t> up a </a:t>
            </a:r>
            <a:r>
              <a:rPr lang="fr-FR" sz="2000" dirty="0" err="1" smtClean="0">
                <a:solidFill>
                  <a:srgbClr val="000090"/>
                </a:solidFill>
              </a:rPr>
              <a:t>better</a:t>
            </a:r>
            <a:r>
              <a:rPr lang="fr-FR" sz="2000" dirty="0" smtClean="0">
                <a:solidFill>
                  <a:srgbClr val="000090"/>
                </a:solidFill>
              </a:rPr>
              <a:t> </a:t>
            </a:r>
            <a:r>
              <a:rPr lang="fr-FR" sz="2000" dirty="0" err="1" smtClean="0">
                <a:solidFill>
                  <a:srgbClr val="000090"/>
                </a:solidFill>
              </a:rPr>
              <a:t>mulitlingual</a:t>
            </a:r>
            <a:r>
              <a:rPr lang="fr-FR" sz="2000" dirty="0" smtClean="0">
                <a:solidFill>
                  <a:srgbClr val="000090"/>
                </a:solidFill>
              </a:rPr>
              <a:t>  </a:t>
            </a:r>
            <a:r>
              <a:rPr lang="fr-FR" sz="2000" dirty="0" err="1" smtClean="0">
                <a:solidFill>
                  <a:srgbClr val="000090"/>
                </a:solidFill>
              </a:rPr>
              <a:t>phonological</a:t>
            </a:r>
            <a:r>
              <a:rPr lang="fr-FR" sz="2000" dirty="0" smtClean="0">
                <a:solidFill>
                  <a:srgbClr val="000090"/>
                </a:solidFill>
              </a:rPr>
              <a:t> acquisition </a:t>
            </a:r>
            <a:endParaRPr lang="fr-FR" sz="2000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err="1" smtClean="0">
                <a:solidFill>
                  <a:srgbClr val="000000"/>
                </a:solidFill>
              </a:rPr>
              <a:t>Same</a:t>
            </a:r>
            <a:r>
              <a:rPr lang="fr-FR" sz="2000" dirty="0" smtClean="0">
                <a:solidFill>
                  <a:srgbClr val="000000"/>
                </a:solidFill>
              </a:rPr>
              <a:t> questionnaire </a:t>
            </a:r>
            <a:r>
              <a:rPr lang="fr-FR" sz="2000" dirty="0" err="1" smtClean="0">
                <a:solidFill>
                  <a:srgbClr val="000000"/>
                </a:solidFill>
              </a:rPr>
              <a:t>given</a:t>
            </a:r>
            <a:r>
              <a:rPr lang="fr-FR" sz="2000" dirty="0" smtClean="0">
                <a:solidFill>
                  <a:srgbClr val="000000"/>
                </a:solidFill>
              </a:rPr>
              <a:t> to the </a:t>
            </a:r>
            <a:r>
              <a:rPr lang="fr-FR" sz="2000" dirty="0" err="1" smtClean="0">
                <a:solidFill>
                  <a:srgbClr val="000000"/>
                </a:solidFill>
              </a:rPr>
              <a:t>same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pupils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dirty="0" err="1" smtClean="0">
                <a:solidFill>
                  <a:srgbClr val="000000"/>
                </a:solidFill>
              </a:rPr>
              <a:t>Answer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results</a:t>
            </a:r>
            <a:r>
              <a:rPr lang="fr-FR" sz="2000" dirty="0" smtClean="0">
                <a:solidFill>
                  <a:srgbClr val="000000"/>
                </a:solidFill>
              </a:rPr>
              <a:t>  </a:t>
            </a:r>
            <a:r>
              <a:rPr lang="fr-FR" sz="2000" dirty="0" err="1" smtClean="0">
                <a:solidFill>
                  <a:srgbClr val="000000"/>
                </a:solidFill>
              </a:rPr>
              <a:t>were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inverted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showing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that</a:t>
            </a:r>
            <a:r>
              <a:rPr lang="fr-FR" sz="2000" dirty="0" smtClean="0">
                <a:solidFill>
                  <a:srgbClr val="000000"/>
                </a:solidFill>
              </a:rPr>
              <a:t> a </a:t>
            </a:r>
            <a:r>
              <a:rPr lang="fr-FR" sz="2000" dirty="0" err="1" smtClean="0">
                <a:solidFill>
                  <a:srgbClr val="000000"/>
                </a:solidFill>
              </a:rPr>
              <a:t>majority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were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now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aware</a:t>
            </a:r>
            <a:r>
              <a:rPr lang="fr-FR" sz="2000" dirty="0" smtClean="0">
                <a:solidFill>
                  <a:srgbClr val="000000"/>
                </a:solidFill>
              </a:rPr>
              <a:t>  of the </a:t>
            </a:r>
            <a:r>
              <a:rPr lang="fr-FR" sz="2000" dirty="0" err="1" smtClean="0">
                <a:solidFill>
                  <a:srgbClr val="000000"/>
                </a:solidFill>
              </a:rPr>
              <a:t>multilingual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phonological</a:t>
            </a:r>
            <a:r>
              <a:rPr lang="fr-FR" sz="2000" dirty="0" smtClean="0">
                <a:solidFill>
                  <a:srgbClr val="000000"/>
                </a:solidFill>
              </a:rPr>
              <a:t> dimension.</a:t>
            </a:r>
          </a:p>
          <a:p>
            <a:pPr marL="0" indent="0">
              <a:buNone/>
            </a:pPr>
            <a:r>
              <a:rPr lang="fr-FR" sz="2000" dirty="0" err="1" smtClean="0">
                <a:solidFill>
                  <a:srgbClr val="000000"/>
                </a:solidFill>
              </a:rPr>
              <a:t>Same</a:t>
            </a:r>
            <a:r>
              <a:rPr lang="fr-FR" sz="2000" dirty="0" smtClean="0">
                <a:solidFill>
                  <a:srgbClr val="000000"/>
                </a:solidFill>
              </a:rPr>
              <a:t> A1 oral production test </a:t>
            </a:r>
            <a:r>
              <a:rPr lang="fr-FR" sz="2000" dirty="0" err="1" smtClean="0">
                <a:solidFill>
                  <a:srgbClr val="000000"/>
                </a:solidFill>
              </a:rPr>
              <a:t>based</a:t>
            </a:r>
            <a:r>
              <a:rPr lang="fr-FR" sz="2000" dirty="0" smtClean="0">
                <a:solidFill>
                  <a:srgbClr val="000000"/>
                </a:solidFill>
              </a:rPr>
              <a:t> on the </a:t>
            </a:r>
            <a:r>
              <a:rPr lang="fr-FR" sz="2000" dirty="0" err="1" smtClean="0">
                <a:solidFill>
                  <a:srgbClr val="000000"/>
                </a:solidFill>
              </a:rPr>
              <a:t>same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criteria</a:t>
            </a:r>
            <a:r>
              <a:rPr lang="fr-FR" sz="2000" dirty="0" smtClean="0">
                <a:solidFill>
                  <a:srgbClr val="000000"/>
                </a:solidFill>
              </a:rPr>
              <a:t> (« </a:t>
            </a:r>
            <a:r>
              <a:rPr lang="fr-FR" sz="2000" dirty="0" err="1" smtClean="0">
                <a:solidFill>
                  <a:srgbClr val="000000"/>
                </a:solidFill>
              </a:rPr>
              <a:t>Introduce</a:t>
            </a:r>
            <a:r>
              <a:rPr lang="fr-FR" sz="2000" dirty="0" smtClean="0">
                <a:solidFill>
                  <a:srgbClr val="000000"/>
                </a:solidFill>
              </a:rPr>
              <a:t>  </a:t>
            </a:r>
            <a:r>
              <a:rPr lang="fr-FR" sz="2000" dirty="0" err="1" smtClean="0">
                <a:solidFill>
                  <a:srgbClr val="000000"/>
                </a:solidFill>
              </a:rPr>
              <a:t>your</a:t>
            </a:r>
            <a:r>
              <a:rPr lang="fr-FR" sz="2000" dirty="0" smtClean="0">
                <a:solidFill>
                  <a:srgbClr val="000000"/>
                </a:solidFill>
              </a:rPr>
              <a:t> best </a:t>
            </a:r>
            <a:r>
              <a:rPr lang="fr-FR" sz="2000" dirty="0" err="1" smtClean="0">
                <a:solidFill>
                  <a:srgbClr val="000000"/>
                </a:solidFill>
              </a:rPr>
              <a:t>friend</a:t>
            </a:r>
            <a:r>
              <a:rPr lang="fr-FR" sz="2000" dirty="0" smtClean="0">
                <a:solidFill>
                  <a:srgbClr val="000000"/>
                </a:solidFill>
              </a:rPr>
              <a:t> » ) </a:t>
            </a:r>
          </a:p>
          <a:p>
            <a:pPr marL="0" indent="0">
              <a:buNone/>
            </a:pPr>
            <a:r>
              <a:rPr lang="fr-FR" sz="2000" dirty="0" err="1" smtClean="0">
                <a:solidFill>
                  <a:srgbClr val="000000"/>
                </a:solidFill>
              </a:rPr>
              <a:t>Again</a:t>
            </a:r>
            <a:r>
              <a:rPr lang="fr-FR" sz="2000" dirty="0" smtClean="0">
                <a:solidFill>
                  <a:srgbClr val="000000"/>
                </a:solidFill>
              </a:rPr>
              <a:t> the </a:t>
            </a:r>
            <a:r>
              <a:rPr lang="fr-FR" sz="2000" dirty="0" err="1" smtClean="0">
                <a:solidFill>
                  <a:srgbClr val="000000"/>
                </a:solidFill>
              </a:rPr>
              <a:t>results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were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inverted</a:t>
            </a:r>
            <a:r>
              <a:rPr lang="fr-FR" sz="2000" dirty="0" smtClean="0">
                <a:solidFill>
                  <a:srgbClr val="000000"/>
                </a:solidFill>
              </a:rPr>
              <a:t>, a </a:t>
            </a:r>
            <a:r>
              <a:rPr lang="fr-FR" sz="2000" dirty="0" err="1" smtClean="0">
                <a:solidFill>
                  <a:srgbClr val="000000"/>
                </a:solidFill>
              </a:rPr>
              <a:t>majority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was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now</a:t>
            </a:r>
            <a:r>
              <a:rPr lang="fr-FR" sz="2000" dirty="0" smtClean="0">
                <a:solidFill>
                  <a:srgbClr val="000000"/>
                </a:solidFill>
              </a:rPr>
              <a:t> intelligible (129 out of 150)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188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Introduction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8000" dirty="0" smtClean="0">
                <a:solidFill>
                  <a:schemeClr val="tx2"/>
                </a:solidFill>
              </a:rPr>
              <a:t>Learning  and Acquisition (</a:t>
            </a:r>
            <a:r>
              <a:rPr lang="fr-FR" sz="8000" dirty="0" err="1" smtClean="0">
                <a:solidFill>
                  <a:schemeClr val="tx2"/>
                </a:solidFill>
              </a:rPr>
              <a:t>Krashen</a:t>
            </a:r>
            <a:r>
              <a:rPr lang="fr-FR" sz="8000" dirty="0" smtClean="0">
                <a:solidFill>
                  <a:schemeClr val="tx2"/>
                </a:solidFill>
              </a:rPr>
              <a:t>, 1988/Cohen, 1998)</a:t>
            </a:r>
          </a:p>
          <a:p>
            <a:pPr marL="0" indent="0">
              <a:buNone/>
            </a:pPr>
            <a:endParaRPr lang="fr-FR" sz="8000" dirty="0" smtClean="0">
              <a:solidFill>
                <a:schemeClr val="tx2"/>
              </a:solidFill>
            </a:endParaRPr>
          </a:p>
          <a:p>
            <a:r>
              <a:rPr lang="fr-FR" sz="8000" dirty="0" err="1" smtClean="0">
                <a:solidFill>
                  <a:schemeClr val="tx2"/>
                </a:solidFill>
              </a:rPr>
              <a:t>Multilingualism</a:t>
            </a:r>
            <a:r>
              <a:rPr lang="fr-FR" sz="8000" dirty="0" smtClean="0">
                <a:solidFill>
                  <a:schemeClr val="tx2"/>
                </a:solidFill>
              </a:rPr>
              <a:t> (</a:t>
            </a:r>
            <a:r>
              <a:rPr lang="fr-FR" sz="8000" dirty="0" err="1" smtClean="0">
                <a:solidFill>
                  <a:schemeClr val="tx2"/>
                </a:solidFill>
              </a:rPr>
              <a:t>Kramsch</a:t>
            </a:r>
            <a:r>
              <a:rPr lang="fr-FR" sz="8000" dirty="0" smtClean="0">
                <a:solidFill>
                  <a:schemeClr val="tx2"/>
                </a:solidFill>
              </a:rPr>
              <a:t>, 2008)</a:t>
            </a:r>
          </a:p>
          <a:p>
            <a:pPr marL="0" indent="0">
              <a:buNone/>
            </a:pPr>
            <a:endParaRPr lang="fr-FR" sz="8000" dirty="0" smtClean="0">
              <a:solidFill>
                <a:schemeClr val="tx2"/>
              </a:solidFill>
            </a:endParaRPr>
          </a:p>
          <a:p>
            <a:r>
              <a:rPr lang="fr-FR" sz="8000" dirty="0" err="1" smtClean="0">
                <a:solidFill>
                  <a:schemeClr val="tx2"/>
                </a:solidFill>
              </a:rPr>
              <a:t>Phonetics</a:t>
            </a:r>
            <a:r>
              <a:rPr lang="fr-FR" sz="8000" dirty="0" smtClean="0">
                <a:solidFill>
                  <a:schemeClr val="tx2"/>
                </a:solidFill>
              </a:rPr>
              <a:t> and </a:t>
            </a:r>
            <a:r>
              <a:rPr lang="fr-FR" sz="8000" dirty="0" err="1" smtClean="0">
                <a:solidFill>
                  <a:schemeClr val="tx2"/>
                </a:solidFill>
              </a:rPr>
              <a:t>Phonology</a:t>
            </a:r>
            <a:r>
              <a:rPr lang="fr-FR" sz="8000" dirty="0" smtClean="0">
                <a:solidFill>
                  <a:schemeClr val="tx2"/>
                </a:solidFill>
              </a:rPr>
              <a:t> (</a:t>
            </a:r>
            <a:r>
              <a:rPr lang="fr-FR" sz="8000" dirty="0" err="1" smtClean="0">
                <a:solidFill>
                  <a:schemeClr val="tx2"/>
                </a:solidFill>
              </a:rPr>
              <a:t>Roach</a:t>
            </a:r>
            <a:r>
              <a:rPr lang="fr-FR" sz="8000" dirty="0" smtClean="0">
                <a:solidFill>
                  <a:schemeClr val="tx2"/>
                </a:solidFill>
              </a:rPr>
              <a:t>, 2000)</a:t>
            </a:r>
          </a:p>
          <a:p>
            <a:pPr marL="0" indent="0">
              <a:buNone/>
            </a:pPr>
            <a:endParaRPr lang="fr-FR" sz="8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8000" dirty="0" smtClean="0">
                <a:solidFill>
                  <a:schemeClr val="tx2"/>
                </a:solidFill>
              </a:rPr>
              <a:t>Our </a:t>
            </a:r>
            <a:r>
              <a:rPr lang="fr-FR" sz="8000" dirty="0" err="1" smtClean="0">
                <a:solidFill>
                  <a:schemeClr val="tx2"/>
                </a:solidFill>
              </a:rPr>
              <a:t>analysis</a:t>
            </a:r>
            <a:r>
              <a:rPr lang="fr-FR" sz="8000" dirty="0" smtClean="0">
                <a:solidFill>
                  <a:schemeClr val="tx2"/>
                </a:solidFill>
              </a:rPr>
              <a:t> </a:t>
            </a:r>
            <a:r>
              <a:rPr lang="fr-FR" sz="8000" dirty="0" err="1" smtClean="0">
                <a:solidFill>
                  <a:schemeClr val="tx2"/>
                </a:solidFill>
              </a:rPr>
              <a:t>will</a:t>
            </a:r>
            <a:r>
              <a:rPr lang="fr-FR" sz="8000" dirty="0" smtClean="0">
                <a:solidFill>
                  <a:schemeClr val="tx2"/>
                </a:solidFill>
              </a:rPr>
              <a:t> </a:t>
            </a:r>
            <a:r>
              <a:rPr lang="fr-FR" sz="8000" dirty="0" err="1" smtClean="0">
                <a:solidFill>
                  <a:schemeClr val="tx2"/>
                </a:solidFill>
              </a:rPr>
              <a:t>be</a:t>
            </a:r>
            <a:r>
              <a:rPr lang="fr-FR" sz="8000" dirty="0" smtClean="0">
                <a:solidFill>
                  <a:schemeClr val="tx2"/>
                </a:solidFill>
              </a:rPr>
              <a:t> </a:t>
            </a:r>
            <a:r>
              <a:rPr lang="fr-FR" sz="8000" dirty="0" err="1" smtClean="0">
                <a:solidFill>
                  <a:schemeClr val="tx2"/>
                </a:solidFill>
              </a:rPr>
              <a:t>threefold</a:t>
            </a:r>
            <a:r>
              <a:rPr lang="fr-FR" sz="80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fr-FR" sz="8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8000" dirty="0" smtClean="0">
                <a:solidFill>
                  <a:schemeClr val="tx2"/>
                </a:solidFill>
              </a:rPr>
              <a:t>*</a:t>
            </a:r>
            <a:r>
              <a:rPr lang="fr-FR" sz="8000" dirty="0" err="1" smtClean="0">
                <a:solidFill>
                  <a:schemeClr val="tx2"/>
                </a:solidFill>
              </a:rPr>
              <a:t>Multilingual</a:t>
            </a:r>
            <a:r>
              <a:rPr lang="fr-FR" sz="8000" dirty="0" smtClean="0">
                <a:solidFill>
                  <a:schemeClr val="tx2"/>
                </a:solidFill>
              </a:rPr>
              <a:t> </a:t>
            </a:r>
            <a:r>
              <a:rPr lang="fr-FR" sz="8000" dirty="0" err="1" smtClean="0">
                <a:solidFill>
                  <a:schemeClr val="tx2"/>
                </a:solidFill>
              </a:rPr>
              <a:t>competence</a:t>
            </a:r>
            <a:r>
              <a:rPr lang="fr-FR" sz="8000" dirty="0" smtClean="0">
                <a:solidFill>
                  <a:schemeClr val="tx2"/>
                </a:solidFill>
              </a:rPr>
              <a:t>  and multiple scope </a:t>
            </a:r>
          </a:p>
          <a:p>
            <a:pPr marL="0" indent="0">
              <a:buNone/>
            </a:pPr>
            <a:endParaRPr lang="fr-FR" sz="8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8000" dirty="0" smtClean="0">
                <a:solidFill>
                  <a:schemeClr val="tx2"/>
                </a:solidFill>
              </a:rPr>
              <a:t>*Obstacles  on </a:t>
            </a:r>
            <a:r>
              <a:rPr lang="fr-FR" sz="8000" dirty="0" err="1" smtClean="0">
                <a:solidFill>
                  <a:schemeClr val="tx2"/>
                </a:solidFill>
              </a:rPr>
              <a:t>multilingual</a:t>
            </a:r>
            <a:r>
              <a:rPr lang="fr-FR" sz="8000" dirty="0" smtClean="0">
                <a:solidFill>
                  <a:schemeClr val="tx2"/>
                </a:solidFill>
              </a:rPr>
              <a:t> </a:t>
            </a:r>
            <a:r>
              <a:rPr lang="fr-FR" sz="8000" dirty="0" err="1" smtClean="0">
                <a:solidFill>
                  <a:schemeClr val="tx2"/>
                </a:solidFill>
              </a:rPr>
              <a:t>learning</a:t>
            </a:r>
            <a:r>
              <a:rPr lang="fr-FR" sz="8000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endParaRPr lang="fr-FR" sz="8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8000" dirty="0" smtClean="0">
                <a:solidFill>
                  <a:schemeClr val="tx2"/>
                </a:solidFill>
              </a:rPr>
              <a:t>*Suggestions </a:t>
            </a:r>
            <a:r>
              <a:rPr lang="fr-FR" sz="8000" dirty="0" err="1" smtClean="0">
                <a:solidFill>
                  <a:schemeClr val="tx2"/>
                </a:solidFill>
              </a:rPr>
              <a:t>with</a:t>
            </a:r>
            <a:r>
              <a:rPr lang="fr-FR" sz="8000" dirty="0" smtClean="0">
                <a:solidFill>
                  <a:schemeClr val="tx2"/>
                </a:solidFill>
              </a:rPr>
              <a:t> the </a:t>
            </a:r>
            <a:r>
              <a:rPr lang="fr-FR" sz="8000" dirty="0" err="1" smtClean="0">
                <a:solidFill>
                  <a:schemeClr val="tx2"/>
                </a:solidFill>
              </a:rPr>
              <a:t>aim</a:t>
            </a:r>
            <a:r>
              <a:rPr lang="fr-FR" sz="8000" dirty="0" smtClean="0">
                <a:solidFill>
                  <a:schemeClr val="tx2"/>
                </a:solidFill>
              </a:rPr>
              <a:t> of </a:t>
            </a:r>
            <a:r>
              <a:rPr lang="fr-FR" sz="8000" dirty="0" err="1" smtClean="0">
                <a:solidFill>
                  <a:schemeClr val="tx2"/>
                </a:solidFill>
              </a:rPr>
              <a:t>improving</a:t>
            </a:r>
            <a:r>
              <a:rPr lang="fr-FR" sz="8000" dirty="0" smtClean="0">
                <a:solidFill>
                  <a:schemeClr val="tx2"/>
                </a:solidFill>
              </a:rPr>
              <a:t> </a:t>
            </a:r>
            <a:r>
              <a:rPr lang="fr-FR" sz="8000" dirty="0" err="1" smtClean="0">
                <a:solidFill>
                  <a:schemeClr val="tx2"/>
                </a:solidFill>
              </a:rPr>
              <a:t>multilingual</a:t>
            </a:r>
            <a:r>
              <a:rPr lang="fr-FR" sz="8000" dirty="0" smtClean="0">
                <a:solidFill>
                  <a:schemeClr val="tx2"/>
                </a:solidFill>
              </a:rPr>
              <a:t> </a:t>
            </a:r>
            <a:r>
              <a:rPr lang="fr-FR" sz="8000" dirty="0" err="1" smtClean="0">
                <a:solidFill>
                  <a:schemeClr val="tx2"/>
                </a:solidFill>
              </a:rPr>
              <a:t>learning</a:t>
            </a:r>
            <a:r>
              <a:rPr lang="fr-FR" sz="8000" dirty="0" smtClean="0">
                <a:solidFill>
                  <a:schemeClr val="tx2"/>
                </a:solidFill>
              </a:rPr>
              <a:t>  and EFL </a:t>
            </a:r>
            <a:r>
              <a:rPr lang="fr-FR" sz="8000" dirty="0" err="1" smtClean="0">
                <a:solidFill>
                  <a:schemeClr val="tx2"/>
                </a:solidFill>
              </a:rPr>
              <a:t>phonological</a:t>
            </a:r>
            <a:r>
              <a:rPr lang="fr-FR" sz="8000" dirty="0" smtClean="0">
                <a:solidFill>
                  <a:schemeClr val="tx2"/>
                </a:solidFill>
              </a:rPr>
              <a:t> acquisition </a:t>
            </a:r>
          </a:p>
          <a:p>
            <a:pPr marL="0" indent="0">
              <a:buNone/>
            </a:pPr>
            <a:endParaRPr lang="fr-FR" sz="6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1680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000090"/>
                </a:solidFill>
              </a:rPr>
              <a:t>Conclusion </a:t>
            </a:r>
            <a:endParaRPr lang="fr-FR" sz="2000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000000"/>
                </a:solidFill>
              </a:rPr>
              <a:t>Our </a:t>
            </a:r>
            <a:r>
              <a:rPr lang="fr-FR" sz="2000" dirty="0" err="1" smtClean="0">
                <a:solidFill>
                  <a:srgbClr val="000000"/>
                </a:solidFill>
              </a:rPr>
              <a:t>hypotheses</a:t>
            </a:r>
            <a:r>
              <a:rPr lang="fr-FR" sz="2000" dirty="0" smtClean="0">
                <a:solidFill>
                  <a:srgbClr val="000000"/>
                </a:solidFill>
              </a:rPr>
              <a:t> &amp; qualitative </a:t>
            </a:r>
            <a:r>
              <a:rPr lang="fr-FR" sz="2000" dirty="0" err="1" smtClean="0">
                <a:solidFill>
                  <a:srgbClr val="000000"/>
                </a:solidFill>
              </a:rPr>
              <a:t>experiments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were</a:t>
            </a:r>
            <a:r>
              <a:rPr lang="fr-FR" sz="2000" dirty="0" smtClean="0">
                <a:solidFill>
                  <a:srgbClr val="000000"/>
                </a:solidFill>
              </a:rPr>
              <a:t> not </a:t>
            </a:r>
            <a:r>
              <a:rPr lang="fr-FR" sz="2000" dirty="0" err="1" smtClean="0">
                <a:solidFill>
                  <a:srgbClr val="000000"/>
                </a:solidFill>
              </a:rPr>
              <a:t>invalidated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dirty="0" err="1" smtClean="0">
                <a:solidFill>
                  <a:srgbClr val="000000"/>
                </a:solidFill>
              </a:rPr>
              <a:t>We</a:t>
            </a:r>
            <a:r>
              <a:rPr lang="fr-FR" sz="2000" dirty="0" smtClean="0">
                <a:solidFill>
                  <a:srgbClr val="000000"/>
                </a:solidFill>
              </a:rPr>
              <a:t> must </a:t>
            </a:r>
            <a:r>
              <a:rPr lang="fr-FR" sz="2000" dirty="0" err="1" smtClean="0">
                <a:solidFill>
                  <a:srgbClr val="000000"/>
                </a:solidFill>
              </a:rPr>
              <a:t>integrate</a:t>
            </a:r>
            <a:r>
              <a:rPr lang="fr-FR" sz="2000" dirty="0" smtClean="0">
                <a:solidFill>
                  <a:srgbClr val="000000"/>
                </a:solidFill>
              </a:rPr>
              <a:t>  cognitive, </a:t>
            </a:r>
            <a:r>
              <a:rPr lang="fr-FR" sz="2000" dirty="0" err="1" smtClean="0">
                <a:solidFill>
                  <a:srgbClr val="000000"/>
                </a:solidFill>
              </a:rPr>
              <a:t>metacognitive</a:t>
            </a:r>
            <a:r>
              <a:rPr lang="fr-FR" sz="2000" dirty="0" smtClean="0">
                <a:solidFill>
                  <a:srgbClr val="000000"/>
                </a:solidFill>
              </a:rPr>
              <a:t>, social &amp; affective </a:t>
            </a:r>
            <a:r>
              <a:rPr lang="fr-FR" sz="2000" dirty="0" err="1" smtClean="0">
                <a:solidFill>
                  <a:srgbClr val="000000"/>
                </a:solidFill>
              </a:rPr>
              <a:t>strategies</a:t>
            </a:r>
            <a:r>
              <a:rPr lang="fr-FR" sz="2000" dirty="0" smtClean="0">
                <a:solidFill>
                  <a:srgbClr val="000000"/>
                </a:solidFill>
              </a:rPr>
              <a:t> in </a:t>
            </a:r>
            <a:r>
              <a:rPr lang="fr-FR" sz="2000" dirty="0" err="1" smtClean="0">
                <a:solidFill>
                  <a:srgbClr val="000000"/>
                </a:solidFill>
              </a:rPr>
              <a:t>teaching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dirty="0" err="1" smtClean="0">
                <a:solidFill>
                  <a:srgbClr val="000000"/>
                </a:solidFill>
              </a:rPr>
              <a:t>We</a:t>
            </a:r>
            <a:r>
              <a:rPr lang="fr-FR" sz="2000" dirty="0" smtClean="0">
                <a:solidFill>
                  <a:srgbClr val="000000"/>
                </a:solidFill>
              </a:rPr>
              <a:t> must </a:t>
            </a:r>
            <a:r>
              <a:rPr lang="fr-FR" sz="2000" dirty="0" err="1" smtClean="0">
                <a:solidFill>
                  <a:srgbClr val="000000"/>
                </a:solidFill>
              </a:rPr>
              <a:t>defeat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negative</a:t>
            </a:r>
            <a:r>
              <a:rPr lang="fr-FR" sz="2000" dirty="0" smtClean="0">
                <a:solidFill>
                  <a:srgbClr val="000000"/>
                </a:solidFill>
              </a:rPr>
              <a:t> social </a:t>
            </a:r>
            <a:r>
              <a:rPr lang="fr-FR" sz="2000" dirty="0" err="1" smtClean="0">
                <a:solidFill>
                  <a:srgbClr val="000000"/>
                </a:solidFill>
              </a:rPr>
              <a:t>representations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fr-FR" sz="2000" dirty="0" smtClean="0">
                <a:solidFill>
                  <a:srgbClr val="000000"/>
                </a:solidFill>
              </a:rPr>
              <a:t>There </a:t>
            </a:r>
            <a:r>
              <a:rPr lang="fr-FR" sz="2000" dirty="0" err="1" smtClean="0">
                <a:solidFill>
                  <a:srgbClr val="000000"/>
                </a:solidFill>
              </a:rPr>
              <a:t>should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be</a:t>
            </a:r>
            <a:r>
              <a:rPr lang="fr-FR" sz="2000" dirty="0" smtClean="0">
                <a:solidFill>
                  <a:srgbClr val="000000"/>
                </a:solidFill>
              </a:rPr>
              <a:t> a balance </a:t>
            </a:r>
            <a:r>
              <a:rPr lang="fr-FR" sz="2000" dirty="0" err="1" smtClean="0">
                <a:solidFill>
                  <a:srgbClr val="000000"/>
                </a:solidFill>
              </a:rPr>
              <a:t>between</a:t>
            </a:r>
            <a:r>
              <a:rPr lang="fr-FR" sz="2000" dirty="0" smtClean="0">
                <a:solidFill>
                  <a:srgbClr val="000000"/>
                </a:solidFill>
              </a:rPr>
              <a:t> the </a:t>
            </a:r>
            <a:r>
              <a:rPr lang="fr-FR" sz="2000" dirty="0" err="1" smtClean="0">
                <a:solidFill>
                  <a:srgbClr val="000000"/>
                </a:solidFill>
              </a:rPr>
              <a:t>psychological</a:t>
            </a:r>
            <a:r>
              <a:rPr lang="fr-FR" sz="2000" dirty="0" smtClean="0">
                <a:solidFill>
                  <a:srgbClr val="000000"/>
                </a:solidFill>
              </a:rPr>
              <a:t> cognitive </a:t>
            </a:r>
            <a:r>
              <a:rPr lang="fr-FR" sz="2000" dirty="0" err="1" smtClean="0">
                <a:solidFill>
                  <a:srgbClr val="000000"/>
                </a:solidFill>
              </a:rPr>
              <a:t>level</a:t>
            </a:r>
            <a:r>
              <a:rPr lang="fr-FR" sz="2000" dirty="0" smtClean="0">
                <a:solidFill>
                  <a:srgbClr val="000000"/>
                </a:solidFill>
              </a:rPr>
              <a:t> &amp; the </a:t>
            </a:r>
            <a:r>
              <a:rPr lang="fr-FR" sz="2000" dirty="0" err="1" smtClean="0">
                <a:solidFill>
                  <a:srgbClr val="000000"/>
                </a:solidFill>
              </a:rPr>
              <a:t>implementation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neuroscientific</a:t>
            </a:r>
            <a:r>
              <a:rPr lang="fr-FR" sz="2000" dirty="0" smtClean="0">
                <a:solidFill>
                  <a:srgbClr val="000000"/>
                </a:solidFill>
              </a:rPr>
              <a:t> one  </a:t>
            </a:r>
          </a:p>
          <a:p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2000" b="1" dirty="0" err="1" smtClean="0">
                <a:solidFill>
                  <a:srgbClr val="FF0000"/>
                </a:solidFill>
              </a:rPr>
              <a:t>We</a:t>
            </a:r>
            <a:r>
              <a:rPr lang="fr-FR" sz="2000" b="1" dirty="0" smtClean="0">
                <a:solidFill>
                  <a:srgbClr val="FF0000"/>
                </a:solidFill>
              </a:rPr>
              <a:t> must not </a:t>
            </a:r>
            <a:r>
              <a:rPr lang="fr-FR" sz="2000" b="1" dirty="0" err="1" smtClean="0">
                <a:solidFill>
                  <a:srgbClr val="FF0000"/>
                </a:solidFill>
              </a:rPr>
              <a:t>forget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that</a:t>
            </a:r>
            <a:r>
              <a:rPr lang="fr-FR" sz="2000" b="1" dirty="0" smtClean="0">
                <a:solidFill>
                  <a:srgbClr val="FF0000"/>
                </a:solidFill>
              </a:rPr>
              <a:t>  </a:t>
            </a:r>
            <a:r>
              <a:rPr lang="fr-FR" sz="2000" b="1" dirty="0" err="1" smtClean="0">
                <a:solidFill>
                  <a:srgbClr val="FF0000"/>
                </a:solidFill>
              </a:rPr>
              <a:t>there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is</a:t>
            </a:r>
            <a:r>
              <a:rPr lang="fr-FR" sz="2000" b="1" dirty="0" smtClean="0">
                <a:solidFill>
                  <a:srgbClr val="FF0000"/>
                </a:solidFill>
              </a:rPr>
              <a:t>  </a:t>
            </a:r>
            <a:r>
              <a:rPr lang="fr-FR" sz="2000" b="1" dirty="0" err="1" smtClean="0">
                <a:solidFill>
                  <a:srgbClr val="FF0000"/>
                </a:solidFill>
              </a:rPr>
              <a:t>reason</a:t>
            </a:r>
            <a:r>
              <a:rPr lang="fr-FR" sz="2000" b="1" dirty="0" smtClean="0">
                <a:solidFill>
                  <a:srgbClr val="FF0000"/>
                </a:solidFill>
              </a:rPr>
              <a:t> in </a:t>
            </a:r>
            <a:r>
              <a:rPr lang="fr-FR" sz="2000" b="1" dirty="0" err="1" smtClean="0">
                <a:solidFill>
                  <a:srgbClr val="FF0000"/>
                </a:solidFill>
              </a:rPr>
              <a:t>emotion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45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1F497D"/>
                </a:solidFill>
              </a:rPr>
              <a:t>Multiple scope and </a:t>
            </a:r>
            <a:r>
              <a:rPr lang="fr-FR" sz="3200" dirty="0" err="1">
                <a:solidFill>
                  <a:srgbClr val="1F497D"/>
                </a:solidFill>
              </a:rPr>
              <a:t>m</a:t>
            </a:r>
            <a:r>
              <a:rPr lang="fr-FR" sz="3200" dirty="0" err="1" smtClean="0">
                <a:solidFill>
                  <a:srgbClr val="1F497D"/>
                </a:solidFill>
              </a:rPr>
              <a:t>ultilingualism</a:t>
            </a:r>
            <a:r>
              <a:rPr lang="fr-FR" sz="3200" dirty="0" smtClean="0">
                <a:solidFill>
                  <a:srgbClr val="1F497D"/>
                </a:solidFill>
              </a:rPr>
              <a:t> as a </a:t>
            </a:r>
            <a:r>
              <a:rPr lang="fr-FR" sz="3200" dirty="0" err="1" smtClean="0">
                <a:solidFill>
                  <a:srgbClr val="1F497D"/>
                </a:solidFill>
              </a:rPr>
              <a:t>means</a:t>
            </a:r>
            <a:r>
              <a:rPr lang="fr-FR" sz="3200" dirty="0" smtClean="0">
                <a:solidFill>
                  <a:srgbClr val="1F497D"/>
                </a:solidFill>
              </a:rPr>
              <a:t> of </a:t>
            </a:r>
            <a:r>
              <a:rPr lang="fr-FR" sz="3200" dirty="0" err="1" smtClean="0">
                <a:solidFill>
                  <a:srgbClr val="1F497D"/>
                </a:solidFill>
              </a:rPr>
              <a:t>improving</a:t>
            </a:r>
            <a:r>
              <a:rPr lang="fr-FR" sz="3200" dirty="0" smtClean="0">
                <a:solidFill>
                  <a:srgbClr val="1F497D"/>
                </a:solidFill>
              </a:rPr>
              <a:t> EFL </a:t>
            </a:r>
            <a:r>
              <a:rPr lang="fr-FR" sz="3200" dirty="0" err="1">
                <a:solidFill>
                  <a:srgbClr val="1F497D"/>
                </a:solidFill>
              </a:rPr>
              <a:t>p</a:t>
            </a:r>
            <a:r>
              <a:rPr lang="fr-FR" sz="3200" dirty="0" err="1" smtClean="0">
                <a:solidFill>
                  <a:srgbClr val="1F497D"/>
                </a:solidFill>
              </a:rPr>
              <a:t>honological</a:t>
            </a:r>
            <a:r>
              <a:rPr lang="fr-FR" sz="3200" dirty="0" smtClean="0">
                <a:solidFill>
                  <a:srgbClr val="1F497D"/>
                </a:solidFill>
              </a:rPr>
              <a:t> acquisition</a:t>
            </a:r>
            <a:endParaRPr lang="fr-FR" sz="3200" dirty="0">
              <a:solidFill>
                <a:srgbClr val="1F497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000" dirty="0" err="1" smtClean="0"/>
              <a:t>Psychological</a:t>
            </a:r>
            <a:r>
              <a:rPr lang="fr-FR" sz="2000" dirty="0" smtClean="0"/>
              <a:t>, </a:t>
            </a:r>
            <a:r>
              <a:rPr lang="fr-FR" sz="2000" dirty="0" err="1" smtClean="0"/>
              <a:t>linguistic</a:t>
            </a:r>
            <a:r>
              <a:rPr lang="fr-FR" sz="2000" dirty="0" smtClean="0"/>
              <a:t> and </a:t>
            </a:r>
            <a:r>
              <a:rPr lang="fr-FR" sz="2000" dirty="0" err="1" smtClean="0"/>
              <a:t>learning</a:t>
            </a:r>
            <a:r>
              <a:rPr lang="fr-FR" sz="2000" dirty="0" smtClean="0"/>
              <a:t> </a:t>
            </a:r>
            <a:r>
              <a:rPr lang="fr-FR" sz="2000" dirty="0" err="1" smtClean="0"/>
              <a:t>paradigms</a:t>
            </a:r>
            <a:r>
              <a:rPr lang="fr-FR" sz="2000" dirty="0" smtClean="0"/>
              <a:t> </a:t>
            </a:r>
          </a:p>
          <a:p>
            <a:r>
              <a:rPr lang="fr-FR" sz="2000" dirty="0" err="1" smtClean="0"/>
              <a:t>Phonetics</a:t>
            </a:r>
            <a:r>
              <a:rPr lang="fr-FR" sz="2000" dirty="0" smtClean="0"/>
              <a:t> and </a:t>
            </a:r>
            <a:r>
              <a:rPr lang="fr-FR" sz="2000" dirty="0" err="1" smtClean="0"/>
              <a:t>phonology</a:t>
            </a:r>
            <a:r>
              <a:rPr lang="fr-FR" sz="2000" dirty="0" smtClean="0"/>
              <a:t> </a:t>
            </a:r>
            <a:r>
              <a:rPr lang="fr-FR" sz="2000" dirty="0" err="1" smtClean="0"/>
              <a:t>deep</a:t>
            </a:r>
            <a:r>
              <a:rPr lang="fr-FR" sz="2000" dirty="0" smtClean="0"/>
              <a:t> in the center of </a:t>
            </a:r>
            <a:r>
              <a:rPr lang="fr-FR" sz="2000" dirty="0" err="1" smtClean="0"/>
              <a:t>learners’personalities</a:t>
            </a:r>
            <a:r>
              <a:rPr lang="fr-FR" sz="2000" dirty="0" smtClean="0"/>
              <a:t> (</a:t>
            </a:r>
            <a:r>
              <a:rPr lang="fr-FR" sz="2000" dirty="0" err="1" smtClean="0"/>
              <a:t>Krashen</a:t>
            </a:r>
            <a:r>
              <a:rPr lang="fr-FR" sz="2000" dirty="0" smtClean="0"/>
              <a:t>, 1988)</a:t>
            </a:r>
          </a:p>
          <a:p>
            <a:r>
              <a:rPr lang="fr-FR" sz="2000" dirty="0" err="1" smtClean="0"/>
              <a:t>Primary</a:t>
            </a:r>
            <a:r>
              <a:rPr lang="fr-FR" sz="2000" dirty="0" smtClean="0"/>
              <a:t> and </a:t>
            </a:r>
            <a:r>
              <a:rPr lang="fr-FR" sz="2000" dirty="0" err="1" smtClean="0"/>
              <a:t>secondary</a:t>
            </a:r>
            <a:r>
              <a:rPr lang="fr-FR" sz="2000" dirty="0" smtClean="0"/>
              <a:t> </a:t>
            </a:r>
            <a:r>
              <a:rPr lang="fr-FR" sz="2000" dirty="0" err="1" smtClean="0"/>
              <a:t>learners</a:t>
            </a:r>
            <a:r>
              <a:rPr lang="fr-FR" sz="2000" dirty="0" smtClean="0"/>
              <a:t> are </a:t>
            </a:r>
            <a:r>
              <a:rPr lang="fr-FR" sz="2000" dirty="0" err="1"/>
              <a:t>m</a:t>
            </a:r>
            <a:r>
              <a:rPr lang="fr-FR" sz="2000" dirty="0" err="1" smtClean="0"/>
              <a:t>ultilingual</a:t>
            </a:r>
            <a:r>
              <a:rPr lang="fr-FR" sz="2000" dirty="0" smtClean="0"/>
              <a:t> </a:t>
            </a:r>
            <a:r>
              <a:rPr lang="fr-FR" sz="2000" dirty="0" err="1" smtClean="0"/>
              <a:t>subjects</a:t>
            </a:r>
            <a:r>
              <a:rPr lang="fr-FR" sz="2000" dirty="0" smtClean="0"/>
              <a:t> </a:t>
            </a:r>
          </a:p>
          <a:p>
            <a:r>
              <a:rPr lang="fr-FR" sz="2000" dirty="0" err="1" smtClean="0"/>
              <a:t>Languages</a:t>
            </a:r>
            <a:r>
              <a:rPr lang="fr-FR" sz="2000" dirty="0" smtClean="0"/>
              <a:t> </a:t>
            </a:r>
            <a:r>
              <a:rPr lang="fr-FR" sz="2000" dirty="0" err="1" smtClean="0"/>
              <a:t>should</a:t>
            </a:r>
            <a:r>
              <a:rPr lang="fr-FR" sz="2000" dirty="0" smtClean="0"/>
              <a:t> not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learned</a:t>
            </a:r>
            <a:r>
              <a:rPr lang="fr-FR" sz="2000" dirty="0" smtClean="0"/>
              <a:t> </a:t>
            </a:r>
            <a:r>
              <a:rPr lang="fr-FR" sz="2000" dirty="0" err="1" smtClean="0"/>
              <a:t>separately</a:t>
            </a:r>
            <a:r>
              <a:rPr lang="fr-FR" sz="2000" dirty="0" smtClean="0"/>
              <a:t> (CEFRL/CECRL)</a:t>
            </a:r>
          </a:p>
          <a:p>
            <a:r>
              <a:rPr lang="fr-FR" sz="2000" dirty="0" err="1" smtClean="0"/>
              <a:t>Development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multilingual</a:t>
            </a:r>
            <a:r>
              <a:rPr lang="fr-FR" sz="2000" dirty="0" smtClean="0"/>
              <a:t> </a:t>
            </a:r>
            <a:r>
              <a:rPr lang="fr-FR" sz="2000" dirty="0" err="1" smtClean="0"/>
              <a:t>competence</a:t>
            </a:r>
            <a:r>
              <a:rPr lang="fr-FR" sz="2000" dirty="0" smtClean="0"/>
              <a:t> </a:t>
            </a:r>
            <a:r>
              <a:rPr lang="fr-FR" sz="2000" dirty="0" err="1" smtClean="0"/>
              <a:t>based</a:t>
            </a:r>
            <a:r>
              <a:rPr lang="fr-FR" sz="2000" dirty="0" smtClean="0"/>
              <a:t> on </a:t>
            </a:r>
            <a:r>
              <a:rPr lang="fr-FR" sz="2000" dirty="0" err="1" smtClean="0"/>
              <a:t>dynamic</a:t>
            </a:r>
            <a:r>
              <a:rPr lang="fr-FR" sz="2000" dirty="0" smtClean="0"/>
              <a:t> </a:t>
            </a:r>
            <a:r>
              <a:rPr lang="fr-FR" sz="2000" dirty="0" err="1" smtClean="0"/>
              <a:t>models</a:t>
            </a:r>
            <a:r>
              <a:rPr lang="fr-FR" sz="2000" dirty="0" smtClean="0"/>
              <a:t> (Moore, 2006)</a:t>
            </a:r>
          </a:p>
          <a:p>
            <a:r>
              <a:rPr lang="fr-FR" sz="2000" dirty="0" err="1" smtClean="0"/>
              <a:t>Dynamic</a:t>
            </a:r>
            <a:r>
              <a:rPr lang="fr-FR" sz="2000" dirty="0" smtClean="0"/>
              <a:t> </a:t>
            </a:r>
            <a:r>
              <a:rPr lang="fr-FR" sz="2000" dirty="0" err="1" smtClean="0"/>
              <a:t>itinerary</a:t>
            </a:r>
            <a:r>
              <a:rPr lang="fr-FR" sz="2000" dirty="0" smtClean="0"/>
              <a:t> </a:t>
            </a:r>
            <a:r>
              <a:rPr lang="fr-FR" sz="2000" dirty="0" err="1" smtClean="0"/>
              <a:t>based</a:t>
            </a:r>
            <a:r>
              <a:rPr lang="fr-FR" sz="2000" dirty="0" smtClean="0"/>
              <a:t> on direct cognitive and indirect </a:t>
            </a:r>
            <a:r>
              <a:rPr lang="fr-FR" sz="2000" dirty="0" err="1" smtClean="0"/>
              <a:t>metacognitive</a:t>
            </a:r>
            <a:r>
              <a:rPr lang="fr-FR" sz="2000" dirty="0" smtClean="0"/>
              <a:t> </a:t>
            </a:r>
            <a:r>
              <a:rPr lang="fr-FR" sz="2000" dirty="0" err="1" smtClean="0"/>
              <a:t>strategies</a:t>
            </a:r>
            <a:r>
              <a:rPr lang="fr-FR" sz="2000" dirty="0" smtClean="0"/>
              <a:t>, </a:t>
            </a:r>
            <a:r>
              <a:rPr lang="fr-FR" sz="2000" dirty="0" err="1" smtClean="0"/>
              <a:t>including</a:t>
            </a:r>
            <a:r>
              <a:rPr lang="fr-FR" sz="2000" dirty="0" smtClean="0"/>
              <a:t> social and affective </a:t>
            </a:r>
            <a:r>
              <a:rPr lang="fr-FR" sz="2000" dirty="0" err="1" smtClean="0"/>
              <a:t>strategies</a:t>
            </a:r>
            <a:r>
              <a:rPr lang="fr-FR" sz="2000" dirty="0"/>
              <a:t> </a:t>
            </a:r>
            <a:r>
              <a:rPr lang="fr-FR" sz="2000" dirty="0" smtClean="0"/>
              <a:t>(</a:t>
            </a:r>
            <a:r>
              <a:rPr lang="fr-FR" sz="2000" dirty="0" err="1" smtClean="0"/>
              <a:t>Chamot</a:t>
            </a:r>
            <a:r>
              <a:rPr lang="fr-FR" sz="2000" dirty="0" smtClean="0"/>
              <a:t>, 1987 &amp; Oxford, 1990) </a:t>
            </a:r>
          </a:p>
          <a:p>
            <a:r>
              <a:rPr lang="fr-FR" sz="2000" dirty="0" err="1" smtClean="0"/>
              <a:t>Dynamic</a:t>
            </a:r>
            <a:r>
              <a:rPr lang="fr-FR" sz="2000" dirty="0" smtClean="0"/>
              <a:t> </a:t>
            </a:r>
            <a:r>
              <a:rPr lang="fr-FR" sz="2000" dirty="0" err="1" smtClean="0"/>
              <a:t>multilingual</a:t>
            </a:r>
            <a:r>
              <a:rPr lang="fr-FR" sz="2000" dirty="0" smtClean="0"/>
              <a:t> </a:t>
            </a:r>
            <a:r>
              <a:rPr lang="fr-FR" sz="2000" dirty="0" err="1" smtClean="0"/>
              <a:t>phonological</a:t>
            </a:r>
            <a:r>
              <a:rPr lang="fr-FR" sz="2000" dirty="0" smtClean="0"/>
              <a:t> </a:t>
            </a:r>
            <a:r>
              <a:rPr lang="fr-FR" sz="2000" dirty="0" err="1" smtClean="0"/>
              <a:t>processing</a:t>
            </a:r>
            <a:r>
              <a:rPr lang="fr-FR" sz="2000" dirty="0" smtClean="0"/>
              <a:t> </a:t>
            </a:r>
            <a:r>
              <a:rPr lang="fr-FR" sz="2000" dirty="0" err="1" smtClean="0"/>
              <a:t>at</a:t>
            </a:r>
            <a:r>
              <a:rPr lang="fr-FR" sz="2000" dirty="0" smtClean="0"/>
              <a:t> </a:t>
            </a:r>
            <a:r>
              <a:rPr lang="fr-FR" sz="2000" dirty="0" err="1" smtClean="0"/>
              <a:t>two</a:t>
            </a:r>
            <a:r>
              <a:rPr lang="fr-FR" sz="2000" dirty="0" smtClean="0"/>
              <a:t> </a:t>
            </a:r>
            <a:r>
              <a:rPr lang="fr-FR" sz="2000" dirty="0" err="1" smtClean="0"/>
              <a:t>levels</a:t>
            </a:r>
            <a:r>
              <a:rPr lang="fr-FR" sz="2000" dirty="0" smtClean="0"/>
              <a:t> (Randall, 2007):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A </a:t>
            </a:r>
            <a:r>
              <a:rPr lang="fr-FR" sz="2000" dirty="0" err="1" smtClean="0">
                <a:solidFill>
                  <a:srgbClr val="FF0000"/>
                </a:solidFill>
              </a:rPr>
              <a:t>psychological</a:t>
            </a:r>
            <a:r>
              <a:rPr lang="fr-FR" sz="2000" dirty="0" smtClean="0">
                <a:solidFill>
                  <a:srgbClr val="FF0000"/>
                </a:solidFill>
              </a:rPr>
              <a:t> cognitive </a:t>
            </a:r>
            <a:r>
              <a:rPr lang="fr-FR" sz="2000" dirty="0" err="1" smtClean="0">
                <a:solidFill>
                  <a:srgbClr val="FF0000"/>
                </a:solidFill>
              </a:rPr>
              <a:t>level</a:t>
            </a:r>
            <a:r>
              <a:rPr lang="fr-FR" sz="2000" dirty="0" smtClean="0">
                <a:solidFill>
                  <a:srgbClr val="FF0000"/>
                </a:solidFill>
              </a:rPr>
              <a:t> in </a:t>
            </a:r>
            <a:r>
              <a:rPr lang="fr-FR" sz="2000" dirty="0" err="1" smtClean="0">
                <a:solidFill>
                  <a:srgbClr val="FF0000"/>
                </a:solidFill>
              </a:rPr>
              <a:t>terms</a:t>
            </a:r>
            <a:r>
              <a:rPr lang="fr-FR" sz="2000" dirty="0" smtClean="0">
                <a:solidFill>
                  <a:srgbClr val="FF0000"/>
                </a:solidFill>
              </a:rPr>
              <a:t> of </a:t>
            </a:r>
            <a:r>
              <a:rPr lang="fr-FR" sz="2000" dirty="0" err="1" smtClean="0">
                <a:solidFill>
                  <a:srgbClr val="FF0000"/>
                </a:solidFill>
              </a:rPr>
              <a:t>linguistic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learning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humanizing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symbolic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paradigms</a:t>
            </a: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The </a:t>
            </a:r>
            <a:r>
              <a:rPr lang="fr-FR" sz="2000" dirty="0" err="1" smtClean="0">
                <a:solidFill>
                  <a:srgbClr val="FF0000"/>
                </a:solidFill>
              </a:rPr>
              <a:t>implementation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metacognitive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level</a:t>
            </a:r>
            <a:r>
              <a:rPr lang="fr-FR" sz="2000" dirty="0" smtClean="0">
                <a:solidFill>
                  <a:srgbClr val="FF0000"/>
                </a:solidFill>
              </a:rPr>
              <a:t>  in </a:t>
            </a:r>
            <a:r>
              <a:rPr lang="fr-FR" sz="2000" dirty="0" err="1" smtClean="0">
                <a:solidFill>
                  <a:srgbClr val="FF0000"/>
                </a:solidFill>
              </a:rPr>
              <a:t>terms</a:t>
            </a:r>
            <a:r>
              <a:rPr lang="fr-FR" sz="2000" dirty="0" smtClean="0">
                <a:solidFill>
                  <a:srgbClr val="FF0000"/>
                </a:solidFill>
              </a:rPr>
              <a:t> of </a:t>
            </a:r>
            <a:r>
              <a:rPr lang="fr-FR" sz="2000" dirty="0" err="1" smtClean="0">
                <a:solidFill>
                  <a:srgbClr val="FF0000"/>
                </a:solidFill>
              </a:rPr>
              <a:t>neuroscientific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paradigms</a:t>
            </a:r>
            <a:endParaRPr lang="fr-FR" sz="2000" dirty="0" smtClean="0">
              <a:solidFill>
                <a:srgbClr val="FF0000"/>
              </a:solidFill>
            </a:endParaRPr>
          </a:p>
          <a:p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0194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 </a:t>
            </a:r>
            <a:r>
              <a:rPr lang="fr-FR" sz="2400" dirty="0" err="1" smtClean="0">
                <a:solidFill>
                  <a:srgbClr val="FF0000"/>
                </a:solidFill>
              </a:rPr>
              <a:t>psychological</a:t>
            </a:r>
            <a:r>
              <a:rPr lang="fr-FR" sz="2400" dirty="0" smtClean="0">
                <a:solidFill>
                  <a:srgbClr val="FF0000"/>
                </a:solidFill>
              </a:rPr>
              <a:t> cognitive </a:t>
            </a:r>
            <a:r>
              <a:rPr lang="fr-FR" sz="2400" dirty="0" err="1" smtClean="0">
                <a:solidFill>
                  <a:srgbClr val="FF0000"/>
                </a:solidFill>
              </a:rPr>
              <a:t>level</a:t>
            </a:r>
            <a:r>
              <a:rPr lang="fr-FR" sz="2400" dirty="0" smtClean="0">
                <a:solidFill>
                  <a:srgbClr val="FF0000"/>
                </a:solidFill>
              </a:rPr>
              <a:t> in </a:t>
            </a:r>
            <a:r>
              <a:rPr lang="fr-FR" sz="2400" dirty="0" err="1" smtClean="0">
                <a:solidFill>
                  <a:srgbClr val="FF0000"/>
                </a:solidFill>
              </a:rPr>
              <a:t>terms</a:t>
            </a:r>
            <a:r>
              <a:rPr lang="fr-FR" sz="2400" dirty="0" smtClean="0">
                <a:solidFill>
                  <a:srgbClr val="FF0000"/>
                </a:solidFill>
              </a:rPr>
              <a:t> of </a:t>
            </a:r>
            <a:r>
              <a:rPr lang="fr-FR" sz="2400" dirty="0" err="1" smtClean="0">
                <a:solidFill>
                  <a:srgbClr val="FF0000"/>
                </a:solidFill>
              </a:rPr>
              <a:t>linguistic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learning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humanizing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symbolic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paradigms</a:t>
            </a:r>
            <a:r>
              <a:rPr lang="fr-FR" sz="2400" dirty="0" smtClean="0">
                <a:solidFill>
                  <a:srgbClr val="FF0000"/>
                </a:solidFill>
              </a:rPr>
              <a:t/>
            </a:r>
            <a:br>
              <a:rPr lang="fr-FR" sz="2400" dirty="0" smtClean="0">
                <a:solidFill>
                  <a:srgbClr val="FF0000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/>
              <a:t>*</a:t>
            </a:r>
            <a:r>
              <a:rPr lang="fr-FR" sz="2000" dirty="0" err="1" smtClean="0">
                <a:solidFill>
                  <a:srgbClr val="FF0000"/>
                </a:solidFill>
              </a:rPr>
              <a:t>Linguistic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paradigms</a:t>
            </a:r>
            <a:r>
              <a:rPr lang="fr-FR" sz="2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sz="2000" dirty="0" err="1" smtClean="0"/>
              <a:t>Phonological</a:t>
            </a:r>
            <a:r>
              <a:rPr lang="fr-FR" sz="2000" dirty="0" smtClean="0"/>
              <a:t> </a:t>
            </a:r>
            <a:r>
              <a:rPr lang="fr-FR" sz="2000" dirty="0" err="1" smtClean="0"/>
              <a:t>structuralism</a:t>
            </a:r>
            <a:r>
              <a:rPr lang="fr-FR" sz="2000" dirty="0" smtClean="0"/>
              <a:t>  &amp; </a:t>
            </a:r>
            <a:r>
              <a:rPr lang="fr-FR" sz="2000" dirty="0" err="1" smtClean="0"/>
              <a:t>behaviorist</a:t>
            </a:r>
            <a:r>
              <a:rPr lang="fr-FR" sz="2000" dirty="0" smtClean="0"/>
              <a:t>  </a:t>
            </a:r>
            <a:r>
              <a:rPr lang="fr-FR" sz="2000" dirty="0" err="1" smtClean="0"/>
              <a:t>conditioning</a:t>
            </a:r>
            <a:r>
              <a:rPr lang="fr-FR" sz="2000" dirty="0" smtClean="0"/>
              <a:t> </a:t>
            </a:r>
          </a:p>
          <a:p>
            <a:r>
              <a:rPr lang="fr-FR" sz="1600" dirty="0" smtClean="0"/>
              <a:t>IPA Audio-oral </a:t>
            </a:r>
            <a:r>
              <a:rPr lang="fr-FR" sz="1600" dirty="0" err="1" smtClean="0"/>
              <a:t>methodology</a:t>
            </a:r>
            <a:r>
              <a:rPr lang="fr-FR" sz="1600" dirty="0" smtClean="0"/>
              <a:t> = minimal pairs : « not-not-hot » </a:t>
            </a:r>
            <a:r>
              <a:rPr lang="fr-FR" sz="1600" dirty="0" err="1" smtClean="0"/>
              <a:t>nɒt</a:t>
            </a:r>
            <a:r>
              <a:rPr lang="fr-FR" sz="1600" dirty="0" smtClean="0"/>
              <a:t>/</a:t>
            </a:r>
            <a:r>
              <a:rPr lang="fr-FR" sz="1600" dirty="0" err="1" smtClean="0"/>
              <a:t>nɒt</a:t>
            </a:r>
            <a:r>
              <a:rPr lang="fr-FR" sz="1600" dirty="0" smtClean="0"/>
              <a:t>/</a:t>
            </a:r>
            <a:r>
              <a:rPr lang="fr-FR" sz="1600" dirty="0" err="1" smtClean="0"/>
              <a:t>hɒt</a:t>
            </a:r>
            <a:r>
              <a:rPr lang="fr-FR" sz="1600" dirty="0" smtClean="0"/>
              <a:t>/</a:t>
            </a:r>
          </a:p>
          <a:p>
            <a:r>
              <a:rPr lang="fr-FR" sz="1600" dirty="0" smtClean="0"/>
              <a:t>Discrimination </a:t>
            </a:r>
            <a:r>
              <a:rPr lang="fr-FR" sz="1600" dirty="0" err="1" smtClean="0"/>
              <a:t>exercises</a:t>
            </a:r>
            <a:r>
              <a:rPr lang="fr-FR" sz="1600" dirty="0" smtClean="0"/>
              <a:t>=</a:t>
            </a:r>
            <a:r>
              <a:rPr lang="fr-FR" sz="1600" dirty="0" err="1" smtClean="0"/>
              <a:t>tongue</a:t>
            </a:r>
            <a:r>
              <a:rPr lang="fr-FR" sz="1600" dirty="0" smtClean="0"/>
              <a:t> </a:t>
            </a:r>
            <a:r>
              <a:rPr lang="fr-FR" sz="1600" dirty="0" err="1" smtClean="0"/>
              <a:t>twisters</a:t>
            </a:r>
            <a:r>
              <a:rPr lang="fr-FR" sz="1600" dirty="0" smtClean="0"/>
              <a:t> « </a:t>
            </a:r>
            <a:r>
              <a:rPr lang="fr-FR" sz="1600" dirty="0" err="1" smtClean="0"/>
              <a:t>Hungry</a:t>
            </a:r>
            <a:r>
              <a:rPr lang="fr-FR" sz="1600" dirty="0" smtClean="0"/>
              <a:t> </a:t>
            </a:r>
            <a:r>
              <a:rPr lang="fr-FR" sz="1600" dirty="0" err="1" smtClean="0"/>
              <a:t>Hippos</a:t>
            </a:r>
            <a:r>
              <a:rPr lang="fr-FR" sz="1600" dirty="0" smtClean="0"/>
              <a:t> </a:t>
            </a:r>
            <a:r>
              <a:rPr lang="fr-FR" sz="1600" dirty="0" err="1" smtClean="0"/>
              <a:t>Hate</a:t>
            </a:r>
            <a:r>
              <a:rPr lang="fr-FR" sz="1600" dirty="0" smtClean="0"/>
              <a:t> </a:t>
            </a:r>
            <a:r>
              <a:rPr lang="fr-FR" sz="1600" dirty="0" err="1" smtClean="0"/>
              <a:t>Horribly</a:t>
            </a:r>
            <a:r>
              <a:rPr lang="fr-FR" sz="1600" dirty="0" smtClean="0"/>
              <a:t> Hot Hamburgers »</a:t>
            </a:r>
          </a:p>
          <a:p>
            <a:r>
              <a:rPr lang="fr-FR" sz="1600" dirty="0" smtClean="0"/>
              <a:t>Associative </a:t>
            </a:r>
            <a:r>
              <a:rPr lang="fr-FR" sz="1600" dirty="0" err="1" smtClean="0"/>
              <a:t>process</a:t>
            </a:r>
            <a:r>
              <a:rPr lang="fr-FR" sz="1600" dirty="0" smtClean="0"/>
              <a:t>=</a:t>
            </a:r>
            <a:r>
              <a:rPr lang="fr-FR" sz="1600" dirty="0" err="1" smtClean="0"/>
              <a:t>Flashcards</a:t>
            </a:r>
            <a:r>
              <a:rPr lang="fr-FR" sz="1600" dirty="0" smtClean="0"/>
              <a:t> « </a:t>
            </a:r>
            <a:r>
              <a:rPr lang="fr-FR" sz="1600" dirty="0" smtClean="0"/>
              <a:t>oh!</a:t>
            </a:r>
            <a:r>
              <a:rPr lang="fr-FR" sz="1600" dirty="0" smtClean="0"/>
              <a:t>=</a:t>
            </a:r>
            <a:r>
              <a:rPr lang="fr-FR" sz="1600" dirty="0" smtClean="0"/>
              <a:t>no! » </a:t>
            </a:r>
            <a:r>
              <a:rPr lang="fr-FR" sz="1600" dirty="0" smtClean="0"/>
              <a:t>/</a:t>
            </a:r>
            <a:r>
              <a:rPr lang="fr-FR" sz="1600" dirty="0" err="1" smtClean="0"/>
              <a:t>əʊ</a:t>
            </a:r>
            <a:r>
              <a:rPr lang="fr-FR" sz="1600" dirty="0" smtClean="0"/>
              <a:t>/ </a:t>
            </a:r>
            <a:r>
              <a:rPr lang="fr-FR" sz="1600" dirty="0" smtClean="0"/>
              <a:t>/</a:t>
            </a:r>
            <a:r>
              <a:rPr lang="fr-FR" sz="1600" dirty="0" err="1" smtClean="0"/>
              <a:t>nəʊ</a:t>
            </a:r>
            <a:r>
              <a:rPr lang="fr-FR" sz="1600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262788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200" dirty="0" smtClean="0">
                <a:solidFill>
                  <a:srgbClr val="FF0000"/>
                </a:solidFill>
              </a:rPr>
              <a:t>A </a:t>
            </a:r>
            <a:r>
              <a:rPr lang="fr-FR" sz="2200" dirty="0" err="1" smtClean="0">
                <a:solidFill>
                  <a:srgbClr val="FF0000"/>
                </a:solidFill>
              </a:rPr>
              <a:t>psychological</a:t>
            </a:r>
            <a:r>
              <a:rPr lang="fr-FR" sz="2200" dirty="0" smtClean="0">
                <a:solidFill>
                  <a:srgbClr val="FF0000"/>
                </a:solidFill>
              </a:rPr>
              <a:t> cognitive </a:t>
            </a:r>
            <a:r>
              <a:rPr lang="fr-FR" sz="2200" dirty="0" err="1" smtClean="0">
                <a:solidFill>
                  <a:srgbClr val="FF0000"/>
                </a:solidFill>
              </a:rPr>
              <a:t>level</a:t>
            </a:r>
            <a:r>
              <a:rPr lang="fr-FR" sz="2200" dirty="0" smtClean="0">
                <a:solidFill>
                  <a:srgbClr val="FF0000"/>
                </a:solidFill>
              </a:rPr>
              <a:t> in </a:t>
            </a:r>
            <a:r>
              <a:rPr lang="fr-FR" sz="2200" dirty="0" err="1" smtClean="0">
                <a:solidFill>
                  <a:srgbClr val="FF0000"/>
                </a:solidFill>
              </a:rPr>
              <a:t>terms</a:t>
            </a:r>
            <a:r>
              <a:rPr lang="fr-FR" sz="2200" dirty="0" smtClean="0">
                <a:solidFill>
                  <a:srgbClr val="FF0000"/>
                </a:solidFill>
              </a:rPr>
              <a:t> of </a:t>
            </a:r>
            <a:r>
              <a:rPr lang="fr-FR" sz="2200" dirty="0" err="1" smtClean="0">
                <a:solidFill>
                  <a:srgbClr val="FF0000"/>
                </a:solidFill>
              </a:rPr>
              <a:t>linguistic</a:t>
            </a:r>
            <a:r>
              <a:rPr lang="fr-FR" sz="2200" dirty="0" smtClean="0">
                <a:solidFill>
                  <a:srgbClr val="FF0000"/>
                </a:solidFill>
              </a:rPr>
              <a:t>, </a:t>
            </a:r>
            <a:r>
              <a:rPr lang="fr-FR" sz="2200" dirty="0" err="1" smtClean="0">
                <a:solidFill>
                  <a:srgbClr val="FF0000"/>
                </a:solidFill>
              </a:rPr>
              <a:t>learning</a:t>
            </a:r>
            <a:r>
              <a:rPr lang="fr-FR" sz="2200" dirty="0" smtClean="0">
                <a:solidFill>
                  <a:srgbClr val="FF0000"/>
                </a:solidFill>
              </a:rPr>
              <a:t>, </a:t>
            </a:r>
            <a:r>
              <a:rPr lang="fr-FR" sz="2200" dirty="0" err="1" smtClean="0">
                <a:solidFill>
                  <a:srgbClr val="FF0000"/>
                </a:solidFill>
              </a:rPr>
              <a:t>humanizing</a:t>
            </a:r>
            <a:r>
              <a:rPr lang="fr-FR" sz="2200" dirty="0" smtClean="0">
                <a:solidFill>
                  <a:srgbClr val="FF0000"/>
                </a:solidFill>
              </a:rPr>
              <a:t> </a:t>
            </a:r>
            <a:r>
              <a:rPr lang="fr-FR" sz="2200" dirty="0" err="1" smtClean="0">
                <a:solidFill>
                  <a:srgbClr val="FF0000"/>
                </a:solidFill>
              </a:rPr>
              <a:t>symbolic</a:t>
            </a:r>
            <a:r>
              <a:rPr lang="fr-FR" sz="2200" dirty="0" smtClean="0">
                <a:solidFill>
                  <a:srgbClr val="FF0000"/>
                </a:solidFill>
              </a:rPr>
              <a:t> </a:t>
            </a:r>
            <a:r>
              <a:rPr lang="fr-FR" sz="2200" dirty="0" err="1" smtClean="0">
                <a:solidFill>
                  <a:srgbClr val="FF0000"/>
                </a:solidFill>
              </a:rPr>
              <a:t>paradigms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 smtClean="0"/>
              <a:t>*</a:t>
            </a:r>
            <a:r>
              <a:rPr lang="fr-FR" sz="2200" dirty="0" err="1" smtClean="0">
                <a:solidFill>
                  <a:srgbClr val="FF0000"/>
                </a:solidFill>
              </a:rPr>
              <a:t>Linguistic</a:t>
            </a:r>
            <a:r>
              <a:rPr lang="fr-FR" sz="2200" dirty="0" smtClean="0">
                <a:solidFill>
                  <a:srgbClr val="FF0000"/>
                </a:solidFill>
              </a:rPr>
              <a:t> </a:t>
            </a:r>
            <a:r>
              <a:rPr lang="fr-FR" sz="2200" dirty="0" err="1" smtClean="0">
                <a:solidFill>
                  <a:srgbClr val="FF0000"/>
                </a:solidFill>
              </a:rPr>
              <a:t>paradigms</a:t>
            </a:r>
            <a:r>
              <a:rPr lang="fr-FR" sz="22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sz="2000" dirty="0" err="1" smtClean="0"/>
              <a:t>Phonological</a:t>
            </a:r>
            <a:r>
              <a:rPr lang="fr-FR" sz="2000" dirty="0" smtClean="0"/>
              <a:t> </a:t>
            </a:r>
            <a:r>
              <a:rPr lang="fr-FR" sz="2000" dirty="0" err="1" smtClean="0"/>
              <a:t>structuralism</a:t>
            </a:r>
            <a:r>
              <a:rPr lang="fr-FR" sz="2000" dirty="0" smtClean="0"/>
              <a:t>  &amp; </a:t>
            </a:r>
            <a:r>
              <a:rPr lang="fr-FR" sz="2000" dirty="0" err="1" smtClean="0"/>
              <a:t>behaviorist</a:t>
            </a:r>
            <a:r>
              <a:rPr lang="fr-FR" sz="2000" dirty="0" smtClean="0"/>
              <a:t>  </a:t>
            </a:r>
            <a:r>
              <a:rPr lang="fr-FR" sz="2000" dirty="0" err="1" smtClean="0"/>
              <a:t>conditioning</a:t>
            </a:r>
            <a:r>
              <a:rPr lang="fr-FR" sz="2000" dirty="0" smtClean="0"/>
              <a:t> </a:t>
            </a:r>
          </a:p>
          <a:p>
            <a:r>
              <a:rPr lang="fr-FR" sz="1700" dirty="0" smtClean="0"/>
              <a:t>IPA Audio-oral </a:t>
            </a:r>
            <a:r>
              <a:rPr lang="fr-FR" sz="1700" dirty="0" err="1" smtClean="0"/>
              <a:t>methodology</a:t>
            </a:r>
            <a:r>
              <a:rPr lang="fr-FR" sz="1700" dirty="0" smtClean="0"/>
              <a:t> = minimal pairs : « not-not-hot » </a:t>
            </a:r>
            <a:r>
              <a:rPr lang="fr-FR" sz="1700" dirty="0" err="1" smtClean="0"/>
              <a:t>nɒt</a:t>
            </a:r>
            <a:r>
              <a:rPr lang="fr-FR" sz="1700" dirty="0" smtClean="0"/>
              <a:t>/</a:t>
            </a:r>
            <a:r>
              <a:rPr lang="fr-FR" sz="1700" dirty="0" err="1" smtClean="0"/>
              <a:t>nɒt</a:t>
            </a:r>
            <a:r>
              <a:rPr lang="fr-FR" sz="1700" dirty="0" smtClean="0"/>
              <a:t>/</a:t>
            </a:r>
            <a:r>
              <a:rPr lang="fr-FR" sz="1700" dirty="0" err="1" smtClean="0"/>
              <a:t>hɒt</a:t>
            </a:r>
            <a:r>
              <a:rPr lang="fr-FR" sz="1700" dirty="0" smtClean="0"/>
              <a:t>/</a:t>
            </a:r>
          </a:p>
          <a:p>
            <a:r>
              <a:rPr lang="fr-FR" sz="1700" dirty="0" smtClean="0"/>
              <a:t>Discrimination </a:t>
            </a:r>
            <a:r>
              <a:rPr lang="fr-FR" sz="1700" dirty="0" err="1" smtClean="0"/>
              <a:t>exercises</a:t>
            </a:r>
            <a:r>
              <a:rPr lang="fr-FR" sz="1700" dirty="0" smtClean="0"/>
              <a:t>=</a:t>
            </a:r>
            <a:r>
              <a:rPr lang="fr-FR" sz="1700" dirty="0" err="1" smtClean="0"/>
              <a:t>tongue</a:t>
            </a:r>
            <a:r>
              <a:rPr lang="fr-FR" sz="1700" dirty="0" smtClean="0"/>
              <a:t> </a:t>
            </a:r>
            <a:r>
              <a:rPr lang="fr-FR" sz="1700" dirty="0" err="1" smtClean="0"/>
              <a:t>twisters</a:t>
            </a:r>
            <a:r>
              <a:rPr lang="fr-FR" sz="1700" dirty="0" smtClean="0"/>
              <a:t> « </a:t>
            </a:r>
            <a:r>
              <a:rPr lang="fr-FR" sz="1700" dirty="0" err="1" smtClean="0"/>
              <a:t>Hungry</a:t>
            </a:r>
            <a:r>
              <a:rPr lang="fr-FR" sz="1700" dirty="0" smtClean="0"/>
              <a:t> </a:t>
            </a:r>
            <a:r>
              <a:rPr lang="fr-FR" sz="1700" dirty="0" err="1" smtClean="0"/>
              <a:t>Hippos</a:t>
            </a:r>
            <a:r>
              <a:rPr lang="fr-FR" sz="1700" dirty="0" smtClean="0"/>
              <a:t> </a:t>
            </a:r>
            <a:r>
              <a:rPr lang="fr-FR" sz="1700" dirty="0" err="1" smtClean="0"/>
              <a:t>Hate</a:t>
            </a:r>
            <a:r>
              <a:rPr lang="fr-FR" sz="1700" dirty="0" smtClean="0"/>
              <a:t> </a:t>
            </a:r>
            <a:r>
              <a:rPr lang="fr-FR" sz="1700" dirty="0" err="1" smtClean="0"/>
              <a:t>Horribly</a:t>
            </a:r>
            <a:r>
              <a:rPr lang="fr-FR" sz="1700" dirty="0" smtClean="0"/>
              <a:t> Hot Hamburgers »</a:t>
            </a:r>
          </a:p>
          <a:p>
            <a:r>
              <a:rPr lang="fr-FR" sz="1700" dirty="0" smtClean="0"/>
              <a:t>Associative </a:t>
            </a:r>
            <a:r>
              <a:rPr lang="fr-FR" sz="1700" dirty="0" err="1" smtClean="0"/>
              <a:t>process</a:t>
            </a:r>
            <a:r>
              <a:rPr lang="fr-FR" sz="1700" dirty="0" smtClean="0"/>
              <a:t>=</a:t>
            </a:r>
            <a:r>
              <a:rPr lang="fr-FR" sz="1700" dirty="0" err="1" smtClean="0"/>
              <a:t>Flashcards</a:t>
            </a:r>
            <a:r>
              <a:rPr lang="fr-FR" sz="1700" dirty="0" smtClean="0"/>
              <a:t> « boat=no! » /</a:t>
            </a:r>
            <a:r>
              <a:rPr lang="fr-FR" sz="1700" dirty="0" err="1" smtClean="0"/>
              <a:t>bəʊt</a:t>
            </a:r>
            <a:r>
              <a:rPr lang="fr-FR" sz="1700" dirty="0" smtClean="0"/>
              <a:t>/ /</a:t>
            </a:r>
            <a:r>
              <a:rPr lang="fr-FR" sz="1700" dirty="0" err="1" smtClean="0"/>
              <a:t>nəʊ</a:t>
            </a:r>
            <a:r>
              <a:rPr lang="fr-FR" sz="1700" dirty="0" smtClean="0"/>
              <a:t>/</a:t>
            </a:r>
          </a:p>
          <a:p>
            <a:r>
              <a:rPr lang="fr-FR" sz="2000" dirty="0" smtClean="0"/>
              <a:t>Contrastive </a:t>
            </a:r>
            <a:r>
              <a:rPr lang="fr-FR" sz="2000" dirty="0" err="1" smtClean="0"/>
              <a:t>analysis</a:t>
            </a:r>
            <a:r>
              <a:rPr lang="fr-FR" sz="2000" dirty="0" smtClean="0"/>
              <a:t> (Randall, 2007)</a:t>
            </a:r>
          </a:p>
          <a:p>
            <a:endParaRPr lang="fr-FR" sz="1700" dirty="0"/>
          </a:p>
        </p:txBody>
      </p:sp>
    </p:spTree>
    <p:extLst>
      <p:ext uri="{BB962C8B-B14F-4D97-AF65-F5344CB8AC3E}">
        <p14:creationId xmlns:p14="http://schemas.microsoft.com/office/powerpoint/2010/main" val="402500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A </a:t>
            </a:r>
            <a:r>
              <a:rPr lang="fr-FR" sz="2000" dirty="0" err="1" smtClean="0">
                <a:solidFill>
                  <a:srgbClr val="FF0000"/>
                </a:solidFill>
              </a:rPr>
              <a:t>psychological</a:t>
            </a:r>
            <a:r>
              <a:rPr lang="fr-FR" sz="2000" dirty="0" smtClean="0">
                <a:solidFill>
                  <a:srgbClr val="FF0000"/>
                </a:solidFill>
              </a:rPr>
              <a:t> cognitive </a:t>
            </a:r>
            <a:r>
              <a:rPr lang="fr-FR" sz="2000" dirty="0" err="1" smtClean="0">
                <a:solidFill>
                  <a:srgbClr val="FF0000"/>
                </a:solidFill>
              </a:rPr>
              <a:t>level</a:t>
            </a:r>
            <a:r>
              <a:rPr lang="fr-FR" sz="2000" dirty="0" smtClean="0">
                <a:solidFill>
                  <a:srgbClr val="FF0000"/>
                </a:solidFill>
              </a:rPr>
              <a:t> in </a:t>
            </a:r>
            <a:r>
              <a:rPr lang="fr-FR" sz="2000" dirty="0" err="1" smtClean="0">
                <a:solidFill>
                  <a:srgbClr val="FF0000"/>
                </a:solidFill>
              </a:rPr>
              <a:t>terms</a:t>
            </a:r>
            <a:r>
              <a:rPr lang="fr-FR" sz="2000" dirty="0" smtClean="0">
                <a:solidFill>
                  <a:srgbClr val="FF0000"/>
                </a:solidFill>
              </a:rPr>
              <a:t> of </a:t>
            </a:r>
            <a:r>
              <a:rPr lang="fr-FR" sz="2000" dirty="0" err="1" smtClean="0">
                <a:solidFill>
                  <a:srgbClr val="FF0000"/>
                </a:solidFill>
              </a:rPr>
              <a:t>linguistic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learning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humanizing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symbolic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paradigms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*</a:t>
            </a:r>
            <a:r>
              <a:rPr lang="fr-FR" sz="2000" dirty="0" err="1" smtClean="0">
                <a:solidFill>
                  <a:srgbClr val="FF0000"/>
                </a:solidFill>
              </a:rPr>
              <a:t>Linguistic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paradigms</a:t>
            </a:r>
            <a:r>
              <a:rPr lang="fr-FR" sz="2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sz="2000" dirty="0" err="1" smtClean="0"/>
              <a:t>Phonological</a:t>
            </a:r>
            <a:r>
              <a:rPr lang="fr-FR" sz="2000" dirty="0" smtClean="0"/>
              <a:t> </a:t>
            </a:r>
            <a:r>
              <a:rPr lang="fr-FR" sz="2000" dirty="0" err="1" smtClean="0"/>
              <a:t>structuralism</a:t>
            </a:r>
            <a:r>
              <a:rPr lang="fr-FR" sz="2000" dirty="0" smtClean="0"/>
              <a:t>  &amp; </a:t>
            </a:r>
            <a:r>
              <a:rPr lang="fr-FR" sz="2000" dirty="0" err="1" smtClean="0"/>
              <a:t>behaviorist</a:t>
            </a:r>
            <a:r>
              <a:rPr lang="fr-FR" sz="2000" dirty="0" smtClean="0"/>
              <a:t>  </a:t>
            </a:r>
            <a:r>
              <a:rPr lang="fr-FR" sz="2000" dirty="0" err="1" smtClean="0"/>
              <a:t>conditioning</a:t>
            </a:r>
            <a:r>
              <a:rPr lang="fr-FR" sz="2000" dirty="0" smtClean="0"/>
              <a:t> </a:t>
            </a:r>
          </a:p>
          <a:p>
            <a:r>
              <a:rPr lang="fr-FR" sz="1600" dirty="0" smtClean="0"/>
              <a:t>IPA Audio-oral </a:t>
            </a:r>
            <a:r>
              <a:rPr lang="fr-FR" sz="1600" dirty="0" err="1" smtClean="0"/>
              <a:t>methodology</a:t>
            </a:r>
            <a:r>
              <a:rPr lang="fr-FR" sz="1600" dirty="0" smtClean="0"/>
              <a:t> = minimal pairs : « not-not-hot » </a:t>
            </a:r>
            <a:r>
              <a:rPr lang="fr-FR" sz="1600" dirty="0" err="1" smtClean="0"/>
              <a:t>nɒt</a:t>
            </a:r>
            <a:r>
              <a:rPr lang="fr-FR" sz="1600" dirty="0" smtClean="0"/>
              <a:t>/</a:t>
            </a:r>
            <a:r>
              <a:rPr lang="fr-FR" sz="1600" dirty="0" err="1" smtClean="0"/>
              <a:t>nɒt</a:t>
            </a:r>
            <a:r>
              <a:rPr lang="fr-FR" sz="1600" dirty="0" smtClean="0"/>
              <a:t>/</a:t>
            </a:r>
            <a:r>
              <a:rPr lang="fr-FR" sz="1600" dirty="0" err="1" smtClean="0"/>
              <a:t>hɒt</a:t>
            </a:r>
            <a:r>
              <a:rPr lang="fr-FR" sz="1600" dirty="0" smtClean="0"/>
              <a:t>/</a:t>
            </a:r>
          </a:p>
          <a:p>
            <a:r>
              <a:rPr lang="fr-FR" sz="1600" dirty="0" smtClean="0"/>
              <a:t>Discrimination </a:t>
            </a:r>
            <a:r>
              <a:rPr lang="fr-FR" sz="1600" dirty="0" err="1" smtClean="0"/>
              <a:t>exercises</a:t>
            </a:r>
            <a:r>
              <a:rPr lang="fr-FR" sz="1600" dirty="0" smtClean="0"/>
              <a:t>=</a:t>
            </a:r>
            <a:r>
              <a:rPr lang="fr-FR" sz="1600" dirty="0" err="1" smtClean="0"/>
              <a:t>tongue</a:t>
            </a:r>
            <a:r>
              <a:rPr lang="fr-FR" sz="1600" dirty="0" smtClean="0"/>
              <a:t> </a:t>
            </a:r>
            <a:r>
              <a:rPr lang="fr-FR" sz="1600" dirty="0" err="1" smtClean="0"/>
              <a:t>twisters</a:t>
            </a:r>
            <a:r>
              <a:rPr lang="fr-FR" sz="1600" dirty="0" smtClean="0"/>
              <a:t> « </a:t>
            </a:r>
            <a:r>
              <a:rPr lang="fr-FR" sz="1600" dirty="0" err="1" smtClean="0"/>
              <a:t>Hungry</a:t>
            </a:r>
            <a:r>
              <a:rPr lang="fr-FR" sz="1600" dirty="0" smtClean="0"/>
              <a:t> </a:t>
            </a:r>
            <a:r>
              <a:rPr lang="fr-FR" sz="1600" dirty="0" err="1" smtClean="0"/>
              <a:t>Hippos</a:t>
            </a:r>
            <a:r>
              <a:rPr lang="fr-FR" sz="1600" dirty="0" smtClean="0"/>
              <a:t> </a:t>
            </a:r>
            <a:r>
              <a:rPr lang="fr-FR" sz="1600" dirty="0" err="1" smtClean="0"/>
              <a:t>Hate</a:t>
            </a:r>
            <a:r>
              <a:rPr lang="fr-FR" sz="1600" dirty="0" smtClean="0"/>
              <a:t> </a:t>
            </a:r>
            <a:r>
              <a:rPr lang="fr-FR" sz="1600" dirty="0" err="1" smtClean="0"/>
              <a:t>Horribly</a:t>
            </a:r>
            <a:r>
              <a:rPr lang="fr-FR" sz="1600" dirty="0" smtClean="0"/>
              <a:t> Hot Hamburgers »</a:t>
            </a:r>
          </a:p>
          <a:p>
            <a:r>
              <a:rPr lang="fr-FR" sz="1600" dirty="0" smtClean="0"/>
              <a:t>Associative </a:t>
            </a:r>
            <a:r>
              <a:rPr lang="fr-FR" sz="1600" dirty="0" err="1" smtClean="0"/>
              <a:t>process</a:t>
            </a:r>
            <a:r>
              <a:rPr lang="fr-FR" sz="1600" dirty="0" smtClean="0"/>
              <a:t>=</a:t>
            </a:r>
            <a:r>
              <a:rPr lang="fr-FR" sz="1600" dirty="0" err="1" smtClean="0"/>
              <a:t>Flashcards</a:t>
            </a:r>
            <a:r>
              <a:rPr lang="fr-FR" sz="1600" dirty="0" smtClean="0"/>
              <a:t> « boat=no! » /</a:t>
            </a:r>
            <a:r>
              <a:rPr lang="fr-FR" sz="1600" dirty="0" err="1" smtClean="0"/>
              <a:t>bəʊt</a:t>
            </a:r>
            <a:r>
              <a:rPr lang="fr-FR" sz="1600" dirty="0" smtClean="0"/>
              <a:t>/ /</a:t>
            </a:r>
            <a:r>
              <a:rPr lang="fr-FR" sz="1600" dirty="0" err="1" smtClean="0"/>
              <a:t>nəʊ</a:t>
            </a:r>
            <a:r>
              <a:rPr lang="fr-FR" sz="1600" dirty="0" smtClean="0"/>
              <a:t>/</a:t>
            </a:r>
            <a:endParaRPr lang="fr-FR" sz="2400" dirty="0" smtClean="0"/>
          </a:p>
          <a:p>
            <a:r>
              <a:rPr lang="fr-FR" sz="2000" dirty="0" smtClean="0"/>
              <a:t>Contrastive </a:t>
            </a:r>
            <a:r>
              <a:rPr lang="fr-FR" sz="2000" dirty="0" err="1" smtClean="0"/>
              <a:t>analysis</a:t>
            </a:r>
            <a:r>
              <a:rPr lang="fr-FR" sz="2000" dirty="0" smtClean="0"/>
              <a:t> (Randall, 2007)</a:t>
            </a:r>
          </a:p>
          <a:p>
            <a:r>
              <a:rPr lang="fr-FR" sz="2000" dirty="0" err="1" smtClean="0"/>
              <a:t>Generative</a:t>
            </a:r>
            <a:r>
              <a:rPr lang="fr-FR" sz="2000" dirty="0" smtClean="0"/>
              <a:t> </a:t>
            </a:r>
            <a:r>
              <a:rPr lang="fr-FR" sz="2000" dirty="0" err="1" smtClean="0"/>
              <a:t>phonology</a:t>
            </a:r>
            <a:r>
              <a:rPr lang="fr-FR" sz="2000" dirty="0" smtClean="0"/>
              <a:t> &amp; </a:t>
            </a:r>
            <a:r>
              <a:rPr lang="fr-FR" sz="2000" dirty="0" err="1" smtClean="0"/>
              <a:t>nativism</a:t>
            </a:r>
            <a:r>
              <a:rPr lang="fr-FR" sz="2000" dirty="0" smtClean="0"/>
              <a:t>/</a:t>
            </a:r>
            <a:r>
              <a:rPr lang="fr-FR" sz="2000" dirty="0" err="1" smtClean="0"/>
              <a:t>innate</a:t>
            </a:r>
            <a:r>
              <a:rPr lang="fr-FR" sz="2000" dirty="0" smtClean="0"/>
              <a:t> </a:t>
            </a:r>
            <a:r>
              <a:rPr lang="fr-FR" sz="2000" dirty="0" err="1" smtClean="0"/>
              <a:t>universals</a:t>
            </a:r>
            <a:r>
              <a:rPr lang="fr-FR" sz="2000" dirty="0" smtClean="0"/>
              <a:t> (</a:t>
            </a:r>
            <a:r>
              <a:rPr lang="fr-FR" sz="2000" dirty="0" err="1" smtClean="0"/>
              <a:t>Chomsky’s</a:t>
            </a:r>
            <a:r>
              <a:rPr lang="fr-FR" sz="2000" dirty="0" smtClean="0"/>
              <a:t> LAD)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2731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A </a:t>
            </a:r>
            <a:r>
              <a:rPr lang="fr-FR" sz="2000" dirty="0" err="1" smtClean="0">
                <a:solidFill>
                  <a:srgbClr val="FF0000"/>
                </a:solidFill>
              </a:rPr>
              <a:t>psychological</a:t>
            </a:r>
            <a:r>
              <a:rPr lang="fr-FR" sz="2000" dirty="0" smtClean="0">
                <a:solidFill>
                  <a:srgbClr val="FF0000"/>
                </a:solidFill>
              </a:rPr>
              <a:t> cognitive </a:t>
            </a:r>
            <a:r>
              <a:rPr lang="fr-FR" sz="2000" dirty="0" err="1" smtClean="0">
                <a:solidFill>
                  <a:srgbClr val="FF0000"/>
                </a:solidFill>
              </a:rPr>
              <a:t>level</a:t>
            </a:r>
            <a:r>
              <a:rPr lang="fr-FR" sz="2000" dirty="0" smtClean="0">
                <a:solidFill>
                  <a:srgbClr val="FF0000"/>
                </a:solidFill>
              </a:rPr>
              <a:t> in </a:t>
            </a:r>
            <a:r>
              <a:rPr lang="fr-FR" sz="2000" dirty="0" err="1" smtClean="0">
                <a:solidFill>
                  <a:srgbClr val="FF0000"/>
                </a:solidFill>
              </a:rPr>
              <a:t>terms</a:t>
            </a:r>
            <a:r>
              <a:rPr lang="fr-FR" sz="2000" dirty="0" smtClean="0">
                <a:solidFill>
                  <a:srgbClr val="FF0000"/>
                </a:solidFill>
              </a:rPr>
              <a:t> of </a:t>
            </a:r>
            <a:r>
              <a:rPr lang="fr-FR" sz="2000" dirty="0" err="1" smtClean="0">
                <a:solidFill>
                  <a:srgbClr val="FF0000"/>
                </a:solidFill>
              </a:rPr>
              <a:t>linguistic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learning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humanizing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symbolic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paradigms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6130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aseline="30000" dirty="0" smtClean="0"/>
              <a:t>*</a:t>
            </a:r>
            <a:r>
              <a:rPr lang="fr-FR" sz="2400" baseline="30000" dirty="0" err="1" smtClean="0">
                <a:solidFill>
                  <a:srgbClr val="FF0000"/>
                </a:solidFill>
              </a:rPr>
              <a:t>Linguistic</a:t>
            </a:r>
            <a:r>
              <a:rPr lang="fr-FR" sz="2400" baseline="30000" dirty="0" smtClean="0">
                <a:solidFill>
                  <a:srgbClr val="FF0000"/>
                </a:solidFill>
              </a:rPr>
              <a:t> </a:t>
            </a:r>
            <a:r>
              <a:rPr lang="fr-FR" sz="2400" baseline="30000" dirty="0" err="1" smtClean="0">
                <a:solidFill>
                  <a:srgbClr val="FF0000"/>
                </a:solidFill>
              </a:rPr>
              <a:t>paradigms</a:t>
            </a:r>
            <a:r>
              <a:rPr lang="fr-FR" sz="2400" baseline="30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sz="2000" dirty="0" err="1" smtClean="0"/>
              <a:t>Phonological</a:t>
            </a:r>
            <a:r>
              <a:rPr lang="fr-FR" sz="2000" dirty="0" smtClean="0"/>
              <a:t> </a:t>
            </a:r>
            <a:r>
              <a:rPr lang="fr-FR" sz="2000" dirty="0" err="1" smtClean="0"/>
              <a:t>structuralism</a:t>
            </a:r>
            <a:r>
              <a:rPr lang="fr-FR" sz="2000" dirty="0" smtClean="0"/>
              <a:t>  &amp; </a:t>
            </a:r>
            <a:r>
              <a:rPr lang="fr-FR" sz="2000" dirty="0" err="1" smtClean="0"/>
              <a:t>behaviorist</a:t>
            </a:r>
            <a:r>
              <a:rPr lang="fr-FR" sz="2000" dirty="0" smtClean="0"/>
              <a:t>  </a:t>
            </a:r>
            <a:r>
              <a:rPr lang="fr-FR" sz="2000" dirty="0" err="1" smtClean="0"/>
              <a:t>conditioning</a:t>
            </a:r>
            <a:r>
              <a:rPr lang="fr-FR" sz="2000" dirty="0" smtClean="0"/>
              <a:t> </a:t>
            </a:r>
          </a:p>
          <a:p>
            <a:r>
              <a:rPr lang="fr-FR" sz="1600" dirty="0" smtClean="0"/>
              <a:t>IPA Audio-oral </a:t>
            </a:r>
            <a:r>
              <a:rPr lang="fr-FR" sz="1600" dirty="0" err="1" smtClean="0"/>
              <a:t>methodology</a:t>
            </a:r>
            <a:r>
              <a:rPr lang="fr-FR" sz="1600" dirty="0" smtClean="0"/>
              <a:t> = minimal pairs : « not-not-hot » </a:t>
            </a:r>
            <a:r>
              <a:rPr lang="fr-FR" sz="1600" dirty="0" err="1" smtClean="0"/>
              <a:t>nɒt</a:t>
            </a:r>
            <a:r>
              <a:rPr lang="fr-FR" sz="1600" dirty="0" smtClean="0"/>
              <a:t>/</a:t>
            </a:r>
            <a:r>
              <a:rPr lang="fr-FR" sz="1600" dirty="0" err="1" smtClean="0"/>
              <a:t>nɒt</a:t>
            </a:r>
            <a:r>
              <a:rPr lang="fr-FR" sz="1600" dirty="0" smtClean="0"/>
              <a:t>/</a:t>
            </a:r>
            <a:r>
              <a:rPr lang="fr-FR" sz="1600" dirty="0" err="1" smtClean="0"/>
              <a:t>hɒt</a:t>
            </a:r>
            <a:r>
              <a:rPr lang="fr-FR" sz="1600" dirty="0" smtClean="0"/>
              <a:t>/</a:t>
            </a:r>
          </a:p>
          <a:p>
            <a:r>
              <a:rPr lang="fr-FR" sz="1600" dirty="0" smtClean="0"/>
              <a:t>Discrimination </a:t>
            </a:r>
            <a:r>
              <a:rPr lang="fr-FR" sz="1600" dirty="0" err="1" smtClean="0"/>
              <a:t>exercises</a:t>
            </a:r>
            <a:r>
              <a:rPr lang="fr-FR" sz="1600" dirty="0" smtClean="0"/>
              <a:t>=</a:t>
            </a:r>
            <a:r>
              <a:rPr lang="fr-FR" sz="1600" dirty="0" err="1" smtClean="0"/>
              <a:t>tongue</a:t>
            </a:r>
            <a:r>
              <a:rPr lang="fr-FR" sz="1600" dirty="0" smtClean="0"/>
              <a:t> </a:t>
            </a:r>
            <a:r>
              <a:rPr lang="fr-FR" sz="1600" dirty="0" err="1" smtClean="0"/>
              <a:t>twisters</a:t>
            </a:r>
            <a:r>
              <a:rPr lang="fr-FR" sz="1600" dirty="0" smtClean="0"/>
              <a:t> « </a:t>
            </a:r>
            <a:r>
              <a:rPr lang="fr-FR" sz="1600" dirty="0" err="1" smtClean="0"/>
              <a:t>Hungry</a:t>
            </a:r>
            <a:r>
              <a:rPr lang="fr-FR" sz="1600" dirty="0" smtClean="0"/>
              <a:t> </a:t>
            </a:r>
            <a:r>
              <a:rPr lang="fr-FR" sz="1600" dirty="0" err="1" smtClean="0"/>
              <a:t>Hippos</a:t>
            </a:r>
            <a:r>
              <a:rPr lang="fr-FR" sz="1600" dirty="0" smtClean="0"/>
              <a:t> </a:t>
            </a:r>
            <a:r>
              <a:rPr lang="fr-FR" sz="1600" dirty="0" err="1" smtClean="0"/>
              <a:t>Hate</a:t>
            </a:r>
            <a:r>
              <a:rPr lang="fr-FR" sz="1600" dirty="0" smtClean="0"/>
              <a:t> </a:t>
            </a:r>
            <a:r>
              <a:rPr lang="fr-FR" sz="1600" dirty="0" err="1" smtClean="0"/>
              <a:t>Horribly</a:t>
            </a:r>
            <a:r>
              <a:rPr lang="fr-FR" sz="1600" dirty="0" smtClean="0"/>
              <a:t> Hot Hamburgers »</a:t>
            </a:r>
          </a:p>
          <a:p>
            <a:r>
              <a:rPr lang="fr-FR" sz="1600" dirty="0" smtClean="0"/>
              <a:t>Associative </a:t>
            </a:r>
            <a:r>
              <a:rPr lang="fr-FR" sz="1600" dirty="0" err="1" smtClean="0"/>
              <a:t>process</a:t>
            </a:r>
            <a:r>
              <a:rPr lang="fr-FR" sz="1600" dirty="0" smtClean="0"/>
              <a:t>=</a:t>
            </a:r>
            <a:r>
              <a:rPr lang="fr-FR" sz="1600" dirty="0" err="1" smtClean="0"/>
              <a:t>Flashcards</a:t>
            </a:r>
            <a:r>
              <a:rPr lang="fr-FR" sz="1600" dirty="0" smtClean="0"/>
              <a:t> « boat=no! » /</a:t>
            </a:r>
            <a:r>
              <a:rPr lang="fr-FR" sz="1600" dirty="0" err="1" smtClean="0"/>
              <a:t>bəʊt</a:t>
            </a:r>
            <a:r>
              <a:rPr lang="fr-FR" sz="1600" dirty="0" smtClean="0"/>
              <a:t>/ /</a:t>
            </a:r>
            <a:r>
              <a:rPr lang="fr-FR" sz="1600" dirty="0" err="1" smtClean="0"/>
              <a:t>nəʊ</a:t>
            </a:r>
            <a:r>
              <a:rPr lang="fr-FR" sz="1600" dirty="0" smtClean="0"/>
              <a:t>/</a:t>
            </a:r>
          </a:p>
          <a:p>
            <a:r>
              <a:rPr lang="fr-FR" sz="2000" dirty="0" smtClean="0"/>
              <a:t>Contrastive </a:t>
            </a:r>
            <a:r>
              <a:rPr lang="fr-FR" sz="2000" dirty="0" err="1" smtClean="0"/>
              <a:t>analysis</a:t>
            </a:r>
            <a:r>
              <a:rPr lang="fr-FR" sz="2000" dirty="0" smtClean="0"/>
              <a:t> (Randall, 2007)</a:t>
            </a:r>
          </a:p>
          <a:p>
            <a:r>
              <a:rPr lang="fr-FR" sz="2000" dirty="0" err="1" smtClean="0"/>
              <a:t>Generative</a:t>
            </a:r>
            <a:r>
              <a:rPr lang="fr-FR" sz="2000" dirty="0" smtClean="0"/>
              <a:t> </a:t>
            </a:r>
            <a:r>
              <a:rPr lang="fr-FR" sz="2000" dirty="0" err="1" smtClean="0"/>
              <a:t>phonology</a:t>
            </a:r>
            <a:r>
              <a:rPr lang="fr-FR" sz="2000" dirty="0" smtClean="0"/>
              <a:t> &amp; </a:t>
            </a:r>
            <a:r>
              <a:rPr lang="fr-FR" sz="2000" dirty="0" err="1" smtClean="0"/>
              <a:t>nativism</a:t>
            </a:r>
            <a:r>
              <a:rPr lang="fr-FR" sz="2000" dirty="0" smtClean="0"/>
              <a:t>/</a:t>
            </a:r>
            <a:r>
              <a:rPr lang="fr-FR" sz="2000" dirty="0" err="1" smtClean="0"/>
              <a:t>innate</a:t>
            </a:r>
            <a:r>
              <a:rPr lang="fr-FR" sz="2000" dirty="0" smtClean="0"/>
              <a:t> </a:t>
            </a:r>
            <a:r>
              <a:rPr lang="fr-FR" sz="2000" dirty="0" err="1" smtClean="0"/>
              <a:t>universals</a:t>
            </a:r>
            <a:r>
              <a:rPr lang="fr-FR" sz="2000" dirty="0" smtClean="0"/>
              <a:t> (</a:t>
            </a:r>
            <a:r>
              <a:rPr lang="fr-FR" sz="2000" dirty="0" err="1" smtClean="0"/>
              <a:t>Chomsky’s</a:t>
            </a:r>
            <a:r>
              <a:rPr lang="fr-FR" sz="2000" dirty="0" smtClean="0"/>
              <a:t> LAD)</a:t>
            </a:r>
          </a:p>
          <a:p>
            <a:r>
              <a:rPr lang="fr-FR" sz="2000" dirty="0" err="1" smtClean="0"/>
              <a:t>Sociolinguistics</a:t>
            </a:r>
            <a:r>
              <a:rPr lang="fr-FR" sz="2000" dirty="0" smtClean="0"/>
              <a:t> &amp; </a:t>
            </a:r>
            <a:r>
              <a:rPr lang="fr-FR" sz="2000" dirty="0" err="1" smtClean="0"/>
              <a:t>pragmatic</a:t>
            </a:r>
            <a:r>
              <a:rPr lang="fr-FR" sz="2000" dirty="0" smtClean="0"/>
              <a:t> </a:t>
            </a:r>
            <a:r>
              <a:rPr lang="fr-FR" sz="2000" dirty="0" err="1" smtClean="0"/>
              <a:t>linguistics</a:t>
            </a:r>
            <a:r>
              <a:rPr lang="fr-FR" sz="2000" dirty="0" smtClean="0"/>
              <a:t> </a:t>
            </a:r>
          </a:p>
          <a:p>
            <a:r>
              <a:rPr lang="fr-FR" sz="1600" dirty="0" smtClean="0"/>
              <a:t>Speech </a:t>
            </a:r>
            <a:r>
              <a:rPr lang="fr-FR" sz="1600" dirty="0" err="1" smtClean="0"/>
              <a:t>Act</a:t>
            </a:r>
            <a:r>
              <a:rPr lang="fr-FR" sz="1600" dirty="0" smtClean="0"/>
              <a:t> </a:t>
            </a:r>
            <a:r>
              <a:rPr lang="fr-FR" sz="1600" dirty="0" err="1" smtClean="0"/>
              <a:t>Theory</a:t>
            </a:r>
            <a:r>
              <a:rPr lang="fr-FR" sz="1600" dirty="0" smtClean="0"/>
              <a:t> </a:t>
            </a:r>
          </a:p>
          <a:p>
            <a:r>
              <a:rPr lang="fr-FR" sz="1600" dirty="0" err="1" smtClean="0"/>
              <a:t>Varieties</a:t>
            </a:r>
            <a:r>
              <a:rPr lang="fr-FR" sz="1600" dirty="0" smtClean="0"/>
              <a:t>: « </a:t>
            </a:r>
            <a:r>
              <a:rPr lang="fr-FR" sz="1600" dirty="0" err="1" smtClean="0"/>
              <a:t>tomato</a:t>
            </a:r>
            <a:r>
              <a:rPr lang="fr-FR" sz="1600" dirty="0" smtClean="0"/>
              <a:t> » /</a:t>
            </a:r>
            <a:r>
              <a:rPr lang="fr-FR" sz="1600" dirty="0" err="1" smtClean="0"/>
              <a:t>təˈmɑ:təʊ</a:t>
            </a:r>
            <a:r>
              <a:rPr lang="fr-FR" sz="1600" dirty="0" smtClean="0"/>
              <a:t>/ /</a:t>
            </a:r>
            <a:r>
              <a:rPr lang="fr-FR" sz="1600" dirty="0" err="1" smtClean="0"/>
              <a:t>təˈmeɪtəʊ</a:t>
            </a:r>
            <a:r>
              <a:rPr lang="fr-FR" sz="1600" dirty="0" smtClean="0"/>
              <a:t>/</a:t>
            </a:r>
          </a:p>
          <a:p>
            <a:r>
              <a:rPr lang="fr-FR" sz="2000" dirty="0" smtClean="0"/>
              <a:t>Théorie de l’Énonciation / Speech </a:t>
            </a:r>
            <a:r>
              <a:rPr lang="fr-FR" sz="2000" dirty="0" err="1" smtClean="0"/>
              <a:t>analysis</a:t>
            </a:r>
            <a:r>
              <a:rPr lang="fr-FR" sz="2000" dirty="0" smtClean="0"/>
              <a:t> – marks / (</a:t>
            </a:r>
            <a:r>
              <a:rPr lang="fr-FR" sz="2000" dirty="0" err="1" smtClean="0"/>
              <a:t>Culioli</a:t>
            </a:r>
            <a:r>
              <a:rPr lang="fr-FR" sz="2000" dirty="0" smtClean="0"/>
              <a:t>, 1982)</a:t>
            </a:r>
          </a:p>
          <a:p>
            <a:r>
              <a:rPr lang="fr-FR" sz="1600" dirty="0" smtClean="0"/>
              <a:t>PRL = comparative  </a:t>
            </a:r>
            <a:r>
              <a:rPr lang="fr-FR" sz="1600" dirty="0" err="1" smtClean="0"/>
              <a:t>analysis</a:t>
            </a:r>
            <a:r>
              <a:rPr lang="fr-FR" sz="1600" dirty="0" smtClean="0"/>
              <a:t> </a:t>
            </a:r>
            <a:r>
              <a:rPr lang="fr-FR" sz="1600" dirty="0" err="1" smtClean="0"/>
              <a:t>favouring</a:t>
            </a:r>
            <a:r>
              <a:rPr lang="fr-FR" sz="1600" dirty="0" smtClean="0"/>
              <a:t> </a:t>
            </a:r>
            <a:r>
              <a:rPr lang="fr-FR" sz="1600" dirty="0" err="1" smtClean="0"/>
              <a:t>multilingualism</a:t>
            </a:r>
            <a:r>
              <a:rPr lang="fr-FR" sz="1600" dirty="0" smtClean="0"/>
              <a:t> </a:t>
            </a:r>
            <a:r>
              <a:rPr lang="fr-FR" sz="1600" dirty="0" smtClean="0"/>
              <a:t>« </a:t>
            </a:r>
            <a:r>
              <a:rPr lang="fr-FR" sz="1600" dirty="0" err="1" smtClean="0"/>
              <a:t>name</a:t>
            </a:r>
            <a:r>
              <a:rPr lang="fr-FR" sz="1600" dirty="0" smtClean="0"/>
              <a:t> » «</a:t>
            </a:r>
            <a:r>
              <a:rPr lang="fr-FR" sz="1600" dirty="0" smtClean="0"/>
              <a:t> </a:t>
            </a:r>
            <a:r>
              <a:rPr lang="fr-FR" sz="1600" dirty="0" err="1" smtClean="0"/>
              <a:t>zoreil</a:t>
            </a:r>
            <a:r>
              <a:rPr lang="fr-FR" sz="1600" dirty="0" smtClean="0"/>
              <a:t> » « réveil »</a:t>
            </a:r>
          </a:p>
          <a:p>
            <a:r>
              <a:rPr lang="fr-FR" sz="2000" dirty="0" err="1" smtClean="0"/>
              <a:t>Dynamic</a:t>
            </a:r>
            <a:r>
              <a:rPr lang="fr-FR" sz="2000" dirty="0" smtClean="0"/>
              <a:t> Model of </a:t>
            </a:r>
            <a:r>
              <a:rPr lang="fr-FR" sz="2000" dirty="0" err="1" smtClean="0"/>
              <a:t>Multilingualism</a:t>
            </a:r>
            <a:r>
              <a:rPr lang="fr-FR" sz="2000" dirty="0" smtClean="0"/>
              <a:t> (</a:t>
            </a:r>
            <a:r>
              <a:rPr lang="fr-FR" sz="2000" dirty="0" err="1" smtClean="0"/>
              <a:t>Herdina</a:t>
            </a:r>
            <a:r>
              <a:rPr lang="fr-FR" sz="2000" dirty="0" smtClean="0"/>
              <a:t> &amp; </a:t>
            </a:r>
            <a:r>
              <a:rPr lang="fr-FR" sz="2000" dirty="0" err="1" smtClean="0"/>
              <a:t>Jessner</a:t>
            </a:r>
            <a:r>
              <a:rPr lang="fr-FR" sz="2000" dirty="0" smtClean="0"/>
              <a:t>, 2006)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158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A </a:t>
            </a:r>
            <a:r>
              <a:rPr lang="fr-FR" sz="2000" dirty="0" err="1" smtClean="0">
                <a:solidFill>
                  <a:srgbClr val="FF0000"/>
                </a:solidFill>
              </a:rPr>
              <a:t>psychological</a:t>
            </a:r>
            <a:r>
              <a:rPr lang="fr-FR" sz="2000" dirty="0" smtClean="0">
                <a:solidFill>
                  <a:srgbClr val="FF0000"/>
                </a:solidFill>
              </a:rPr>
              <a:t> cognitive </a:t>
            </a:r>
            <a:r>
              <a:rPr lang="fr-FR" sz="2000" dirty="0" err="1" smtClean="0">
                <a:solidFill>
                  <a:srgbClr val="FF0000"/>
                </a:solidFill>
              </a:rPr>
              <a:t>level</a:t>
            </a:r>
            <a:r>
              <a:rPr lang="fr-FR" sz="2000" dirty="0" smtClean="0">
                <a:solidFill>
                  <a:srgbClr val="FF0000"/>
                </a:solidFill>
              </a:rPr>
              <a:t> in </a:t>
            </a:r>
            <a:r>
              <a:rPr lang="fr-FR" sz="2000" dirty="0" err="1" smtClean="0">
                <a:solidFill>
                  <a:srgbClr val="FF0000"/>
                </a:solidFill>
              </a:rPr>
              <a:t>terms</a:t>
            </a:r>
            <a:r>
              <a:rPr lang="fr-FR" sz="2000" dirty="0" smtClean="0">
                <a:solidFill>
                  <a:srgbClr val="FF0000"/>
                </a:solidFill>
              </a:rPr>
              <a:t> of </a:t>
            </a:r>
            <a:r>
              <a:rPr lang="fr-FR" sz="2000" dirty="0" err="1" smtClean="0">
                <a:solidFill>
                  <a:srgbClr val="FF0000"/>
                </a:solidFill>
              </a:rPr>
              <a:t>linguistic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learning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humanizing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symbolic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paradigms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err="1" smtClean="0">
                <a:solidFill>
                  <a:srgbClr val="FF0000"/>
                </a:solidFill>
              </a:rPr>
              <a:t>Linguistic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paradigms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2000" dirty="0">
                <a:solidFill>
                  <a:srgbClr val="FF0000"/>
                </a:solidFill>
              </a:rPr>
              <a:t>L</a:t>
            </a:r>
            <a:r>
              <a:rPr lang="fr-FR" sz="2000" dirty="0" smtClean="0">
                <a:solidFill>
                  <a:srgbClr val="FF0000"/>
                </a:solidFill>
              </a:rPr>
              <a:t>earning </a:t>
            </a:r>
            <a:r>
              <a:rPr lang="fr-FR" sz="2000" dirty="0" err="1" smtClean="0">
                <a:solidFill>
                  <a:srgbClr val="FF0000"/>
                </a:solidFill>
              </a:rPr>
              <a:t>paradigms</a:t>
            </a:r>
            <a:r>
              <a:rPr lang="fr-FR" sz="2000" dirty="0" smtClean="0">
                <a:solidFill>
                  <a:srgbClr val="FF0000"/>
                </a:solidFill>
              </a:rPr>
              <a:t> :</a:t>
            </a:r>
          </a:p>
          <a:p>
            <a:r>
              <a:rPr lang="fr-FR" sz="2000" dirty="0" err="1" smtClean="0"/>
              <a:t>Interactionnism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000000"/>
                </a:solidFill>
              </a:rPr>
              <a:t>(</a:t>
            </a:r>
            <a:r>
              <a:rPr lang="fr-FR" sz="2000" dirty="0" err="1" smtClean="0">
                <a:solidFill>
                  <a:srgbClr val="000000"/>
                </a:solidFill>
              </a:rPr>
              <a:t>frequency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dirty="0" err="1" smtClean="0">
                <a:solidFill>
                  <a:srgbClr val="000000"/>
                </a:solidFill>
              </a:rPr>
              <a:t>comprehension</a:t>
            </a:r>
            <a:r>
              <a:rPr lang="fr-FR" sz="2000" dirty="0" smtClean="0">
                <a:solidFill>
                  <a:srgbClr val="000000"/>
                </a:solidFill>
              </a:rPr>
              <a:t> &amp; collaboration)</a:t>
            </a:r>
          </a:p>
          <a:p>
            <a:r>
              <a:rPr lang="fr-FR" sz="2000" dirty="0" err="1" smtClean="0">
                <a:solidFill>
                  <a:srgbClr val="000000"/>
                </a:solidFill>
              </a:rPr>
              <a:t>Environmentalism</a:t>
            </a:r>
            <a:r>
              <a:rPr lang="fr-FR" sz="2000" dirty="0" smtClean="0">
                <a:solidFill>
                  <a:srgbClr val="000000"/>
                </a:solidFill>
              </a:rPr>
              <a:t> (Andersen, 1983) &amp; the Acculturation Model (Brown, 1980)</a:t>
            </a:r>
            <a:endParaRPr lang="fr-F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74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A </a:t>
            </a:r>
            <a:r>
              <a:rPr lang="fr-FR" sz="2000" dirty="0" err="1" smtClean="0">
                <a:solidFill>
                  <a:srgbClr val="FF0000"/>
                </a:solidFill>
              </a:rPr>
              <a:t>psychological</a:t>
            </a:r>
            <a:r>
              <a:rPr lang="fr-FR" sz="2000" dirty="0" smtClean="0">
                <a:solidFill>
                  <a:srgbClr val="FF0000"/>
                </a:solidFill>
              </a:rPr>
              <a:t> cognitive </a:t>
            </a:r>
            <a:r>
              <a:rPr lang="fr-FR" sz="2000" dirty="0" err="1" smtClean="0">
                <a:solidFill>
                  <a:srgbClr val="FF0000"/>
                </a:solidFill>
              </a:rPr>
              <a:t>level</a:t>
            </a:r>
            <a:r>
              <a:rPr lang="fr-FR" sz="2000" dirty="0" smtClean="0">
                <a:solidFill>
                  <a:srgbClr val="FF0000"/>
                </a:solidFill>
              </a:rPr>
              <a:t> in </a:t>
            </a:r>
            <a:r>
              <a:rPr lang="fr-FR" sz="2000" dirty="0" err="1" smtClean="0">
                <a:solidFill>
                  <a:srgbClr val="FF0000"/>
                </a:solidFill>
              </a:rPr>
              <a:t>terms</a:t>
            </a:r>
            <a:r>
              <a:rPr lang="fr-FR" sz="2000" dirty="0" smtClean="0">
                <a:solidFill>
                  <a:srgbClr val="FF0000"/>
                </a:solidFill>
              </a:rPr>
              <a:t> of </a:t>
            </a:r>
            <a:r>
              <a:rPr lang="fr-FR" sz="2000" dirty="0" err="1" smtClean="0">
                <a:solidFill>
                  <a:srgbClr val="FF0000"/>
                </a:solidFill>
              </a:rPr>
              <a:t>linguistic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learning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humanizing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symbolic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paradigms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aseline="30000" dirty="0" err="1" smtClean="0">
                <a:solidFill>
                  <a:srgbClr val="FF0000"/>
                </a:solidFill>
              </a:rPr>
              <a:t>Linguistic</a:t>
            </a:r>
            <a:r>
              <a:rPr lang="fr-FR" sz="2800" baseline="30000" dirty="0" smtClean="0">
                <a:solidFill>
                  <a:srgbClr val="FF0000"/>
                </a:solidFill>
              </a:rPr>
              <a:t> </a:t>
            </a:r>
            <a:r>
              <a:rPr lang="fr-FR" sz="2800" baseline="30000" dirty="0" err="1" smtClean="0">
                <a:solidFill>
                  <a:srgbClr val="FF0000"/>
                </a:solidFill>
              </a:rPr>
              <a:t>paradigms</a:t>
            </a:r>
            <a:r>
              <a:rPr lang="fr-FR" sz="2800" baseline="30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Learning </a:t>
            </a:r>
            <a:r>
              <a:rPr lang="fr-FR" sz="2000" dirty="0" err="1" smtClean="0">
                <a:solidFill>
                  <a:srgbClr val="FF0000"/>
                </a:solidFill>
              </a:rPr>
              <a:t>paradigms</a:t>
            </a:r>
            <a:r>
              <a:rPr lang="fr-FR" sz="2000" dirty="0" smtClean="0">
                <a:solidFill>
                  <a:srgbClr val="FF0000"/>
                </a:solidFill>
              </a:rPr>
              <a:t> :</a:t>
            </a:r>
          </a:p>
          <a:p>
            <a:r>
              <a:rPr lang="fr-FR" sz="1600" dirty="0" err="1" smtClean="0"/>
              <a:t>Interactionnism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600" dirty="0" smtClean="0">
                <a:solidFill>
                  <a:srgbClr val="000000"/>
                </a:solidFill>
              </a:rPr>
              <a:t>(</a:t>
            </a:r>
            <a:r>
              <a:rPr lang="fr-FR" sz="1600" dirty="0" err="1" smtClean="0">
                <a:solidFill>
                  <a:srgbClr val="000000"/>
                </a:solidFill>
              </a:rPr>
              <a:t>frequency</a:t>
            </a:r>
            <a:r>
              <a:rPr lang="fr-FR" sz="1600" dirty="0" smtClean="0">
                <a:solidFill>
                  <a:srgbClr val="000000"/>
                </a:solidFill>
              </a:rPr>
              <a:t>, </a:t>
            </a:r>
            <a:r>
              <a:rPr lang="fr-FR" sz="1600" dirty="0" err="1" smtClean="0">
                <a:solidFill>
                  <a:srgbClr val="000000"/>
                </a:solidFill>
              </a:rPr>
              <a:t>comprehension</a:t>
            </a:r>
            <a:r>
              <a:rPr lang="fr-FR" sz="1600" dirty="0" smtClean="0">
                <a:solidFill>
                  <a:srgbClr val="000000"/>
                </a:solidFill>
              </a:rPr>
              <a:t> &amp; collaboration)</a:t>
            </a:r>
          </a:p>
          <a:p>
            <a:r>
              <a:rPr lang="fr-FR" sz="1600" dirty="0" err="1" smtClean="0">
                <a:solidFill>
                  <a:srgbClr val="000000"/>
                </a:solidFill>
              </a:rPr>
              <a:t>Environmentalism</a:t>
            </a:r>
            <a:r>
              <a:rPr lang="fr-FR" sz="1600" dirty="0" smtClean="0">
                <a:solidFill>
                  <a:srgbClr val="000000"/>
                </a:solidFill>
              </a:rPr>
              <a:t> (Andersen, 1983) &amp; the Acculturation Model (Brown, 1980)</a:t>
            </a:r>
          </a:p>
          <a:p>
            <a:r>
              <a:rPr lang="fr-FR" sz="2000" dirty="0" err="1" smtClean="0">
                <a:solidFill>
                  <a:srgbClr val="FF0000"/>
                </a:solidFill>
              </a:rPr>
              <a:t>Humanizing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paradigms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endParaRPr lang="fr-FR" sz="2000" dirty="0" smtClean="0">
              <a:solidFill>
                <a:srgbClr val="000000"/>
              </a:solidFill>
            </a:endParaRPr>
          </a:p>
          <a:p>
            <a:r>
              <a:rPr lang="fr-FR" sz="1600" dirty="0" err="1" smtClean="0"/>
              <a:t>Socioconstructivism</a:t>
            </a:r>
            <a:r>
              <a:rPr lang="fr-FR" sz="1600" dirty="0" smtClean="0"/>
              <a:t>  &amp; social interaction (</a:t>
            </a:r>
            <a:r>
              <a:rPr lang="fr-FR" sz="1600" dirty="0" err="1" smtClean="0"/>
              <a:t>Vygotsky</a:t>
            </a:r>
            <a:r>
              <a:rPr lang="fr-FR" sz="1600" dirty="0" smtClean="0"/>
              <a:t>, 1962)</a:t>
            </a:r>
          </a:p>
          <a:p>
            <a:r>
              <a:rPr lang="fr-FR" sz="1600" dirty="0" err="1" smtClean="0"/>
              <a:t>Innate</a:t>
            </a:r>
            <a:r>
              <a:rPr lang="fr-FR" sz="1600" dirty="0" smtClean="0"/>
              <a:t>  cultural </a:t>
            </a:r>
            <a:r>
              <a:rPr lang="fr-FR" sz="1600" dirty="0" err="1" smtClean="0"/>
              <a:t>psychology</a:t>
            </a:r>
            <a:r>
              <a:rPr lang="fr-FR" sz="1600" dirty="0" smtClean="0"/>
              <a:t> (Bruner, 1983) </a:t>
            </a:r>
            <a:r>
              <a:rPr lang="fr-FR" sz="1600" dirty="0" err="1" smtClean="0"/>
              <a:t>teacher</a:t>
            </a:r>
            <a:r>
              <a:rPr lang="fr-FR" sz="1600" dirty="0" smtClean="0"/>
              <a:t> </a:t>
            </a:r>
            <a:r>
              <a:rPr lang="fr-FR" sz="1600" dirty="0" err="1" smtClean="0"/>
              <a:t>guiding</a:t>
            </a:r>
            <a:r>
              <a:rPr lang="fr-FR" sz="1600" dirty="0" smtClean="0"/>
              <a:t> </a:t>
            </a:r>
            <a:r>
              <a:rPr lang="fr-FR" sz="1600" dirty="0" err="1" smtClean="0"/>
              <a:t>pupils</a:t>
            </a:r>
            <a:r>
              <a:rPr lang="fr-FR" sz="1600" dirty="0" smtClean="0"/>
              <a:t> </a:t>
            </a:r>
          </a:p>
          <a:p>
            <a:r>
              <a:rPr lang="fr-FR" sz="1600" dirty="0" smtClean="0"/>
              <a:t>Social </a:t>
            </a:r>
            <a:r>
              <a:rPr lang="fr-FR" sz="1600" dirty="0" err="1" smtClean="0"/>
              <a:t>learning</a:t>
            </a:r>
            <a:r>
              <a:rPr lang="fr-FR" sz="1600" dirty="0" smtClean="0"/>
              <a:t> </a:t>
            </a:r>
            <a:r>
              <a:rPr lang="fr-FR" sz="1600" dirty="0" err="1" smtClean="0"/>
              <a:t>theory</a:t>
            </a:r>
            <a:r>
              <a:rPr lang="fr-FR" sz="1600" dirty="0" smtClean="0"/>
              <a:t> (2007) group </a:t>
            </a:r>
            <a:r>
              <a:rPr lang="fr-FR" sz="1600" dirty="0" err="1" smtClean="0"/>
              <a:t>learning</a:t>
            </a:r>
            <a:r>
              <a:rPr lang="fr-FR" sz="1600" dirty="0" smtClean="0"/>
              <a:t>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12987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945</Words>
  <Application>Microsoft Macintosh PowerPoint</Application>
  <PresentationFormat>Présentation à l'écran (4:3)</PresentationFormat>
  <Paragraphs>194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Multilingualism and Multiple Scope as a Trigger to improving EFL Phonological Acquisition </vt:lpstr>
      <vt:lpstr>Introduction </vt:lpstr>
      <vt:lpstr>Multiple scope and multilingualism as a means of improving EFL phonological acquisition</vt:lpstr>
      <vt:lpstr>A psychological cognitive level in terms of linguistic, learning, humanizing symbolic paradigms </vt:lpstr>
      <vt:lpstr>A psychological cognitive level in terms of linguistic, learning, humanizing symbolic paradigms </vt:lpstr>
      <vt:lpstr>A psychological cognitive level in terms of linguistic, learning, humanizing symbolic paradigms</vt:lpstr>
      <vt:lpstr>A psychological cognitive level in terms of linguistic, learning, humanizing symbolic paradigms</vt:lpstr>
      <vt:lpstr>A psychological cognitive level in terms of linguistic, learning, humanizing symbolic paradigms</vt:lpstr>
      <vt:lpstr>A psychological cognitive level in terms of linguistic, learning, humanizing symbolic paradigms</vt:lpstr>
      <vt:lpstr>The implementation metacognitive level in neuroscientific terms </vt:lpstr>
      <vt:lpstr>The implementation metacognitive level in neuroscientific terms</vt:lpstr>
      <vt:lpstr>The implementation metacognitive level in neuroscientific terms</vt:lpstr>
      <vt:lpstr>Obstacles to multilingual learning </vt:lpstr>
      <vt:lpstr>Research Methodology </vt:lpstr>
      <vt:lpstr>Research Methodology </vt:lpstr>
      <vt:lpstr>Research Methodology </vt:lpstr>
      <vt:lpstr>Practical answers to build up a better mulitlingual  phonological acquisition </vt:lpstr>
      <vt:lpstr>Practical answers to build up a better mulitlingual  phonological acquisition </vt:lpstr>
      <vt:lpstr>Practical answers to build up a better mulitlingual  phonological acquisition </vt:lpstr>
      <vt:lpstr>Conclusion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Multilingualism and Multiple Scope as a Trigger to improving EFL Phonological Acquisition </dc:title>
  <dc:creator>ROLLAND Yvon</dc:creator>
  <cp:lastModifiedBy>ROLLAND Yvon</cp:lastModifiedBy>
  <cp:revision>27</cp:revision>
  <dcterms:created xsi:type="dcterms:W3CDTF">2014-10-26T07:47:30Z</dcterms:created>
  <dcterms:modified xsi:type="dcterms:W3CDTF">2014-11-01T15:18:57Z</dcterms:modified>
</cp:coreProperties>
</file>