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38"/>
  </p:notesMasterIdLst>
  <p:handoutMasterIdLst>
    <p:handoutMasterId r:id="rId39"/>
  </p:handoutMasterIdLst>
  <p:sldIdLst>
    <p:sldId id="256" r:id="rId2"/>
    <p:sldId id="257" r:id="rId3"/>
    <p:sldId id="344" r:id="rId4"/>
    <p:sldId id="300" r:id="rId5"/>
    <p:sldId id="359" r:id="rId6"/>
    <p:sldId id="262" r:id="rId7"/>
    <p:sldId id="301" r:id="rId8"/>
    <p:sldId id="309" r:id="rId9"/>
    <p:sldId id="275" r:id="rId10"/>
    <p:sldId id="340" r:id="rId11"/>
    <p:sldId id="337" r:id="rId12"/>
    <p:sldId id="345" r:id="rId13"/>
    <p:sldId id="332" r:id="rId14"/>
    <p:sldId id="331" r:id="rId15"/>
    <p:sldId id="362" r:id="rId16"/>
    <p:sldId id="273" r:id="rId17"/>
    <p:sldId id="311" r:id="rId18"/>
    <p:sldId id="349" r:id="rId19"/>
    <p:sldId id="351" r:id="rId20"/>
    <p:sldId id="277" r:id="rId21"/>
    <p:sldId id="370" r:id="rId22"/>
    <p:sldId id="353" r:id="rId23"/>
    <p:sldId id="354" r:id="rId24"/>
    <p:sldId id="364" r:id="rId25"/>
    <p:sldId id="355" r:id="rId26"/>
    <p:sldId id="356" r:id="rId27"/>
    <p:sldId id="315" r:id="rId28"/>
    <p:sldId id="366" r:id="rId29"/>
    <p:sldId id="357" r:id="rId30"/>
    <p:sldId id="372" r:id="rId31"/>
    <p:sldId id="367" r:id="rId32"/>
    <p:sldId id="371" r:id="rId33"/>
    <p:sldId id="329" r:id="rId34"/>
    <p:sldId id="368" r:id="rId35"/>
    <p:sldId id="369" r:id="rId36"/>
    <p:sldId id="296" r:id="rId37"/>
  </p:sldIdLst>
  <p:sldSz cx="9144000" cy="6858000" type="screen4x3"/>
  <p:notesSz cx="6881813" cy="10002838"/>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9900"/>
    <a:srgbClr val="3366CC"/>
    <a:srgbClr val="0066CC"/>
    <a:srgbClr val="00CCFF"/>
    <a:srgbClr val="CC6600"/>
    <a:srgbClr val="00A249"/>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8" autoAdjust="0"/>
    <p:restoredTop sz="86380" autoAdjust="0"/>
  </p:normalViewPr>
  <p:slideViewPr>
    <p:cSldViewPr>
      <p:cViewPr>
        <p:scale>
          <a:sx n="80" d="100"/>
          <a:sy n="80" d="100"/>
        </p:scale>
        <p:origin x="-1092" y="-72"/>
      </p:cViewPr>
      <p:guideLst>
        <p:guide orient="horz" pos="2160"/>
        <p:guide pos="2880"/>
      </p:guideLst>
    </p:cSldViewPr>
  </p:slideViewPr>
  <p:outlineViewPr>
    <p:cViewPr>
      <p:scale>
        <a:sx n="33" d="100"/>
        <a:sy n="33" d="100"/>
      </p:scale>
      <p:origin x="0" y="469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9BE12A-8F7C-41A2-8ABB-5897AD1B01CD}"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fr-FR"/>
        </a:p>
      </dgm:t>
    </dgm:pt>
    <dgm:pt modelId="{7732943C-CF2F-4A2F-B4CA-646BC7085868}">
      <dgm:prSet/>
      <dgm:spPr/>
      <dgm:t>
        <a:bodyPr/>
        <a:lstStyle/>
        <a:p>
          <a:pPr rtl="0"/>
          <a:r>
            <a:rPr lang="en-US" b="1" dirty="0" smtClean="0"/>
            <a:t>Aims of the study:</a:t>
          </a:r>
          <a:r>
            <a:rPr lang="en-US" dirty="0" smtClean="0"/>
            <a:t> </a:t>
          </a:r>
          <a:endParaRPr lang="fr-FR" dirty="0"/>
        </a:p>
      </dgm:t>
    </dgm:pt>
    <dgm:pt modelId="{BAE82B17-5D12-4E38-8B60-388E22ACF90C}" type="parTrans" cxnId="{883BBCF0-8B5C-4624-B563-333369804606}">
      <dgm:prSet/>
      <dgm:spPr/>
      <dgm:t>
        <a:bodyPr/>
        <a:lstStyle/>
        <a:p>
          <a:endParaRPr lang="fr-FR"/>
        </a:p>
      </dgm:t>
    </dgm:pt>
    <dgm:pt modelId="{20FFD36E-0FAA-418C-81E0-4A9C0AE9F9AB}" type="sibTrans" cxnId="{883BBCF0-8B5C-4624-B563-333369804606}">
      <dgm:prSet/>
      <dgm:spPr/>
      <dgm:t>
        <a:bodyPr/>
        <a:lstStyle/>
        <a:p>
          <a:endParaRPr lang="fr-FR"/>
        </a:p>
      </dgm:t>
    </dgm:pt>
    <dgm:pt modelId="{2B04B4CC-4D4B-4566-A097-ABF0C2601B1E}">
      <dgm:prSet/>
      <dgm:spPr/>
      <dgm:t>
        <a:bodyPr/>
        <a:lstStyle/>
        <a:p>
          <a:pPr algn="just" rtl="0">
            <a:spcBef>
              <a:spcPts val="1200"/>
            </a:spcBef>
            <a:spcAft>
              <a:spcPts val="1200"/>
            </a:spcAft>
          </a:pPr>
          <a:r>
            <a:rPr lang="en-US" dirty="0" smtClean="0">
              <a:solidFill>
                <a:schemeClr val="bg1">
                  <a:lumMod val="50000"/>
                </a:schemeClr>
              </a:solidFill>
              <a:latin typeface="Arial" panose="020B0604020202020204" pitchFamily="34" charset="0"/>
              <a:cs typeface="Arial" panose="020B0604020202020204" pitchFamily="34" charset="0"/>
            </a:rPr>
            <a:t>Contrastive Linguistics as a ‘double’ interface between theory and application and between various linguistic approaches (Errors Analysis, Language Typology and Translation Study). </a:t>
          </a:r>
          <a:endParaRPr lang="fr-FR" dirty="0">
            <a:solidFill>
              <a:schemeClr val="bg1">
                <a:lumMod val="50000"/>
              </a:schemeClr>
            </a:solidFill>
            <a:latin typeface="Arial" panose="020B0604020202020204" pitchFamily="34" charset="0"/>
            <a:cs typeface="Arial" panose="020B0604020202020204" pitchFamily="34" charset="0"/>
          </a:endParaRPr>
        </a:p>
      </dgm:t>
    </dgm:pt>
    <dgm:pt modelId="{28FF0AAB-F61B-4CA5-B0F0-607E3D59D4CF}" type="parTrans" cxnId="{B448C6AD-893B-4DCC-BC1B-4C0937E51D11}">
      <dgm:prSet/>
      <dgm:spPr/>
      <dgm:t>
        <a:bodyPr/>
        <a:lstStyle/>
        <a:p>
          <a:endParaRPr lang="fr-FR"/>
        </a:p>
      </dgm:t>
    </dgm:pt>
    <dgm:pt modelId="{9A4F8331-8164-4D51-9254-F15B4BD851E5}" type="sibTrans" cxnId="{B448C6AD-893B-4DCC-BC1B-4C0937E51D11}">
      <dgm:prSet/>
      <dgm:spPr/>
      <dgm:t>
        <a:bodyPr/>
        <a:lstStyle/>
        <a:p>
          <a:endParaRPr lang="fr-FR"/>
        </a:p>
      </dgm:t>
    </dgm:pt>
    <dgm:pt modelId="{D9DA20CA-CC13-4582-A2D0-B2AE2754B5BA}">
      <dgm:prSet/>
      <dgm:spPr/>
      <dgm:t>
        <a:bodyPr/>
        <a:lstStyle/>
        <a:p>
          <a:pPr algn="just" rtl="0">
            <a:spcBef>
              <a:spcPct val="0"/>
            </a:spcBef>
            <a:spcAft>
              <a:spcPts val="1200"/>
            </a:spcAft>
          </a:pPr>
          <a:r>
            <a:rPr lang="en-US" dirty="0" smtClean="0">
              <a:solidFill>
                <a:schemeClr val="bg1">
                  <a:lumMod val="50000"/>
                </a:schemeClr>
              </a:solidFill>
              <a:latin typeface="Arial" panose="020B0604020202020204" pitchFamily="34" charset="0"/>
              <a:cs typeface="Arial" panose="020B0604020202020204" pitchFamily="34" charset="0"/>
            </a:rPr>
            <a:t>Firstly, empirical problems hindering the original contrastive hypothesis led to the emergence of other approaches.</a:t>
          </a:r>
          <a:endParaRPr lang="fr-FR" dirty="0">
            <a:solidFill>
              <a:schemeClr val="bg1">
                <a:lumMod val="50000"/>
              </a:schemeClr>
            </a:solidFill>
            <a:latin typeface="Arial" panose="020B0604020202020204" pitchFamily="34" charset="0"/>
            <a:cs typeface="Arial" panose="020B0604020202020204" pitchFamily="34" charset="0"/>
          </a:endParaRPr>
        </a:p>
      </dgm:t>
    </dgm:pt>
    <dgm:pt modelId="{D749E291-BE6D-4F68-BE06-3F5F409B7089}" type="parTrans" cxnId="{E5F89B43-0A41-41BB-88A1-7F42A4D8BB8B}">
      <dgm:prSet/>
      <dgm:spPr/>
      <dgm:t>
        <a:bodyPr/>
        <a:lstStyle/>
        <a:p>
          <a:endParaRPr lang="fr-FR"/>
        </a:p>
      </dgm:t>
    </dgm:pt>
    <dgm:pt modelId="{25C6B9E5-BA11-4E3B-B3A5-6040FE23A5B7}" type="sibTrans" cxnId="{E5F89B43-0A41-41BB-88A1-7F42A4D8BB8B}">
      <dgm:prSet/>
      <dgm:spPr/>
      <dgm:t>
        <a:bodyPr/>
        <a:lstStyle/>
        <a:p>
          <a:endParaRPr lang="fr-FR"/>
        </a:p>
      </dgm:t>
    </dgm:pt>
    <dgm:pt modelId="{5830624C-84D0-4DAE-9047-C0004FC2DC26}">
      <dgm:prSet/>
      <dgm:spPr/>
      <dgm:t>
        <a:bodyPr/>
        <a:lstStyle/>
        <a:p>
          <a:pPr algn="just" rtl="0">
            <a:spcBef>
              <a:spcPct val="0"/>
            </a:spcBef>
            <a:spcAft>
              <a:spcPts val="1200"/>
            </a:spcAft>
          </a:pPr>
          <a:r>
            <a:rPr lang="en-US" dirty="0" smtClean="0">
              <a:solidFill>
                <a:schemeClr val="bg1">
                  <a:lumMod val="50000"/>
                </a:schemeClr>
              </a:solidFill>
              <a:latin typeface="Arial" panose="020B0604020202020204" pitchFamily="34" charset="0"/>
              <a:cs typeface="Arial" panose="020B0604020202020204" pitchFamily="34" charset="0"/>
            </a:rPr>
            <a:t>Secondly, despite their apparent opposition, Contrastive Analysis and Error/Interlanguage Analyses can be considered as complementary fields of Contrastive Linguistics, with converging lines and common goals to L2/3 acquisition.</a:t>
          </a:r>
          <a:endParaRPr lang="fr-FR" dirty="0">
            <a:solidFill>
              <a:schemeClr val="bg1">
                <a:lumMod val="50000"/>
              </a:schemeClr>
            </a:solidFill>
            <a:latin typeface="Arial" panose="020B0604020202020204" pitchFamily="34" charset="0"/>
            <a:cs typeface="Arial" panose="020B0604020202020204" pitchFamily="34" charset="0"/>
          </a:endParaRPr>
        </a:p>
      </dgm:t>
    </dgm:pt>
    <dgm:pt modelId="{9C3BA0B4-C16B-4C5E-ACBA-9B3E6F24553E}" type="parTrans" cxnId="{CD8B35F6-7772-46C9-BD40-FD08EEE1E4CD}">
      <dgm:prSet/>
      <dgm:spPr/>
      <dgm:t>
        <a:bodyPr/>
        <a:lstStyle/>
        <a:p>
          <a:endParaRPr lang="fr-FR"/>
        </a:p>
      </dgm:t>
    </dgm:pt>
    <dgm:pt modelId="{5EBE46A0-E651-4E48-82A8-F893A469D0DC}" type="sibTrans" cxnId="{CD8B35F6-7772-46C9-BD40-FD08EEE1E4CD}">
      <dgm:prSet/>
      <dgm:spPr/>
      <dgm:t>
        <a:bodyPr/>
        <a:lstStyle/>
        <a:p>
          <a:endParaRPr lang="fr-FR"/>
        </a:p>
      </dgm:t>
    </dgm:pt>
    <dgm:pt modelId="{8B6232A9-B782-46C9-B834-D066BD71020E}">
      <dgm:prSet/>
      <dgm:spPr/>
      <dgm:t>
        <a:bodyPr/>
        <a:lstStyle/>
        <a:p>
          <a:pPr algn="just" rtl="0">
            <a:spcBef>
              <a:spcPct val="0"/>
            </a:spcBef>
            <a:spcAft>
              <a:spcPts val="1200"/>
            </a:spcAft>
          </a:pPr>
          <a:r>
            <a:rPr lang="en-US" dirty="0" smtClean="0">
              <a:solidFill>
                <a:schemeClr val="bg1">
                  <a:lumMod val="50000"/>
                </a:schemeClr>
              </a:solidFill>
              <a:latin typeface="Arial" panose="020B0604020202020204" pitchFamily="34" charset="0"/>
              <a:cs typeface="Arial" panose="020B0604020202020204" pitchFamily="34" charset="0"/>
            </a:rPr>
            <a:t>Finally, how corpus-based approach emerges as a common empirical ground to the various linguistic approaches including Contrastive Analyses, Language Typology and Translation Studies. </a:t>
          </a:r>
          <a:endParaRPr lang="fr-FR" dirty="0">
            <a:solidFill>
              <a:schemeClr val="bg1">
                <a:lumMod val="50000"/>
              </a:schemeClr>
            </a:solidFill>
            <a:latin typeface="Arial" panose="020B0604020202020204" pitchFamily="34" charset="0"/>
            <a:cs typeface="Arial" panose="020B0604020202020204" pitchFamily="34" charset="0"/>
          </a:endParaRPr>
        </a:p>
      </dgm:t>
    </dgm:pt>
    <dgm:pt modelId="{C9CFF9EF-30BC-40E6-9359-967ACFCB93C5}" type="parTrans" cxnId="{EB8CFE9A-9005-4232-AAAF-32A84621DEC0}">
      <dgm:prSet/>
      <dgm:spPr/>
      <dgm:t>
        <a:bodyPr/>
        <a:lstStyle/>
        <a:p>
          <a:endParaRPr lang="fr-FR"/>
        </a:p>
      </dgm:t>
    </dgm:pt>
    <dgm:pt modelId="{9254B7F2-F891-4910-AC25-08A5529EE7F7}" type="sibTrans" cxnId="{EB8CFE9A-9005-4232-AAAF-32A84621DEC0}">
      <dgm:prSet/>
      <dgm:spPr/>
      <dgm:t>
        <a:bodyPr/>
        <a:lstStyle/>
        <a:p>
          <a:endParaRPr lang="fr-FR"/>
        </a:p>
      </dgm:t>
    </dgm:pt>
    <dgm:pt modelId="{D58E5F6B-0CC1-417F-9D8B-F2E698246923}" type="pres">
      <dgm:prSet presAssocID="{749BE12A-8F7C-41A2-8ABB-5897AD1B01CD}" presName="linear" presStyleCnt="0">
        <dgm:presLayoutVars>
          <dgm:dir/>
          <dgm:animLvl val="lvl"/>
          <dgm:resizeHandles val="exact"/>
        </dgm:presLayoutVars>
      </dgm:prSet>
      <dgm:spPr/>
      <dgm:t>
        <a:bodyPr/>
        <a:lstStyle/>
        <a:p>
          <a:endParaRPr lang="fr-FR"/>
        </a:p>
      </dgm:t>
    </dgm:pt>
    <dgm:pt modelId="{88DC5A60-9F86-4B0E-9E65-36E9ABF8902A}" type="pres">
      <dgm:prSet presAssocID="{7732943C-CF2F-4A2F-B4CA-646BC7085868}" presName="parentLin" presStyleCnt="0"/>
      <dgm:spPr/>
      <dgm:t>
        <a:bodyPr/>
        <a:lstStyle/>
        <a:p>
          <a:endParaRPr lang="fr-FR"/>
        </a:p>
      </dgm:t>
    </dgm:pt>
    <dgm:pt modelId="{06008A2B-4BFE-40B0-9A90-9547F81A32A9}" type="pres">
      <dgm:prSet presAssocID="{7732943C-CF2F-4A2F-B4CA-646BC7085868}" presName="parentLeftMargin" presStyleLbl="node1" presStyleIdx="0" presStyleCnt="1"/>
      <dgm:spPr/>
      <dgm:t>
        <a:bodyPr/>
        <a:lstStyle/>
        <a:p>
          <a:endParaRPr lang="fr-FR"/>
        </a:p>
      </dgm:t>
    </dgm:pt>
    <dgm:pt modelId="{77BB008C-42A5-4E6B-893C-A6F2F3D3EC62}" type="pres">
      <dgm:prSet presAssocID="{7732943C-CF2F-4A2F-B4CA-646BC7085868}" presName="parentText" presStyleLbl="node1" presStyleIdx="0" presStyleCnt="1">
        <dgm:presLayoutVars>
          <dgm:chMax val="0"/>
          <dgm:bulletEnabled val="1"/>
        </dgm:presLayoutVars>
      </dgm:prSet>
      <dgm:spPr/>
      <dgm:t>
        <a:bodyPr/>
        <a:lstStyle/>
        <a:p>
          <a:endParaRPr lang="fr-FR"/>
        </a:p>
      </dgm:t>
    </dgm:pt>
    <dgm:pt modelId="{F91C11AC-CE60-4C1B-ADA7-0DEF8381EC54}" type="pres">
      <dgm:prSet presAssocID="{7732943C-CF2F-4A2F-B4CA-646BC7085868}" presName="negativeSpace" presStyleCnt="0"/>
      <dgm:spPr/>
      <dgm:t>
        <a:bodyPr/>
        <a:lstStyle/>
        <a:p>
          <a:endParaRPr lang="fr-FR"/>
        </a:p>
      </dgm:t>
    </dgm:pt>
    <dgm:pt modelId="{13DBD433-17B7-4F64-8E14-38EABB45C9B1}" type="pres">
      <dgm:prSet presAssocID="{7732943C-CF2F-4A2F-B4CA-646BC7085868}" presName="childText" presStyleLbl="conFgAcc1" presStyleIdx="0" presStyleCnt="1" custScaleX="100000" custScaleY="115440">
        <dgm:presLayoutVars>
          <dgm:bulletEnabled val="1"/>
        </dgm:presLayoutVars>
      </dgm:prSet>
      <dgm:spPr/>
      <dgm:t>
        <a:bodyPr/>
        <a:lstStyle/>
        <a:p>
          <a:endParaRPr lang="fr-FR"/>
        </a:p>
      </dgm:t>
    </dgm:pt>
  </dgm:ptLst>
  <dgm:cxnLst>
    <dgm:cxn modelId="{B448C6AD-893B-4DCC-BC1B-4C0937E51D11}" srcId="{7732943C-CF2F-4A2F-B4CA-646BC7085868}" destId="{2B04B4CC-4D4B-4566-A097-ABF0C2601B1E}" srcOrd="0" destOrd="0" parTransId="{28FF0AAB-F61B-4CA5-B0F0-607E3D59D4CF}" sibTransId="{9A4F8331-8164-4D51-9254-F15B4BD851E5}"/>
    <dgm:cxn modelId="{6AFE8CD5-EE1E-4FF5-BB1F-330C66AF753B}" type="presOf" srcId="{D9DA20CA-CC13-4582-A2D0-B2AE2754B5BA}" destId="{13DBD433-17B7-4F64-8E14-38EABB45C9B1}" srcOrd="0" destOrd="1" presId="urn:microsoft.com/office/officeart/2005/8/layout/list1"/>
    <dgm:cxn modelId="{EB8CFE9A-9005-4232-AAAF-32A84621DEC0}" srcId="{7732943C-CF2F-4A2F-B4CA-646BC7085868}" destId="{8B6232A9-B782-46C9-B834-D066BD71020E}" srcOrd="3" destOrd="0" parTransId="{C9CFF9EF-30BC-40E6-9359-967ACFCB93C5}" sibTransId="{9254B7F2-F891-4910-AC25-08A5529EE7F7}"/>
    <dgm:cxn modelId="{75BE2888-9B4E-4522-9FE5-866BF8383E0A}" type="presOf" srcId="{749BE12A-8F7C-41A2-8ABB-5897AD1B01CD}" destId="{D58E5F6B-0CC1-417F-9D8B-F2E698246923}" srcOrd="0" destOrd="0" presId="urn:microsoft.com/office/officeart/2005/8/layout/list1"/>
    <dgm:cxn modelId="{E5F89B43-0A41-41BB-88A1-7F42A4D8BB8B}" srcId="{7732943C-CF2F-4A2F-B4CA-646BC7085868}" destId="{D9DA20CA-CC13-4582-A2D0-B2AE2754B5BA}" srcOrd="1" destOrd="0" parTransId="{D749E291-BE6D-4F68-BE06-3F5F409B7089}" sibTransId="{25C6B9E5-BA11-4E3B-B3A5-6040FE23A5B7}"/>
    <dgm:cxn modelId="{0C2C1A6B-6C96-4337-91FC-58EE40DD444E}" type="presOf" srcId="{5830624C-84D0-4DAE-9047-C0004FC2DC26}" destId="{13DBD433-17B7-4F64-8E14-38EABB45C9B1}" srcOrd="0" destOrd="2" presId="urn:microsoft.com/office/officeart/2005/8/layout/list1"/>
    <dgm:cxn modelId="{883BBCF0-8B5C-4624-B563-333369804606}" srcId="{749BE12A-8F7C-41A2-8ABB-5897AD1B01CD}" destId="{7732943C-CF2F-4A2F-B4CA-646BC7085868}" srcOrd="0" destOrd="0" parTransId="{BAE82B17-5D12-4E38-8B60-388E22ACF90C}" sibTransId="{20FFD36E-0FAA-418C-81E0-4A9C0AE9F9AB}"/>
    <dgm:cxn modelId="{CD8B35F6-7772-46C9-BD40-FD08EEE1E4CD}" srcId="{7732943C-CF2F-4A2F-B4CA-646BC7085868}" destId="{5830624C-84D0-4DAE-9047-C0004FC2DC26}" srcOrd="2" destOrd="0" parTransId="{9C3BA0B4-C16B-4C5E-ACBA-9B3E6F24553E}" sibTransId="{5EBE46A0-E651-4E48-82A8-F893A469D0DC}"/>
    <dgm:cxn modelId="{F9D51384-CFCD-4B1C-B292-1E7BA4DF90BE}" type="presOf" srcId="{2B04B4CC-4D4B-4566-A097-ABF0C2601B1E}" destId="{13DBD433-17B7-4F64-8E14-38EABB45C9B1}" srcOrd="0" destOrd="0" presId="urn:microsoft.com/office/officeart/2005/8/layout/list1"/>
    <dgm:cxn modelId="{E44F0504-D396-4939-B644-E3AE8FBC2DFE}" type="presOf" srcId="{7732943C-CF2F-4A2F-B4CA-646BC7085868}" destId="{06008A2B-4BFE-40B0-9A90-9547F81A32A9}" srcOrd="0" destOrd="0" presId="urn:microsoft.com/office/officeart/2005/8/layout/list1"/>
    <dgm:cxn modelId="{C1B3254F-8E0F-41B6-AD87-DAFF0582B10B}" type="presOf" srcId="{8B6232A9-B782-46C9-B834-D066BD71020E}" destId="{13DBD433-17B7-4F64-8E14-38EABB45C9B1}" srcOrd="0" destOrd="3" presId="urn:microsoft.com/office/officeart/2005/8/layout/list1"/>
    <dgm:cxn modelId="{E66D27E6-76CC-4048-A67E-8738EE661E70}" type="presOf" srcId="{7732943C-CF2F-4A2F-B4CA-646BC7085868}" destId="{77BB008C-42A5-4E6B-893C-A6F2F3D3EC62}" srcOrd="1" destOrd="0" presId="urn:microsoft.com/office/officeart/2005/8/layout/list1"/>
    <dgm:cxn modelId="{00759F73-BCD9-4137-98CB-861527B74236}" type="presParOf" srcId="{D58E5F6B-0CC1-417F-9D8B-F2E698246923}" destId="{88DC5A60-9F86-4B0E-9E65-36E9ABF8902A}" srcOrd="0" destOrd="0" presId="urn:microsoft.com/office/officeart/2005/8/layout/list1"/>
    <dgm:cxn modelId="{A29CA3D9-3263-4154-A08C-E7C8E2C5BA40}" type="presParOf" srcId="{88DC5A60-9F86-4B0E-9E65-36E9ABF8902A}" destId="{06008A2B-4BFE-40B0-9A90-9547F81A32A9}" srcOrd="0" destOrd="0" presId="urn:microsoft.com/office/officeart/2005/8/layout/list1"/>
    <dgm:cxn modelId="{5EF7374E-DDE3-4493-8A45-32ECEA4381F8}" type="presParOf" srcId="{88DC5A60-9F86-4B0E-9E65-36E9ABF8902A}" destId="{77BB008C-42A5-4E6B-893C-A6F2F3D3EC62}" srcOrd="1" destOrd="0" presId="urn:microsoft.com/office/officeart/2005/8/layout/list1"/>
    <dgm:cxn modelId="{2B22DAC1-A06A-4AAD-9995-E1D955BF1C24}" type="presParOf" srcId="{D58E5F6B-0CC1-417F-9D8B-F2E698246923}" destId="{F91C11AC-CE60-4C1B-ADA7-0DEF8381EC54}" srcOrd="1" destOrd="0" presId="urn:microsoft.com/office/officeart/2005/8/layout/list1"/>
    <dgm:cxn modelId="{96CB0023-9C85-4950-A4C2-56117B2576A9}" type="presParOf" srcId="{D58E5F6B-0CC1-417F-9D8B-F2E698246923}" destId="{13DBD433-17B7-4F64-8E14-38EABB45C9B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D5F7B4-C6E8-41FC-9413-E607DA372812}"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FF9EDF63-F970-4BB6-B7D6-20EAFF7D6070}">
      <dgm:prSet custT="1"/>
      <dgm:spPr/>
      <dgm:t>
        <a:bodyPr/>
        <a:lstStyle/>
        <a:p>
          <a:pPr rtl="0"/>
          <a:r>
            <a:rPr lang="en-US" sz="1800" b="1" dirty="0" smtClean="0"/>
            <a:t>The evolution of ‘applied’ </a:t>
          </a:r>
          <a:r>
            <a:rPr lang="en-US" sz="1800" b="1" dirty="0" smtClean="0">
              <a:solidFill>
                <a:schemeClr val="tx2">
                  <a:lumMod val="50000"/>
                </a:schemeClr>
              </a:solidFill>
            </a:rPr>
            <a:t>CL continuum </a:t>
          </a:r>
          <a:endParaRPr lang="fr-FR" sz="1800" dirty="0">
            <a:solidFill>
              <a:schemeClr val="tx2">
                <a:lumMod val="50000"/>
              </a:schemeClr>
            </a:solidFill>
          </a:endParaRPr>
        </a:p>
      </dgm:t>
    </dgm:pt>
    <dgm:pt modelId="{6B7F89F5-C12D-4988-B447-89E16DCD0CF6}" type="parTrans" cxnId="{E8D0F01C-63F4-4865-A7A4-6D190A5864E4}">
      <dgm:prSet/>
      <dgm:spPr/>
      <dgm:t>
        <a:bodyPr/>
        <a:lstStyle/>
        <a:p>
          <a:endParaRPr lang="fr-FR"/>
        </a:p>
      </dgm:t>
    </dgm:pt>
    <dgm:pt modelId="{93394368-57D4-402B-AD6B-F0CAEA97F0E8}" type="sibTrans" cxnId="{E8D0F01C-63F4-4865-A7A4-6D190A5864E4}">
      <dgm:prSet/>
      <dgm:spPr/>
      <dgm:t>
        <a:bodyPr/>
        <a:lstStyle/>
        <a:p>
          <a:endParaRPr lang="fr-FR"/>
        </a:p>
      </dgm:t>
    </dgm:pt>
    <dgm:pt modelId="{469F5E71-77D5-426F-82D1-8EFC10ADB9DA}">
      <dgm:prSet custT="1"/>
      <dgm:spPr/>
      <dgm:t>
        <a:bodyPr/>
        <a:lstStyle/>
        <a:p>
          <a:pPr rtl="0"/>
          <a:r>
            <a:rPr lang="en-US" sz="1800" b="1" dirty="0" smtClean="0"/>
            <a:t>From a predictive approach (strong </a:t>
          </a:r>
          <a:r>
            <a:rPr lang="en-US" sz="1800" b="1" dirty="0" smtClean="0">
              <a:solidFill>
                <a:schemeClr val="tx2">
                  <a:lumMod val="50000"/>
                </a:schemeClr>
              </a:solidFill>
            </a:rPr>
            <a:t>CA</a:t>
          </a:r>
          <a:r>
            <a:rPr lang="en-US" sz="1800" b="1" dirty="0" smtClean="0"/>
            <a:t> hypothesis)</a:t>
          </a:r>
          <a:endParaRPr lang="fr-FR" sz="1800" b="1" dirty="0"/>
        </a:p>
      </dgm:t>
    </dgm:pt>
    <dgm:pt modelId="{DB48C16A-878C-4062-BF8F-F4F2F6491E1F}" type="parTrans" cxnId="{FD5BB202-9D96-49EC-BCDE-40BFEF1C8505}">
      <dgm:prSet/>
      <dgm:spPr/>
      <dgm:t>
        <a:bodyPr/>
        <a:lstStyle/>
        <a:p>
          <a:endParaRPr lang="fr-FR"/>
        </a:p>
      </dgm:t>
    </dgm:pt>
    <dgm:pt modelId="{D69E6F8A-70CD-4D5A-A9B1-FE60010BF56D}" type="sibTrans" cxnId="{FD5BB202-9D96-49EC-BCDE-40BFEF1C8505}">
      <dgm:prSet/>
      <dgm:spPr/>
      <dgm:t>
        <a:bodyPr/>
        <a:lstStyle/>
        <a:p>
          <a:endParaRPr lang="fr-FR"/>
        </a:p>
      </dgm:t>
    </dgm:pt>
    <dgm:pt modelId="{3B4E40A0-14ED-4D10-87A2-0B8DEAD72C52}">
      <dgm:prSet custT="1"/>
      <dgm:spPr/>
      <dgm:t>
        <a:bodyPr/>
        <a:lstStyle/>
        <a:p>
          <a:pPr rtl="0"/>
          <a:r>
            <a:rPr lang="en-US" sz="1800" b="1" dirty="0" smtClean="0"/>
            <a:t>To</a:t>
          </a:r>
          <a:r>
            <a:rPr lang="en-US" sz="1800" dirty="0" smtClean="0"/>
            <a:t> </a:t>
          </a:r>
          <a:r>
            <a:rPr lang="en-US" sz="1800" b="1" dirty="0" smtClean="0"/>
            <a:t>errors diagnostic approach (</a:t>
          </a:r>
          <a:r>
            <a:rPr lang="en-US" sz="1800" b="1" dirty="0" smtClean="0">
              <a:solidFill>
                <a:schemeClr val="tx2">
                  <a:lumMod val="50000"/>
                </a:schemeClr>
              </a:solidFill>
            </a:rPr>
            <a:t>EA</a:t>
          </a:r>
          <a:r>
            <a:rPr lang="en-US" sz="1800" b="1" dirty="0" smtClean="0"/>
            <a:t>, weak version) </a:t>
          </a:r>
          <a:endParaRPr lang="fr-FR" sz="1800" b="1" dirty="0"/>
        </a:p>
      </dgm:t>
    </dgm:pt>
    <dgm:pt modelId="{51343F41-58F7-488C-BCC7-4414518F2351}" type="parTrans" cxnId="{CB9933D2-FD7A-4D18-B867-AD66400156D7}">
      <dgm:prSet/>
      <dgm:spPr/>
      <dgm:t>
        <a:bodyPr/>
        <a:lstStyle/>
        <a:p>
          <a:endParaRPr lang="fr-FR"/>
        </a:p>
      </dgm:t>
    </dgm:pt>
    <dgm:pt modelId="{E18BD713-1398-4233-B237-4B6E4F0BF994}" type="sibTrans" cxnId="{CB9933D2-FD7A-4D18-B867-AD66400156D7}">
      <dgm:prSet/>
      <dgm:spPr/>
      <dgm:t>
        <a:bodyPr/>
        <a:lstStyle/>
        <a:p>
          <a:endParaRPr lang="fr-FR"/>
        </a:p>
      </dgm:t>
    </dgm:pt>
    <dgm:pt modelId="{149E62C3-BF71-442C-8D03-DD3246DD616E}">
      <dgm:prSet custT="1"/>
      <dgm:spPr/>
      <dgm:t>
        <a:bodyPr/>
        <a:lstStyle/>
        <a:p>
          <a:pPr rtl="0"/>
          <a:r>
            <a:rPr lang="en-US" sz="1800" b="1" dirty="0" smtClean="0"/>
            <a:t>To an approach focusing on the whole learning process (</a:t>
          </a:r>
          <a:r>
            <a:rPr lang="en-US" sz="1800" b="1" dirty="0" smtClean="0">
              <a:solidFill>
                <a:schemeClr val="tx2">
                  <a:lumMod val="50000"/>
                </a:schemeClr>
              </a:solidFill>
            </a:rPr>
            <a:t>IA</a:t>
          </a:r>
          <a:r>
            <a:rPr lang="en-US" sz="1800" b="1" dirty="0" smtClean="0"/>
            <a:t>) </a:t>
          </a:r>
          <a:endParaRPr lang="fr-FR" sz="1800" b="1" dirty="0"/>
        </a:p>
      </dgm:t>
    </dgm:pt>
    <dgm:pt modelId="{E5E2C957-362E-4FDF-B2DE-52D64143CA99}" type="parTrans" cxnId="{D3A04A02-A487-4D05-B9FB-1FF647469ADD}">
      <dgm:prSet/>
      <dgm:spPr/>
      <dgm:t>
        <a:bodyPr/>
        <a:lstStyle/>
        <a:p>
          <a:endParaRPr lang="fr-FR"/>
        </a:p>
      </dgm:t>
    </dgm:pt>
    <dgm:pt modelId="{0676D920-7B58-4CE8-AF20-411D230A54E8}" type="sibTrans" cxnId="{D3A04A02-A487-4D05-B9FB-1FF647469ADD}">
      <dgm:prSet/>
      <dgm:spPr/>
      <dgm:t>
        <a:bodyPr/>
        <a:lstStyle/>
        <a:p>
          <a:endParaRPr lang="fr-FR"/>
        </a:p>
      </dgm:t>
    </dgm:pt>
    <dgm:pt modelId="{C05635DC-8404-4022-8273-9F8081E91616}" type="pres">
      <dgm:prSet presAssocID="{FCD5F7B4-C6E8-41FC-9413-E607DA372812}" presName="Name0" presStyleCnt="0">
        <dgm:presLayoutVars>
          <dgm:dir/>
          <dgm:resizeHandles val="exact"/>
        </dgm:presLayoutVars>
      </dgm:prSet>
      <dgm:spPr/>
      <dgm:t>
        <a:bodyPr/>
        <a:lstStyle/>
        <a:p>
          <a:endParaRPr lang="fr-FR"/>
        </a:p>
      </dgm:t>
    </dgm:pt>
    <dgm:pt modelId="{27E5715C-17DB-460C-9149-54F3979D7C0B}" type="pres">
      <dgm:prSet presAssocID="{FCD5F7B4-C6E8-41FC-9413-E607DA372812}" presName="arrow" presStyleLbl="bgShp" presStyleIdx="0" presStyleCnt="1"/>
      <dgm:spPr/>
    </dgm:pt>
    <dgm:pt modelId="{9B3464A0-1DF4-48EF-9D80-0810E1A50032}" type="pres">
      <dgm:prSet presAssocID="{FCD5F7B4-C6E8-41FC-9413-E607DA372812}" presName="points" presStyleCnt="0"/>
      <dgm:spPr/>
    </dgm:pt>
    <dgm:pt modelId="{61D9A55A-16D6-4519-B844-DCCB915379CA}" type="pres">
      <dgm:prSet presAssocID="{FF9EDF63-F970-4BB6-B7D6-20EAFF7D6070}" presName="compositeA" presStyleCnt="0"/>
      <dgm:spPr/>
    </dgm:pt>
    <dgm:pt modelId="{49902ECA-A582-4EBC-B416-1CC023028932}" type="pres">
      <dgm:prSet presAssocID="{FF9EDF63-F970-4BB6-B7D6-20EAFF7D6070}" presName="textA" presStyleLbl="revTx" presStyleIdx="0" presStyleCnt="4" custScaleX="141207">
        <dgm:presLayoutVars>
          <dgm:bulletEnabled val="1"/>
        </dgm:presLayoutVars>
      </dgm:prSet>
      <dgm:spPr/>
      <dgm:t>
        <a:bodyPr/>
        <a:lstStyle/>
        <a:p>
          <a:endParaRPr lang="fr-FR"/>
        </a:p>
      </dgm:t>
    </dgm:pt>
    <dgm:pt modelId="{B45505CD-961D-4614-9839-4000835BA6AD}" type="pres">
      <dgm:prSet presAssocID="{FF9EDF63-F970-4BB6-B7D6-20EAFF7D6070}" presName="circleA" presStyleLbl="node1" presStyleIdx="0" presStyleCnt="4"/>
      <dgm:spPr>
        <a:solidFill>
          <a:schemeClr val="bg1">
            <a:lumMod val="50000"/>
          </a:schemeClr>
        </a:solidFill>
      </dgm:spPr>
      <dgm:t>
        <a:bodyPr/>
        <a:lstStyle/>
        <a:p>
          <a:endParaRPr lang="fr-FR"/>
        </a:p>
      </dgm:t>
    </dgm:pt>
    <dgm:pt modelId="{F7553590-3CD6-4ED0-B462-C4E12612E61B}" type="pres">
      <dgm:prSet presAssocID="{FF9EDF63-F970-4BB6-B7D6-20EAFF7D6070}" presName="spaceA" presStyleCnt="0"/>
      <dgm:spPr/>
    </dgm:pt>
    <dgm:pt modelId="{4EFE8691-E05B-438E-A829-CE17F1B291C0}" type="pres">
      <dgm:prSet presAssocID="{93394368-57D4-402B-AD6B-F0CAEA97F0E8}" presName="space" presStyleCnt="0"/>
      <dgm:spPr/>
    </dgm:pt>
    <dgm:pt modelId="{5E5AB68D-5282-4518-A14E-CCC031A0FDE6}" type="pres">
      <dgm:prSet presAssocID="{469F5E71-77D5-426F-82D1-8EFC10ADB9DA}" presName="compositeB" presStyleCnt="0"/>
      <dgm:spPr/>
    </dgm:pt>
    <dgm:pt modelId="{7F8AA28B-F63F-4DE0-87F3-959302A1B821}" type="pres">
      <dgm:prSet presAssocID="{469F5E71-77D5-426F-82D1-8EFC10ADB9DA}" presName="textB" presStyleLbl="revTx" presStyleIdx="1" presStyleCnt="4" custScaleX="163763">
        <dgm:presLayoutVars>
          <dgm:bulletEnabled val="1"/>
        </dgm:presLayoutVars>
      </dgm:prSet>
      <dgm:spPr/>
      <dgm:t>
        <a:bodyPr/>
        <a:lstStyle/>
        <a:p>
          <a:endParaRPr lang="fr-FR"/>
        </a:p>
      </dgm:t>
    </dgm:pt>
    <dgm:pt modelId="{7E31ECFE-DFCE-485A-9C2F-31029899C482}" type="pres">
      <dgm:prSet presAssocID="{469F5E71-77D5-426F-82D1-8EFC10ADB9DA}" presName="circleB" presStyleLbl="node1" presStyleIdx="1" presStyleCnt="4"/>
      <dgm:spPr>
        <a:solidFill>
          <a:schemeClr val="accent5">
            <a:lumMod val="50000"/>
          </a:schemeClr>
        </a:solidFill>
      </dgm:spPr>
      <dgm:t>
        <a:bodyPr/>
        <a:lstStyle/>
        <a:p>
          <a:endParaRPr lang="fr-FR"/>
        </a:p>
      </dgm:t>
    </dgm:pt>
    <dgm:pt modelId="{3FCC6943-4BF2-4E77-BE0B-9D007D90750B}" type="pres">
      <dgm:prSet presAssocID="{469F5E71-77D5-426F-82D1-8EFC10ADB9DA}" presName="spaceB" presStyleCnt="0"/>
      <dgm:spPr/>
    </dgm:pt>
    <dgm:pt modelId="{C22CF5CA-E5A7-476C-8B48-AC05D03DB8EC}" type="pres">
      <dgm:prSet presAssocID="{D69E6F8A-70CD-4D5A-A9B1-FE60010BF56D}" presName="space" presStyleCnt="0"/>
      <dgm:spPr/>
    </dgm:pt>
    <dgm:pt modelId="{07672649-5D50-4F7E-A720-70AEE6BDBA47}" type="pres">
      <dgm:prSet presAssocID="{3B4E40A0-14ED-4D10-87A2-0B8DEAD72C52}" presName="compositeA" presStyleCnt="0"/>
      <dgm:spPr/>
    </dgm:pt>
    <dgm:pt modelId="{6FFE1E20-A55D-467E-ADE4-D9DA070115EF}" type="pres">
      <dgm:prSet presAssocID="{3B4E40A0-14ED-4D10-87A2-0B8DEAD72C52}" presName="textA" presStyleLbl="revTx" presStyleIdx="2" presStyleCnt="4" custScaleX="160078">
        <dgm:presLayoutVars>
          <dgm:bulletEnabled val="1"/>
        </dgm:presLayoutVars>
      </dgm:prSet>
      <dgm:spPr/>
      <dgm:t>
        <a:bodyPr/>
        <a:lstStyle/>
        <a:p>
          <a:endParaRPr lang="fr-FR"/>
        </a:p>
      </dgm:t>
    </dgm:pt>
    <dgm:pt modelId="{2B44095C-C4D9-4CDC-B585-96907A39E1AA}" type="pres">
      <dgm:prSet presAssocID="{3B4E40A0-14ED-4D10-87A2-0B8DEAD72C52}" presName="circleA" presStyleLbl="node1" presStyleIdx="2" presStyleCnt="4" custLinFactNeighborX="4013" custLinFactNeighborY="-8824"/>
      <dgm:spPr>
        <a:solidFill>
          <a:schemeClr val="accent5">
            <a:lumMod val="75000"/>
          </a:schemeClr>
        </a:solidFill>
      </dgm:spPr>
      <dgm:t>
        <a:bodyPr/>
        <a:lstStyle/>
        <a:p>
          <a:endParaRPr lang="fr-FR"/>
        </a:p>
      </dgm:t>
    </dgm:pt>
    <dgm:pt modelId="{AF3B30D6-A4F5-4FCE-BB4C-3566E32905C3}" type="pres">
      <dgm:prSet presAssocID="{3B4E40A0-14ED-4D10-87A2-0B8DEAD72C52}" presName="spaceA" presStyleCnt="0"/>
      <dgm:spPr/>
    </dgm:pt>
    <dgm:pt modelId="{575DBCE4-BEA9-4F72-A188-FF9EDEA93631}" type="pres">
      <dgm:prSet presAssocID="{E18BD713-1398-4233-B237-4B6E4F0BF994}" presName="space" presStyleCnt="0"/>
      <dgm:spPr/>
    </dgm:pt>
    <dgm:pt modelId="{FBF1C663-2606-4FFA-BD8E-E8849D9273BD}" type="pres">
      <dgm:prSet presAssocID="{149E62C3-BF71-442C-8D03-DD3246DD616E}" presName="compositeB" presStyleCnt="0"/>
      <dgm:spPr/>
    </dgm:pt>
    <dgm:pt modelId="{9DE2635B-DAF3-4AE5-9F29-40F53AE1A16D}" type="pres">
      <dgm:prSet presAssocID="{149E62C3-BF71-442C-8D03-DD3246DD616E}" presName="textB" presStyleLbl="revTx" presStyleIdx="3" presStyleCnt="4" custScaleX="223244">
        <dgm:presLayoutVars>
          <dgm:bulletEnabled val="1"/>
        </dgm:presLayoutVars>
      </dgm:prSet>
      <dgm:spPr/>
      <dgm:t>
        <a:bodyPr/>
        <a:lstStyle/>
        <a:p>
          <a:endParaRPr lang="fr-FR"/>
        </a:p>
      </dgm:t>
    </dgm:pt>
    <dgm:pt modelId="{799DFAB0-5559-45E8-A453-5EFCCFE6BBFE}" type="pres">
      <dgm:prSet presAssocID="{149E62C3-BF71-442C-8D03-DD3246DD616E}" presName="circleB" presStyleLbl="node1" presStyleIdx="3" presStyleCnt="4"/>
      <dgm:spPr>
        <a:solidFill>
          <a:schemeClr val="accent5">
            <a:lumMod val="90000"/>
          </a:schemeClr>
        </a:solidFill>
      </dgm:spPr>
      <dgm:t>
        <a:bodyPr/>
        <a:lstStyle/>
        <a:p>
          <a:endParaRPr lang="fr-FR"/>
        </a:p>
      </dgm:t>
    </dgm:pt>
    <dgm:pt modelId="{597CC124-BC28-40FD-8668-5E9425324206}" type="pres">
      <dgm:prSet presAssocID="{149E62C3-BF71-442C-8D03-DD3246DD616E}" presName="spaceB" presStyleCnt="0"/>
      <dgm:spPr/>
    </dgm:pt>
  </dgm:ptLst>
  <dgm:cxnLst>
    <dgm:cxn modelId="{FD5BB202-9D96-49EC-BCDE-40BFEF1C8505}" srcId="{FCD5F7B4-C6E8-41FC-9413-E607DA372812}" destId="{469F5E71-77D5-426F-82D1-8EFC10ADB9DA}" srcOrd="1" destOrd="0" parTransId="{DB48C16A-878C-4062-BF8F-F4F2F6491E1F}" sibTransId="{D69E6F8A-70CD-4D5A-A9B1-FE60010BF56D}"/>
    <dgm:cxn modelId="{D3A04A02-A487-4D05-B9FB-1FF647469ADD}" srcId="{FCD5F7B4-C6E8-41FC-9413-E607DA372812}" destId="{149E62C3-BF71-442C-8D03-DD3246DD616E}" srcOrd="3" destOrd="0" parTransId="{E5E2C957-362E-4FDF-B2DE-52D64143CA99}" sibTransId="{0676D920-7B58-4CE8-AF20-411D230A54E8}"/>
    <dgm:cxn modelId="{4BF2F3AC-882C-410A-93F6-5445B33B4A1A}" type="presOf" srcId="{149E62C3-BF71-442C-8D03-DD3246DD616E}" destId="{9DE2635B-DAF3-4AE5-9F29-40F53AE1A16D}" srcOrd="0" destOrd="0" presId="urn:microsoft.com/office/officeart/2005/8/layout/hProcess11"/>
    <dgm:cxn modelId="{A777CD27-F854-46D1-9693-296EEF4B1B17}" type="presOf" srcId="{3B4E40A0-14ED-4D10-87A2-0B8DEAD72C52}" destId="{6FFE1E20-A55D-467E-ADE4-D9DA070115EF}" srcOrd="0" destOrd="0" presId="urn:microsoft.com/office/officeart/2005/8/layout/hProcess11"/>
    <dgm:cxn modelId="{D3D7C854-08A3-483F-8C68-E52B84094C25}" type="presOf" srcId="{FCD5F7B4-C6E8-41FC-9413-E607DA372812}" destId="{C05635DC-8404-4022-8273-9F8081E91616}" srcOrd="0" destOrd="0" presId="urn:microsoft.com/office/officeart/2005/8/layout/hProcess11"/>
    <dgm:cxn modelId="{8433C53E-ADB1-4F72-8D25-3DD5E3799FD3}" type="presOf" srcId="{469F5E71-77D5-426F-82D1-8EFC10ADB9DA}" destId="{7F8AA28B-F63F-4DE0-87F3-959302A1B821}" srcOrd="0" destOrd="0" presId="urn:microsoft.com/office/officeart/2005/8/layout/hProcess11"/>
    <dgm:cxn modelId="{E8D0F01C-63F4-4865-A7A4-6D190A5864E4}" srcId="{FCD5F7B4-C6E8-41FC-9413-E607DA372812}" destId="{FF9EDF63-F970-4BB6-B7D6-20EAFF7D6070}" srcOrd="0" destOrd="0" parTransId="{6B7F89F5-C12D-4988-B447-89E16DCD0CF6}" sibTransId="{93394368-57D4-402B-AD6B-F0CAEA97F0E8}"/>
    <dgm:cxn modelId="{C6DD37CE-7907-4D9F-9CCE-DB8F47154584}" type="presOf" srcId="{FF9EDF63-F970-4BB6-B7D6-20EAFF7D6070}" destId="{49902ECA-A582-4EBC-B416-1CC023028932}" srcOrd="0" destOrd="0" presId="urn:microsoft.com/office/officeart/2005/8/layout/hProcess11"/>
    <dgm:cxn modelId="{CB9933D2-FD7A-4D18-B867-AD66400156D7}" srcId="{FCD5F7B4-C6E8-41FC-9413-E607DA372812}" destId="{3B4E40A0-14ED-4D10-87A2-0B8DEAD72C52}" srcOrd="2" destOrd="0" parTransId="{51343F41-58F7-488C-BCC7-4414518F2351}" sibTransId="{E18BD713-1398-4233-B237-4B6E4F0BF994}"/>
    <dgm:cxn modelId="{530EA99A-9AE8-4AA4-A58B-500B96E07993}" type="presParOf" srcId="{C05635DC-8404-4022-8273-9F8081E91616}" destId="{27E5715C-17DB-460C-9149-54F3979D7C0B}" srcOrd="0" destOrd="0" presId="urn:microsoft.com/office/officeart/2005/8/layout/hProcess11"/>
    <dgm:cxn modelId="{AEE5EC95-D84C-4E2F-A469-3824136A51A8}" type="presParOf" srcId="{C05635DC-8404-4022-8273-9F8081E91616}" destId="{9B3464A0-1DF4-48EF-9D80-0810E1A50032}" srcOrd="1" destOrd="0" presId="urn:microsoft.com/office/officeart/2005/8/layout/hProcess11"/>
    <dgm:cxn modelId="{7C74293D-7120-46DC-8BC5-02FED228D5C2}" type="presParOf" srcId="{9B3464A0-1DF4-48EF-9D80-0810E1A50032}" destId="{61D9A55A-16D6-4519-B844-DCCB915379CA}" srcOrd="0" destOrd="0" presId="urn:microsoft.com/office/officeart/2005/8/layout/hProcess11"/>
    <dgm:cxn modelId="{D90E86D7-76E1-46C6-A591-A1469062FDB5}" type="presParOf" srcId="{61D9A55A-16D6-4519-B844-DCCB915379CA}" destId="{49902ECA-A582-4EBC-B416-1CC023028932}" srcOrd="0" destOrd="0" presId="urn:microsoft.com/office/officeart/2005/8/layout/hProcess11"/>
    <dgm:cxn modelId="{C40ED044-33D7-4109-830C-69EDB5DAF1FA}" type="presParOf" srcId="{61D9A55A-16D6-4519-B844-DCCB915379CA}" destId="{B45505CD-961D-4614-9839-4000835BA6AD}" srcOrd="1" destOrd="0" presId="urn:microsoft.com/office/officeart/2005/8/layout/hProcess11"/>
    <dgm:cxn modelId="{6D82D92C-8080-415A-8844-14AB724B173A}" type="presParOf" srcId="{61D9A55A-16D6-4519-B844-DCCB915379CA}" destId="{F7553590-3CD6-4ED0-B462-C4E12612E61B}" srcOrd="2" destOrd="0" presId="urn:microsoft.com/office/officeart/2005/8/layout/hProcess11"/>
    <dgm:cxn modelId="{E2521C36-2EA9-48C3-B086-C1D956AE3D98}" type="presParOf" srcId="{9B3464A0-1DF4-48EF-9D80-0810E1A50032}" destId="{4EFE8691-E05B-438E-A829-CE17F1B291C0}" srcOrd="1" destOrd="0" presId="urn:microsoft.com/office/officeart/2005/8/layout/hProcess11"/>
    <dgm:cxn modelId="{D5EAB6D0-2D24-4741-9874-A09EF0A80358}" type="presParOf" srcId="{9B3464A0-1DF4-48EF-9D80-0810E1A50032}" destId="{5E5AB68D-5282-4518-A14E-CCC031A0FDE6}" srcOrd="2" destOrd="0" presId="urn:microsoft.com/office/officeart/2005/8/layout/hProcess11"/>
    <dgm:cxn modelId="{331B9F7F-9997-4173-9201-7DBD9EAFE3BA}" type="presParOf" srcId="{5E5AB68D-5282-4518-A14E-CCC031A0FDE6}" destId="{7F8AA28B-F63F-4DE0-87F3-959302A1B821}" srcOrd="0" destOrd="0" presId="urn:microsoft.com/office/officeart/2005/8/layout/hProcess11"/>
    <dgm:cxn modelId="{8EA664AF-D7CF-4693-8023-9CF67C6AE55F}" type="presParOf" srcId="{5E5AB68D-5282-4518-A14E-CCC031A0FDE6}" destId="{7E31ECFE-DFCE-485A-9C2F-31029899C482}" srcOrd="1" destOrd="0" presId="urn:microsoft.com/office/officeart/2005/8/layout/hProcess11"/>
    <dgm:cxn modelId="{A340C8A1-F3C6-44F9-AB8C-5E5FDAD4E823}" type="presParOf" srcId="{5E5AB68D-5282-4518-A14E-CCC031A0FDE6}" destId="{3FCC6943-4BF2-4E77-BE0B-9D007D90750B}" srcOrd="2" destOrd="0" presId="urn:microsoft.com/office/officeart/2005/8/layout/hProcess11"/>
    <dgm:cxn modelId="{3A17DA0D-73C4-4F58-BC4B-92503C9715F2}" type="presParOf" srcId="{9B3464A0-1DF4-48EF-9D80-0810E1A50032}" destId="{C22CF5CA-E5A7-476C-8B48-AC05D03DB8EC}" srcOrd="3" destOrd="0" presId="urn:microsoft.com/office/officeart/2005/8/layout/hProcess11"/>
    <dgm:cxn modelId="{E4B4F2D8-EB63-47E6-A1E0-CCB1C574937F}" type="presParOf" srcId="{9B3464A0-1DF4-48EF-9D80-0810E1A50032}" destId="{07672649-5D50-4F7E-A720-70AEE6BDBA47}" srcOrd="4" destOrd="0" presId="urn:microsoft.com/office/officeart/2005/8/layout/hProcess11"/>
    <dgm:cxn modelId="{3F5FE395-DBA8-41C0-98A3-CF181F5E4D2E}" type="presParOf" srcId="{07672649-5D50-4F7E-A720-70AEE6BDBA47}" destId="{6FFE1E20-A55D-467E-ADE4-D9DA070115EF}" srcOrd="0" destOrd="0" presId="urn:microsoft.com/office/officeart/2005/8/layout/hProcess11"/>
    <dgm:cxn modelId="{8C28CA2D-568D-4A6C-A181-F35A0CFD8191}" type="presParOf" srcId="{07672649-5D50-4F7E-A720-70AEE6BDBA47}" destId="{2B44095C-C4D9-4CDC-B585-96907A39E1AA}" srcOrd="1" destOrd="0" presId="urn:microsoft.com/office/officeart/2005/8/layout/hProcess11"/>
    <dgm:cxn modelId="{85807A89-26D4-4D05-9785-10C329322C32}" type="presParOf" srcId="{07672649-5D50-4F7E-A720-70AEE6BDBA47}" destId="{AF3B30D6-A4F5-4FCE-BB4C-3566E32905C3}" srcOrd="2" destOrd="0" presId="urn:microsoft.com/office/officeart/2005/8/layout/hProcess11"/>
    <dgm:cxn modelId="{91C78EB7-7376-4282-9D79-73398C7C8260}" type="presParOf" srcId="{9B3464A0-1DF4-48EF-9D80-0810E1A50032}" destId="{575DBCE4-BEA9-4F72-A188-FF9EDEA93631}" srcOrd="5" destOrd="0" presId="urn:microsoft.com/office/officeart/2005/8/layout/hProcess11"/>
    <dgm:cxn modelId="{7962CA08-A4A0-421A-9FE8-E45893B4BAE3}" type="presParOf" srcId="{9B3464A0-1DF4-48EF-9D80-0810E1A50032}" destId="{FBF1C663-2606-4FFA-BD8E-E8849D9273BD}" srcOrd="6" destOrd="0" presId="urn:microsoft.com/office/officeart/2005/8/layout/hProcess11"/>
    <dgm:cxn modelId="{3D216618-873C-4D8A-8538-1A181EAAE127}" type="presParOf" srcId="{FBF1C663-2606-4FFA-BD8E-E8849D9273BD}" destId="{9DE2635B-DAF3-4AE5-9F29-40F53AE1A16D}" srcOrd="0" destOrd="0" presId="urn:microsoft.com/office/officeart/2005/8/layout/hProcess11"/>
    <dgm:cxn modelId="{978DEF13-86FC-4B39-ACA9-8F0D98B5D341}" type="presParOf" srcId="{FBF1C663-2606-4FFA-BD8E-E8849D9273BD}" destId="{799DFAB0-5559-45E8-A453-5EFCCFE6BBFE}" srcOrd="1" destOrd="0" presId="urn:microsoft.com/office/officeart/2005/8/layout/hProcess11"/>
    <dgm:cxn modelId="{D0B984EE-2A90-43D5-A968-827A5BA75C9B}" type="presParOf" srcId="{FBF1C663-2606-4FFA-BD8E-E8849D9273BD}" destId="{597CC124-BC28-40FD-8668-5E942532420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FB95B4-DB1E-4CBE-85CF-C8152AA42257}"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fr-FR"/>
        </a:p>
      </dgm:t>
    </dgm:pt>
    <dgm:pt modelId="{AC3B0F38-CAC8-4D11-BE94-C861E72BE5DA}">
      <dgm:prSet/>
      <dgm:spPr/>
      <dgm:t>
        <a:bodyPr/>
        <a:lstStyle/>
        <a:p>
          <a:pPr rtl="0"/>
          <a:r>
            <a:rPr lang="en-US" b="1" dirty="0" smtClean="0"/>
            <a:t>The evolution of ‘applied’ </a:t>
          </a:r>
          <a:r>
            <a:rPr lang="en-US" b="1" dirty="0" smtClean="0">
              <a:solidFill>
                <a:schemeClr val="tx2">
                  <a:lumMod val="75000"/>
                </a:schemeClr>
              </a:solidFill>
            </a:rPr>
            <a:t>CL</a:t>
          </a:r>
          <a:r>
            <a:rPr lang="en-US" b="1" dirty="0" smtClean="0"/>
            <a:t> </a:t>
          </a:r>
          <a:r>
            <a:rPr lang="en-US" b="1" dirty="0" smtClean="0">
              <a:solidFill>
                <a:schemeClr val="tx2">
                  <a:lumMod val="75000"/>
                </a:schemeClr>
              </a:solidFill>
            </a:rPr>
            <a:t>continuum </a:t>
          </a:r>
          <a:endParaRPr lang="fr-FR" dirty="0">
            <a:solidFill>
              <a:schemeClr val="tx2">
                <a:lumMod val="75000"/>
              </a:schemeClr>
            </a:solidFill>
          </a:endParaRPr>
        </a:p>
      </dgm:t>
    </dgm:pt>
    <dgm:pt modelId="{92358F9D-E53E-4DEB-B13C-54848C637527}" type="parTrans" cxnId="{B67E1E4E-D380-4AF2-A138-A22D6AA0D32F}">
      <dgm:prSet/>
      <dgm:spPr/>
      <dgm:t>
        <a:bodyPr/>
        <a:lstStyle/>
        <a:p>
          <a:endParaRPr lang="fr-FR"/>
        </a:p>
      </dgm:t>
    </dgm:pt>
    <dgm:pt modelId="{69C1103F-359B-457F-9612-10467437762C}" type="sibTrans" cxnId="{B67E1E4E-D380-4AF2-A138-A22D6AA0D32F}">
      <dgm:prSet/>
      <dgm:spPr/>
      <dgm:t>
        <a:bodyPr/>
        <a:lstStyle/>
        <a:p>
          <a:endParaRPr lang="fr-FR"/>
        </a:p>
      </dgm:t>
    </dgm:pt>
    <dgm:pt modelId="{137B6AC9-C53E-4364-8D17-6404AB0A0B72}">
      <dgm:prSet/>
      <dgm:spPr/>
      <dgm:t>
        <a:bodyPr/>
        <a:lstStyle/>
        <a:p>
          <a:pPr rtl="0"/>
          <a:r>
            <a:rPr lang="en-US" b="1" dirty="0" smtClean="0">
              <a:solidFill>
                <a:schemeClr val="tx1"/>
              </a:solidFill>
            </a:rPr>
            <a:t>Predictive approach </a:t>
          </a:r>
          <a:r>
            <a:rPr lang="en-US" b="1" dirty="0" smtClean="0"/>
            <a:t>(strong </a:t>
          </a:r>
          <a:r>
            <a:rPr lang="en-US" b="1" dirty="0" smtClean="0">
              <a:solidFill>
                <a:schemeClr val="tx2">
                  <a:lumMod val="50000"/>
                </a:schemeClr>
              </a:solidFill>
            </a:rPr>
            <a:t>CA</a:t>
          </a:r>
          <a:r>
            <a:rPr lang="en-US" b="1" dirty="0" smtClean="0"/>
            <a:t> hypothesis)</a:t>
          </a:r>
          <a:endParaRPr lang="fr-FR" b="1" dirty="0"/>
        </a:p>
      </dgm:t>
    </dgm:pt>
    <dgm:pt modelId="{DAC101D5-B095-4656-96D6-1AEFFEFD4704}" type="parTrans" cxnId="{5055E670-1B2D-420B-81F4-236F0FFE67BE}">
      <dgm:prSet/>
      <dgm:spPr/>
      <dgm:t>
        <a:bodyPr/>
        <a:lstStyle/>
        <a:p>
          <a:endParaRPr lang="fr-FR"/>
        </a:p>
      </dgm:t>
    </dgm:pt>
    <dgm:pt modelId="{6D9A58F7-6CB6-40AC-A71D-CD987DDF3CD1}" type="sibTrans" cxnId="{5055E670-1B2D-420B-81F4-236F0FFE67BE}">
      <dgm:prSet/>
      <dgm:spPr/>
      <dgm:t>
        <a:bodyPr/>
        <a:lstStyle/>
        <a:p>
          <a:endParaRPr lang="fr-FR"/>
        </a:p>
      </dgm:t>
    </dgm:pt>
    <dgm:pt modelId="{9046EA4D-D37D-44FF-A0F0-0066A412DFBC}">
      <dgm:prSet/>
      <dgm:spPr/>
      <dgm:t>
        <a:bodyPr/>
        <a:lstStyle/>
        <a:p>
          <a:pPr rtl="0"/>
          <a:r>
            <a:rPr lang="en-US" b="1" dirty="0" smtClean="0">
              <a:solidFill>
                <a:schemeClr val="tx1"/>
              </a:solidFill>
            </a:rPr>
            <a:t>Errors diagnostic approach </a:t>
          </a:r>
          <a:r>
            <a:rPr lang="en-US" b="1" dirty="0" smtClean="0"/>
            <a:t>(</a:t>
          </a:r>
          <a:r>
            <a:rPr lang="en-US" b="1" dirty="0" smtClean="0">
              <a:solidFill>
                <a:schemeClr val="tx2">
                  <a:lumMod val="75000"/>
                </a:schemeClr>
              </a:solidFill>
            </a:rPr>
            <a:t>EA</a:t>
          </a:r>
          <a:r>
            <a:rPr lang="en-US" b="1" dirty="0" smtClean="0"/>
            <a:t>, weak version) </a:t>
          </a:r>
          <a:endParaRPr lang="fr-FR" b="1" dirty="0"/>
        </a:p>
      </dgm:t>
    </dgm:pt>
    <dgm:pt modelId="{08BA08B8-E442-4DCB-B88E-5DD2B64FB956}" type="parTrans" cxnId="{FE769913-4769-493B-BB14-18E86921886A}">
      <dgm:prSet/>
      <dgm:spPr/>
      <dgm:t>
        <a:bodyPr/>
        <a:lstStyle/>
        <a:p>
          <a:endParaRPr lang="fr-FR"/>
        </a:p>
      </dgm:t>
    </dgm:pt>
    <dgm:pt modelId="{238F0717-A8D8-459C-9D3E-91C8269A3C2F}" type="sibTrans" cxnId="{FE769913-4769-493B-BB14-18E86921886A}">
      <dgm:prSet/>
      <dgm:spPr/>
      <dgm:t>
        <a:bodyPr/>
        <a:lstStyle/>
        <a:p>
          <a:endParaRPr lang="fr-FR"/>
        </a:p>
      </dgm:t>
    </dgm:pt>
    <dgm:pt modelId="{E772C152-CAAC-4F15-9D61-4D1E6E62B32D}">
      <dgm:prSet/>
      <dgm:spPr/>
      <dgm:t>
        <a:bodyPr/>
        <a:lstStyle/>
        <a:p>
          <a:pPr rtl="0"/>
          <a:r>
            <a:rPr lang="en-US" b="1" dirty="0" smtClean="0"/>
            <a:t>Focus on the whole </a:t>
          </a:r>
          <a:r>
            <a:rPr lang="en-US" b="1" dirty="0" smtClean="0">
              <a:solidFill>
                <a:schemeClr val="tx1"/>
              </a:solidFill>
            </a:rPr>
            <a:t>learning process </a:t>
          </a:r>
          <a:r>
            <a:rPr lang="en-US" b="1" dirty="0" smtClean="0"/>
            <a:t>(</a:t>
          </a:r>
          <a:r>
            <a:rPr lang="en-US" b="1" dirty="0" smtClean="0">
              <a:solidFill>
                <a:schemeClr val="tx2">
                  <a:lumMod val="75000"/>
                </a:schemeClr>
              </a:solidFill>
            </a:rPr>
            <a:t>IA</a:t>
          </a:r>
          <a:r>
            <a:rPr lang="en-US" b="1" dirty="0" smtClean="0"/>
            <a:t>)</a:t>
          </a:r>
          <a:endParaRPr lang="fr-FR" b="1" dirty="0"/>
        </a:p>
      </dgm:t>
    </dgm:pt>
    <dgm:pt modelId="{63E99F76-007B-4F71-B659-A49FB62B5ED7}" type="parTrans" cxnId="{99D87DF7-F986-4A65-9B9C-820C082CB64A}">
      <dgm:prSet/>
      <dgm:spPr/>
      <dgm:t>
        <a:bodyPr/>
        <a:lstStyle/>
        <a:p>
          <a:endParaRPr lang="fr-FR"/>
        </a:p>
      </dgm:t>
    </dgm:pt>
    <dgm:pt modelId="{8374803B-A223-4280-A29F-8016C7970697}" type="sibTrans" cxnId="{99D87DF7-F986-4A65-9B9C-820C082CB64A}">
      <dgm:prSet/>
      <dgm:spPr/>
      <dgm:t>
        <a:bodyPr/>
        <a:lstStyle/>
        <a:p>
          <a:endParaRPr lang="fr-FR"/>
        </a:p>
      </dgm:t>
    </dgm:pt>
    <dgm:pt modelId="{5EBFB8F5-86BD-48FB-89DF-B644CE226EB6}">
      <dgm:prSet/>
      <dgm:spPr/>
      <dgm:t>
        <a:bodyPr/>
        <a:lstStyle/>
        <a:p>
          <a:pPr algn="ctr" rtl="0"/>
          <a:r>
            <a:rPr lang="en-US" b="1" dirty="0" smtClean="0"/>
            <a:t>Currently to  </a:t>
          </a:r>
          <a:r>
            <a:rPr lang="en-US" b="1" dirty="0" smtClean="0">
              <a:solidFill>
                <a:schemeClr val="tx2">
                  <a:lumMod val="75000"/>
                </a:schemeClr>
              </a:solidFill>
            </a:rPr>
            <a:t>“Integrated Contrastive Model’’</a:t>
          </a:r>
          <a:r>
            <a:rPr lang="en-US" b="1" dirty="0" smtClean="0">
              <a:solidFill>
                <a:schemeClr val="tx1"/>
              </a:solidFill>
            </a:rPr>
            <a:t> </a:t>
          </a:r>
          <a:r>
            <a:rPr lang="en-US" b="1" dirty="0" smtClean="0"/>
            <a:t>(CA+EA+IA)</a:t>
          </a:r>
          <a:r>
            <a:rPr lang="en-US" dirty="0" smtClean="0"/>
            <a:t> </a:t>
          </a:r>
          <a:endParaRPr lang="fr-FR" dirty="0"/>
        </a:p>
      </dgm:t>
    </dgm:pt>
    <dgm:pt modelId="{1A87EFB3-8FEA-4B1E-A9E0-8C924AAF18F1}" type="parTrans" cxnId="{D0ED9CC5-9440-4029-9E9A-07AA47104F57}">
      <dgm:prSet/>
      <dgm:spPr/>
      <dgm:t>
        <a:bodyPr/>
        <a:lstStyle/>
        <a:p>
          <a:endParaRPr lang="fr-FR"/>
        </a:p>
      </dgm:t>
    </dgm:pt>
    <dgm:pt modelId="{9779F98C-0DAE-45DD-99E6-CD33384E8E51}" type="sibTrans" cxnId="{D0ED9CC5-9440-4029-9E9A-07AA47104F57}">
      <dgm:prSet/>
      <dgm:spPr/>
      <dgm:t>
        <a:bodyPr/>
        <a:lstStyle/>
        <a:p>
          <a:endParaRPr lang="fr-FR"/>
        </a:p>
      </dgm:t>
    </dgm:pt>
    <dgm:pt modelId="{0433334E-7A29-4E7D-897F-88F92E3A033D}">
      <dgm:prSet/>
      <dgm:spPr/>
      <dgm:t>
        <a:bodyPr/>
        <a:lstStyle/>
        <a:p>
          <a:pPr algn="l" rtl="0"/>
          <a:endParaRPr lang="fr-FR"/>
        </a:p>
      </dgm:t>
    </dgm:pt>
    <dgm:pt modelId="{4AA88F42-EF81-462F-9F95-1B495E02E4F4}" type="parTrans" cxnId="{C5069FD3-0F62-4F54-901D-680145C59708}">
      <dgm:prSet/>
      <dgm:spPr/>
      <dgm:t>
        <a:bodyPr/>
        <a:lstStyle/>
        <a:p>
          <a:endParaRPr lang="fr-FR"/>
        </a:p>
      </dgm:t>
    </dgm:pt>
    <dgm:pt modelId="{E23A31FD-29A7-4ABF-A48D-503EC0B4584F}" type="sibTrans" cxnId="{C5069FD3-0F62-4F54-901D-680145C59708}">
      <dgm:prSet/>
      <dgm:spPr/>
      <dgm:t>
        <a:bodyPr/>
        <a:lstStyle/>
        <a:p>
          <a:endParaRPr lang="fr-FR"/>
        </a:p>
      </dgm:t>
    </dgm:pt>
    <dgm:pt modelId="{F68D7BCF-0B66-45F5-96AB-16D86B94E104}">
      <dgm:prSet/>
      <dgm:spPr/>
      <dgm:t>
        <a:bodyPr/>
        <a:lstStyle/>
        <a:p>
          <a:pPr algn="l" rtl="0"/>
          <a:endParaRPr lang="fr-FR"/>
        </a:p>
      </dgm:t>
    </dgm:pt>
    <dgm:pt modelId="{670D606F-DC6B-4551-B506-86FC07C0B79E}" type="parTrans" cxnId="{6C6CEE41-5060-4164-BA7A-E548B06D40D8}">
      <dgm:prSet/>
      <dgm:spPr/>
      <dgm:t>
        <a:bodyPr/>
        <a:lstStyle/>
        <a:p>
          <a:endParaRPr lang="fr-FR"/>
        </a:p>
      </dgm:t>
    </dgm:pt>
    <dgm:pt modelId="{9D3020FC-4F75-4183-BAA0-7675FB6FE42F}" type="sibTrans" cxnId="{6C6CEE41-5060-4164-BA7A-E548B06D40D8}">
      <dgm:prSet/>
      <dgm:spPr/>
      <dgm:t>
        <a:bodyPr/>
        <a:lstStyle/>
        <a:p>
          <a:endParaRPr lang="fr-FR"/>
        </a:p>
      </dgm:t>
    </dgm:pt>
    <dgm:pt modelId="{8C2505ED-F66D-4902-AC04-74AFB1C7EC3D}" type="pres">
      <dgm:prSet presAssocID="{2BFB95B4-DB1E-4CBE-85CF-C8152AA42257}" presName="Name0" presStyleCnt="0">
        <dgm:presLayoutVars>
          <dgm:dir/>
          <dgm:resizeHandles val="exact"/>
        </dgm:presLayoutVars>
      </dgm:prSet>
      <dgm:spPr/>
      <dgm:t>
        <a:bodyPr/>
        <a:lstStyle/>
        <a:p>
          <a:endParaRPr lang="fr-FR"/>
        </a:p>
      </dgm:t>
    </dgm:pt>
    <dgm:pt modelId="{87ABC51E-04EB-484E-860C-16D2F0589757}" type="pres">
      <dgm:prSet presAssocID="{2BFB95B4-DB1E-4CBE-85CF-C8152AA42257}" presName="arrow" presStyleLbl="bgShp" presStyleIdx="0" presStyleCnt="1"/>
      <dgm:spPr/>
    </dgm:pt>
    <dgm:pt modelId="{3E5F9E15-5557-40F3-B6BA-492C92959765}" type="pres">
      <dgm:prSet presAssocID="{2BFB95B4-DB1E-4CBE-85CF-C8152AA42257}" presName="points" presStyleCnt="0"/>
      <dgm:spPr/>
    </dgm:pt>
    <dgm:pt modelId="{E0A4518E-4B85-4EB1-9786-47CDC771FDB2}" type="pres">
      <dgm:prSet presAssocID="{AC3B0F38-CAC8-4D11-BE94-C861E72BE5DA}" presName="compositeA" presStyleCnt="0"/>
      <dgm:spPr/>
    </dgm:pt>
    <dgm:pt modelId="{07816C26-1256-4183-B846-45141D112198}" type="pres">
      <dgm:prSet presAssocID="{AC3B0F38-CAC8-4D11-BE94-C861E72BE5DA}" presName="textA" presStyleLbl="revTx" presStyleIdx="0" presStyleCnt="5">
        <dgm:presLayoutVars>
          <dgm:bulletEnabled val="1"/>
        </dgm:presLayoutVars>
      </dgm:prSet>
      <dgm:spPr/>
      <dgm:t>
        <a:bodyPr/>
        <a:lstStyle/>
        <a:p>
          <a:endParaRPr lang="fr-FR"/>
        </a:p>
      </dgm:t>
    </dgm:pt>
    <dgm:pt modelId="{A66BA66C-2E21-482C-9278-DF999334D43D}" type="pres">
      <dgm:prSet presAssocID="{AC3B0F38-CAC8-4D11-BE94-C861E72BE5DA}" presName="circleA" presStyleLbl="node1" presStyleIdx="0" presStyleCnt="5"/>
      <dgm:spPr>
        <a:solidFill>
          <a:schemeClr val="accent3">
            <a:lumMod val="50000"/>
          </a:schemeClr>
        </a:solidFill>
      </dgm:spPr>
      <dgm:t>
        <a:bodyPr/>
        <a:lstStyle/>
        <a:p>
          <a:endParaRPr lang="fr-FR"/>
        </a:p>
      </dgm:t>
    </dgm:pt>
    <dgm:pt modelId="{6695DE94-2863-465D-ABB7-2296A60F00B2}" type="pres">
      <dgm:prSet presAssocID="{AC3B0F38-CAC8-4D11-BE94-C861E72BE5DA}" presName="spaceA" presStyleCnt="0"/>
      <dgm:spPr/>
    </dgm:pt>
    <dgm:pt modelId="{456958B2-34DB-4CA8-9839-EF23F59D8CBE}" type="pres">
      <dgm:prSet presAssocID="{69C1103F-359B-457F-9612-10467437762C}" presName="space" presStyleCnt="0"/>
      <dgm:spPr/>
    </dgm:pt>
    <dgm:pt modelId="{2FD1A4CE-8404-4D82-BE93-A7938FFB5B7A}" type="pres">
      <dgm:prSet presAssocID="{137B6AC9-C53E-4364-8D17-6404AB0A0B72}" presName="compositeB" presStyleCnt="0"/>
      <dgm:spPr/>
    </dgm:pt>
    <dgm:pt modelId="{D1A345D3-3C0C-405D-A878-DBA2A78C0EF9}" type="pres">
      <dgm:prSet presAssocID="{137B6AC9-C53E-4364-8D17-6404AB0A0B72}" presName="textB" presStyleLbl="revTx" presStyleIdx="1" presStyleCnt="5" custScaleX="103412">
        <dgm:presLayoutVars>
          <dgm:bulletEnabled val="1"/>
        </dgm:presLayoutVars>
      </dgm:prSet>
      <dgm:spPr/>
      <dgm:t>
        <a:bodyPr/>
        <a:lstStyle/>
        <a:p>
          <a:endParaRPr lang="fr-FR"/>
        </a:p>
      </dgm:t>
    </dgm:pt>
    <dgm:pt modelId="{0DC0D7C5-D868-49E5-965A-90A1B99A7FD9}" type="pres">
      <dgm:prSet presAssocID="{137B6AC9-C53E-4364-8D17-6404AB0A0B72}" presName="circleB" presStyleLbl="node1" presStyleIdx="1" presStyleCnt="5"/>
      <dgm:spPr>
        <a:solidFill>
          <a:srgbClr val="3366CC"/>
        </a:solidFill>
      </dgm:spPr>
      <dgm:t>
        <a:bodyPr/>
        <a:lstStyle/>
        <a:p>
          <a:endParaRPr lang="fr-FR"/>
        </a:p>
      </dgm:t>
    </dgm:pt>
    <dgm:pt modelId="{9491F90F-4DCF-47C9-BC61-CE45A7C4E1CF}" type="pres">
      <dgm:prSet presAssocID="{137B6AC9-C53E-4364-8D17-6404AB0A0B72}" presName="spaceB" presStyleCnt="0"/>
      <dgm:spPr/>
    </dgm:pt>
    <dgm:pt modelId="{9796F5FB-029B-45C6-B23A-2CE6F51964E9}" type="pres">
      <dgm:prSet presAssocID="{6D9A58F7-6CB6-40AC-A71D-CD987DDF3CD1}" presName="space" presStyleCnt="0"/>
      <dgm:spPr/>
    </dgm:pt>
    <dgm:pt modelId="{9681C858-1B4E-4C62-98D3-04997171FB4B}" type="pres">
      <dgm:prSet presAssocID="{9046EA4D-D37D-44FF-A0F0-0066A412DFBC}" presName="compositeA" presStyleCnt="0"/>
      <dgm:spPr/>
    </dgm:pt>
    <dgm:pt modelId="{6E853B4F-8A5C-41F6-8882-B52891853E13}" type="pres">
      <dgm:prSet presAssocID="{9046EA4D-D37D-44FF-A0F0-0066A412DFBC}" presName="textA" presStyleLbl="revTx" presStyleIdx="2" presStyleCnt="5">
        <dgm:presLayoutVars>
          <dgm:bulletEnabled val="1"/>
        </dgm:presLayoutVars>
      </dgm:prSet>
      <dgm:spPr/>
      <dgm:t>
        <a:bodyPr/>
        <a:lstStyle/>
        <a:p>
          <a:endParaRPr lang="fr-FR"/>
        </a:p>
      </dgm:t>
    </dgm:pt>
    <dgm:pt modelId="{D8D56E12-09E0-4239-9AAC-B33713D272A8}" type="pres">
      <dgm:prSet presAssocID="{9046EA4D-D37D-44FF-A0F0-0066A412DFBC}" presName="circleA" presStyleLbl="node1" presStyleIdx="2" presStyleCnt="5"/>
      <dgm:spPr>
        <a:solidFill>
          <a:srgbClr val="3366CC">
            <a:alpha val="74902"/>
          </a:srgbClr>
        </a:solidFill>
        <a:ln>
          <a:solidFill>
            <a:srgbClr val="0066CC">
              <a:alpha val="60000"/>
            </a:srgbClr>
          </a:solidFill>
        </a:ln>
      </dgm:spPr>
      <dgm:t>
        <a:bodyPr/>
        <a:lstStyle/>
        <a:p>
          <a:endParaRPr lang="fr-FR"/>
        </a:p>
      </dgm:t>
    </dgm:pt>
    <dgm:pt modelId="{97437FD5-370D-428D-96E6-049322BDF598}" type="pres">
      <dgm:prSet presAssocID="{9046EA4D-D37D-44FF-A0F0-0066A412DFBC}" presName="spaceA" presStyleCnt="0"/>
      <dgm:spPr/>
    </dgm:pt>
    <dgm:pt modelId="{265380C0-DE22-4473-8533-EBC63D45382B}" type="pres">
      <dgm:prSet presAssocID="{238F0717-A8D8-459C-9D3E-91C8269A3C2F}" presName="space" presStyleCnt="0"/>
      <dgm:spPr/>
    </dgm:pt>
    <dgm:pt modelId="{B22F999A-C3BA-4153-98D2-8784EEE3A3D9}" type="pres">
      <dgm:prSet presAssocID="{E772C152-CAAC-4F15-9D61-4D1E6E62B32D}" presName="compositeB" presStyleCnt="0"/>
      <dgm:spPr/>
    </dgm:pt>
    <dgm:pt modelId="{C42F7D05-F2D4-40D8-A81D-59D55F8DF7FB}" type="pres">
      <dgm:prSet presAssocID="{E772C152-CAAC-4F15-9D61-4D1E6E62B32D}" presName="textB" presStyleLbl="revTx" presStyleIdx="3" presStyleCnt="5" custScaleX="136092" custScaleY="91781">
        <dgm:presLayoutVars>
          <dgm:bulletEnabled val="1"/>
        </dgm:presLayoutVars>
      </dgm:prSet>
      <dgm:spPr/>
      <dgm:t>
        <a:bodyPr/>
        <a:lstStyle/>
        <a:p>
          <a:endParaRPr lang="fr-FR"/>
        </a:p>
      </dgm:t>
    </dgm:pt>
    <dgm:pt modelId="{191ACE40-7C0A-4DE2-98D9-B86F07DB2E77}" type="pres">
      <dgm:prSet presAssocID="{E772C152-CAAC-4F15-9D61-4D1E6E62B32D}" presName="circleB" presStyleLbl="node1" presStyleIdx="3" presStyleCnt="5"/>
      <dgm:spPr>
        <a:solidFill>
          <a:srgbClr val="3366CC">
            <a:alpha val="50196"/>
          </a:srgbClr>
        </a:solidFill>
        <a:ln>
          <a:solidFill>
            <a:srgbClr val="0066CC">
              <a:alpha val="50196"/>
            </a:srgbClr>
          </a:solidFill>
        </a:ln>
      </dgm:spPr>
      <dgm:t>
        <a:bodyPr/>
        <a:lstStyle/>
        <a:p>
          <a:endParaRPr lang="fr-FR"/>
        </a:p>
      </dgm:t>
    </dgm:pt>
    <dgm:pt modelId="{C0DE5D83-8DEC-4640-B60B-616AF23F71DA}" type="pres">
      <dgm:prSet presAssocID="{E772C152-CAAC-4F15-9D61-4D1E6E62B32D}" presName="spaceB" presStyleCnt="0"/>
      <dgm:spPr/>
    </dgm:pt>
    <dgm:pt modelId="{3B50D14B-592B-4B21-8C9D-DF5037A07D53}" type="pres">
      <dgm:prSet presAssocID="{8374803B-A223-4280-A29F-8016C7970697}" presName="space" presStyleCnt="0"/>
      <dgm:spPr/>
    </dgm:pt>
    <dgm:pt modelId="{189DFC95-121D-4610-8F89-247B2FDB1D04}" type="pres">
      <dgm:prSet presAssocID="{5EBFB8F5-86BD-48FB-89DF-B644CE226EB6}" presName="compositeA" presStyleCnt="0"/>
      <dgm:spPr/>
    </dgm:pt>
    <dgm:pt modelId="{E1F120B5-8A59-4863-893D-13D370B526DB}" type="pres">
      <dgm:prSet presAssocID="{5EBFB8F5-86BD-48FB-89DF-B644CE226EB6}" presName="textA" presStyleLbl="revTx" presStyleIdx="4" presStyleCnt="5" custScaleX="95230">
        <dgm:presLayoutVars>
          <dgm:bulletEnabled val="1"/>
        </dgm:presLayoutVars>
      </dgm:prSet>
      <dgm:spPr/>
      <dgm:t>
        <a:bodyPr/>
        <a:lstStyle/>
        <a:p>
          <a:endParaRPr lang="fr-FR"/>
        </a:p>
      </dgm:t>
    </dgm:pt>
    <dgm:pt modelId="{1913F560-EA80-4B1C-B3EC-AEB753DCB586}" type="pres">
      <dgm:prSet presAssocID="{5EBFB8F5-86BD-48FB-89DF-B644CE226EB6}" presName="circleA" presStyleLbl="node1" presStyleIdx="4" presStyleCnt="5"/>
      <dgm:spPr>
        <a:gradFill flip="none" rotWithShape="0">
          <a:gsLst>
            <a:gs pos="0">
              <a:srgbClr val="3366CC">
                <a:tint val="66000"/>
                <a:satMod val="160000"/>
              </a:srgbClr>
            </a:gs>
            <a:gs pos="50000">
              <a:srgbClr val="3366CC">
                <a:tint val="44500"/>
                <a:satMod val="160000"/>
              </a:srgbClr>
            </a:gs>
            <a:gs pos="100000">
              <a:srgbClr val="3366CC">
                <a:tint val="23500"/>
                <a:satMod val="160000"/>
              </a:srgbClr>
            </a:gs>
          </a:gsLst>
          <a:path path="circle">
            <a:fillToRect l="50000" t="50000" r="50000" b="50000"/>
          </a:path>
          <a:tileRect/>
        </a:gradFill>
        <a:ln>
          <a:solidFill>
            <a:srgbClr val="3366CC">
              <a:alpha val="25098"/>
            </a:srgbClr>
          </a:solidFill>
        </a:ln>
      </dgm:spPr>
      <dgm:t>
        <a:bodyPr/>
        <a:lstStyle/>
        <a:p>
          <a:endParaRPr lang="fr-FR"/>
        </a:p>
      </dgm:t>
    </dgm:pt>
    <dgm:pt modelId="{1C7C63B1-C261-47F4-9047-E9E62D9DB366}" type="pres">
      <dgm:prSet presAssocID="{5EBFB8F5-86BD-48FB-89DF-B644CE226EB6}" presName="spaceA" presStyleCnt="0"/>
      <dgm:spPr/>
    </dgm:pt>
  </dgm:ptLst>
  <dgm:cxnLst>
    <dgm:cxn modelId="{99D87DF7-F986-4A65-9B9C-820C082CB64A}" srcId="{2BFB95B4-DB1E-4CBE-85CF-C8152AA42257}" destId="{E772C152-CAAC-4F15-9D61-4D1E6E62B32D}" srcOrd="3" destOrd="0" parTransId="{63E99F76-007B-4F71-B659-A49FB62B5ED7}" sibTransId="{8374803B-A223-4280-A29F-8016C7970697}"/>
    <dgm:cxn modelId="{D0ED9CC5-9440-4029-9E9A-07AA47104F57}" srcId="{2BFB95B4-DB1E-4CBE-85CF-C8152AA42257}" destId="{5EBFB8F5-86BD-48FB-89DF-B644CE226EB6}" srcOrd="4" destOrd="0" parTransId="{1A87EFB3-8FEA-4B1E-A9E0-8C924AAF18F1}" sibTransId="{9779F98C-0DAE-45DD-99E6-CD33384E8E51}"/>
    <dgm:cxn modelId="{FE769913-4769-493B-BB14-18E86921886A}" srcId="{2BFB95B4-DB1E-4CBE-85CF-C8152AA42257}" destId="{9046EA4D-D37D-44FF-A0F0-0066A412DFBC}" srcOrd="2" destOrd="0" parTransId="{08BA08B8-E442-4DCB-B88E-5DD2B64FB956}" sibTransId="{238F0717-A8D8-459C-9D3E-91C8269A3C2F}"/>
    <dgm:cxn modelId="{BC80E12E-21A4-472C-A242-4BEA8FFB2841}" type="presOf" srcId="{137B6AC9-C53E-4364-8D17-6404AB0A0B72}" destId="{D1A345D3-3C0C-405D-A878-DBA2A78C0EF9}" srcOrd="0" destOrd="0" presId="urn:microsoft.com/office/officeart/2005/8/layout/hProcess11"/>
    <dgm:cxn modelId="{30DB86E0-6AFD-46FB-9E55-04C2D01F310F}" type="presOf" srcId="{2BFB95B4-DB1E-4CBE-85CF-C8152AA42257}" destId="{8C2505ED-F66D-4902-AC04-74AFB1C7EC3D}" srcOrd="0" destOrd="0" presId="urn:microsoft.com/office/officeart/2005/8/layout/hProcess11"/>
    <dgm:cxn modelId="{DEEE3F4D-0F9F-42D7-95DC-770E0450893C}" type="presOf" srcId="{9046EA4D-D37D-44FF-A0F0-0066A412DFBC}" destId="{6E853B4F-8A5C-41F6-8882-B52891853E13}" srcOrd="0" destOrd="0" presId="urn:microsoft.com/office/officeart/2005/8/layout/hProcess11"/>
    <dgm:cxn modelId="{F4C4A47A-B78C-4C0B-AF0E-4DC745AD100D}" type="presOf" srcId="{5EBFB8F5-86BD-48FB-89DF-B644CE226EB6}" destId="{E1F120B5-8A59-4863-893D-13D370B526DB}" srcOrd="0" destOrd="0" presId="urn:microsoft.com/office/officeart/2005/8/layout/hProcess11"/>
    <dgm:cxn modelId="{C5069FD3-0F62-4F54-901D-680145C59708}" srcId="{5EBFB8F5-86BD-48FB-89DF-B644CE226EB6}" destId="{0433334E-7A29-4E7D-897F-88F92E3A033D}" srcOrd="0" destOrd="0" parTransId="{4AA88F42-EF81-462F-9F95-1B495E02E4F4}" sibTransId="{E23A31FD-29A7-4ABF-A48D-503EC0B4584F}"/>
    <dgm:cxn modelId="{2CC0FE3D-B478-4030-A5C7-32C770BA1C56}" type="presOf" srcId="{E772C152-CAAC-4F15-9D61-4D1E6E62B32D}" destId="{C42F7D05-F2D4-40D8-A81D-59D55F8DF7FB}" srcOrd="0" destOrd="0" presId="urn:microsoft.com/office/officeart/2005/8/layout/hProcess11"/>
    <dgm:cxn modelId="{6C6CEE41-5060-4164-BA7A-E548B06D40D8}" srcId="{0433334E-7A29-4E7D-897F-88F92E3A033D}" destId="{F68D7BCF-0B66-45F5-96AB-16D86B94E104}" srcOrd="0" destOrd="0" parTransId="{670D606F-DC6B-4551-B506-86FC07C0B79E}" sibTransId="{9D3020FC-4F75-4183-BAA0-7675FB6FE42F}"/>
    <dgm:cxn modelId="{34E9CB62-434F-4636-9692-4D6E19A14086}" type="presOf" srcId="{F68D7BCF-0B66-45F5-96AB-16D86B94E104}" destId="{E1F120B5-8A59-4863-893D-13D370B526DB}" srcOrd="0" destOrd="2" presId="urn:microsoft.com/office/officeart/2005/8/layout/hProcess11"/>
    <dgm:cxn modelId="{B6E9EC1D-CF32-4F0C-814A-7E0CD59D5207}" type="presOf" srcId="{AC3B0F38-CAC8-4D11-BE94-C861E72BE5DA}" destId="{07816C26-1256-4183-B846-45141D112198}" srcOrd="0" destOrd="0" presId="urn:microsoft.com/office/officeart/2005/8/layout/hProcess11"/>
    <dgm:cxn modelId="{B67E1E4E-D380-4AF2-A138-A22D6AA0D32F}" srcId="{2BFB95B4-DB1E-4CBE-85CF-C8152AA42257}" destId="{AC3B0F38-CAC8-4D11-BE94-C861E72BE5DA}" srcOrd="0" destOrd="0" parTransId="{92358F9D-E53E-4DEB-B13C-54848C637527}" sibTransId="{69C1103F-359B-457F-9612-10467437762C}"/>
    <dgm:cxn modelId="{56409C07-1EC3-401F-835D-F772D4119C45}" type="presOf" srcId="{0433334E-7A29-4E7D-897F-88F92E3A033D}" destId="{E1F120B5-8A59-4863-893D-13D370B526DB}" srcOrd="0" destOrd="1" presId="urn:microsoft.com/office/officeart/2005/8/layout/hProcess11"/>
    <dgm:cxn modelId="{5055E670-1B2D-420B-81F4-236F0FFE67BE}" srcId="{2BFB95B4-DB1E-4CBE-85CF-C8152AA42257}" destId="{137B6AC9-C53E-4364-8D17-6404AB0A0B72}" srcOrd="1" destOrd="0" parTransId="{DAC101D5-B095-4656-96D6-1AEFFEFD4704}" sibTransId="{6D9A58F7-6CB6-40AC-A71D-CD987DDF3CD1}"/>
    <dgm:cxn modelId="{BFD63A24-6C55-43E4-93D4-C5E57A00EC26}" type="presParOf" srcId="{8C2505ED-F66D-4902-AC04-74AFB1C7EC3D}" destId="{87ABC51E-04EB-484E-860C-16D2F0589757}" srcOrd="0" destOrd="0" presId="urn:microsoft.com/office/officeart/2005/8/layout/hProcess11"/>
    <dgm:cxn modelId="{1B243248-DF95-423D-96A8-30E633FCB5E4}" type="presParOf" srcId="{8C2505ED-F66D-4902-AC04-74AFB1C7EC3D}" destId="{3E5F9E15-5557-40F3-B6BA-492C92959765}" srcOrd="1" destOrd="0" presId="urn:microsoft.com/office/officeart/2005/8/layout/hProcess11"/>
    <dgm:cxn modelId="{6A6A3B8E-3D5F-48B4-9C6D-A4035F180327}" type="presParOf" srcId="{3E5F9E15-5557-40F3-B6BA-492C92959765}" destId="{E0A4518E-4B85-4EB1-9786-47CDC771FDB2}" srcOrd="0" destOrd="0" presId="urn:microsoft.com/office/officeart/2005/8/layout/hProcess11"/>
    <dgm:cxn modelId="{433462A4-5CEB-4707-ACE2-5C18098A30C6}" type="presParOf" srcId="{E0A4518E-4B85-4EB1-9786-47CDC771FDB2}" destId="{07816C26-1256-4183-B846-45141D112198}" srcOrd="0" destOrd="0" presId="urn:microsoft.com/office/officeart/2005/8/layout/hProcess11"/>
    <dgm:cxn modelId="{F7A5BEB9-8001-4A07-AD78-59AA1869249E}" type="presParOf" srcId="{E0A4518E-4B85-4EB1-9786-47CDC771FDB2}" destId="{A66BA66C-2E21-482C-9278-DF999334D43D}" srcOrd="1" destOrd="0" presId="urn:microsoft.com/office/officeart/2005/8/layout/hProcess11"/>
    <dgm:cxn modelId="{A1B8B662-FA94-4590-8D62-16A43E51B5BD}" type="presParOf" srcId="{E0A4518E-4B85-4EB1-9786-47CDC771FDB2}" destId="{6695DE94-2863-465D-ABB7-2296A60F00B2}" srcOrd="2" destOrd="0" presId="urn:microsoft.com/office/officeart/2005/8/layout/hProcess11"/>
    <dgm:cxn modelId="{25CC449F-DA49-4793-9FF9-866CFDD93F68}" type="presParOf" srcId="{3E5F9E15-5557-40F3-B6BA-492C92959765}" destId="{456958B2-34DB-4CA8-9839-EF23F59D8CBE}" srcOrd="1" destOrd="0" presId="urn:microsoft.com/office/officeart/2005/8/layout/hProcess11"/>
    <dgm:cxn modelId="{28A587FE-AE3E-4E9B-B1D6-65D532FA568A}" type="presParOf" srcId="{3E5F9E15-5557-40F3-B6BA-492C92959765}" destId="{2FD1A4CE-8404-4D82-BE93-A7938FFB5B7A}" srcOrd="2" destOrd="0" presId="urn:microsoft.com/office/officeart/2005/8/layout/hProcess11"/>
    <dgm:cxn modelId="{7F34E358-B96D-45B0-BADD-22E7B4FD0725}" type="presParOf" srcId="{2FD1A4CE-8404-4D82-BE93-A7938FFB5B7A}" destId="{D1A345D3-3C0C-405D-A878-DBA2A78C0EF9}" srcOrd="0" destOrd="0" presId="urn:microsoft.com/office/officeart/2005/8/layout/hProcess11"/>
    <dgm:cxn modelId="{1895DC69-0FEA-486E-A023-8418AC1A35F5}" type="presParOf" srcId="{2FD1A4CE-8404-4D82-BE93-A7938FFB5B7A}" destId="{0DC0D7C5-D868-49E5-965A-90A1B99A7FD9}" srcOrd="1" destOrd="0" presId="urn:microsoft.com/office/officeart/2005/8/layout/hProcess11"/>
    <dgm:cxn modelId="{71039C1B-A526-4724-9463-1CEA6C4D7105}" type="presParOf" srcId="{2FD1A4CE-8404-4D82-BE93-A7938FFB5B7A}" destId="{9491F90F-4DCF-47C9-BC61-CE45A7C4E1CF}" srcOrd="2" destOrd="0" presId="urn:microsoft.com/office/officeart/2005/8/layout/hProcess11"/>
    <dgm:cxn modelId="{D43222F4-F95A-4159-B18A-0BA7AAB53F53}" type="presParOf" srcId="{3E5F9E15-5557-40F3-B6BA-492C92959765}" destId="{9796F5FB-029B-45C6-B23A-2CE6F51964E9}" srcOrd="3" destOrd="0" presId="urn:microsoft.com/office/officeart/2005/8/layout/hProcess11"/>
    <dgm:cxn modelId="{AB0F4A00-559C-466B-AA86-7CF65272133F}" type="presParOf" srcId="{3E5F9E15-5557-40F3-B6BA-492C92959765}" destId="{9681C858-1B4E-4C62-98D3-04997171FB4B}" srcOrd="4" destOrd="0" presId="urn:microsoft.com/office/officeart/2005/8/layout/hProcess11"/>
    <dgm:cxn modelId="{4B022F22-EEDC-42B9-B014-F27134073E83}" type="presParOf" srcId="{9681C858-1B4E-4C62-98D3-04997171FB4B}" destId="{6E853B4F-8A5C-41F6-8882-B52891853E13}" srcOrd="0" destOrd="0" presId="urn:microsoft.com/office/officeart/2005/8/layout/hProcess11"/>
    <dgm:cxn modelId="{57494B29-405B-4AD1-8A21-F17EE972FBFA}" type="presParOf" srcId="{9681C858-1B4E-4C62-98D3-04997171FB4B}" destId="{D8D56E12-09E0-4239-9AAC-B33713D272A8}" srcOrd="1" destOrd="0" presId="urn:microsoft.com/office/officeart/2005/8/layout/hProcess11"/>
    <dgm:cxn modelId="{2FC501E0-7AAA-46C4-B1DF-27236B55C5AC}" type="presParOf" srcId="{9681C858-1B4E-4C62-98D3-04997171FB4B}" destId="{97437FD5-370D-428D-96E6-049322BDF598}" srcOrd="2" destOrd="0" presId="urn:microsoft.com/office/officeart/2005/8/layout/hProcess11"/>
    <dgm:cxn modelId="{212C5028-4AD3-48FE-BEFC-CF029CBCF343}" type="presParOf" srcId="{3E5F9E15-5557-40F3-B6BA-492C92959765}" destId="{265380C0-DE22-4473-8533-EBC63D45382B}" srcOrd="5" destOrd="0" presId="urn:microsoft.com/office/officeart/2005/8/layout/hProcess11"/>
    <dgm:cxn modelId="{B291F256-31E0-4BC5-9F9F-690D7DF4163C}" type="presParOf" srcId="{3E5F9E15-5557-40F3-B6BA-492C92959765}" destId="{B22F999A-C3BA-4153-98D2-8784EEE3A3D9}" srcOrd="6" destOrd="0" presId="urn:microsoft.com/office/officeart/2005/8/layout/hProcess11"/>
    <dgm:cxn modelId="{A51DB079-1DDC-43E4-9DBA-9D49B6C6A7EC}" type="presParOf" srcId="{B22F999A-C3BA-4153-98D2-8784EEE3A3D9}" destId="{C42F7D05-F2D4-40D8-A81D-59D55F8DF7FB}" srcOrd="0" destOrd="0" presId="urn:microsoft.com/office/officeart/2005/8/layout/hProcess11"/>
    <dgm:cxn modelId="{E9E379D3-C598-425C-89F5-CDC09D7B1BB9}" type="presParOf" srcId="{B22F999A-C3BA-4153-98D2-8784EEE3A3D9}" destId="{191ACE40-7C0A-4DE2-98D9-B86F07DB2E77}" srcOrd="1" destOrd="0" presId="urn:microsoft.com/office/officeart/2005/8/layout/hProcess11"/>
    <dgm:cxn modelId="{1285C3F4-6636-49D4-BF96-B4142D3B7F9D}" type="presParOf" srcId="{B22F999A-C3BA-4153-98D2-8784EEE3A3D9}" destId="{C0DE5D83-8DEC-4640-B60B-616AF23F71DA}" srcOrd="2" destOrd="0" presId="urn:microsoft.com/office/officeart/2005/8/layout/hProcess11"/>
    <dgm:cxn modelId="{96E90B5F-B5C1-48CB-92F0-8B10A1CBC58F}" type="presParOf" srcId="{3E5F9E15-5557-40F3-B6BA-492C92959765}" destId="{3B50D14B-592B-4B21-8C9D-DF5037A07D53}" srcOrd="7" destOrd="0" presId="urn:microsoft.com/office/officeart/2005/8/layout/hProcess11"/>
    <dgm:cxn modelId="{DD7A86A0-8A7B-4972-9C1B-0ADFD1C126C0}" type="presParOf" srcId="{3E5F9E15-5557-40F3-B6BA-492C92959765}" destId="{189DFC95-121D-4610-8F89-247B2FDB1D04}" srcOrd="8" destOrd="0" presId="urn:microsoft.com/office/officeart/2005/8/layout/hProcess11"/>
    <dgm:cxn modelId="{33137260-7DE4-4162-A0B2-FAAC9FFB466B}" type="presParOf" srcId="{189DFC95-121D-4610-8F89-247B2FDB1D04}" destId="{E1F120B5-8A59-4863-893D-13D370B526DB}" srcOrd="0" destOrd="0" presId="urn:microsoft.com/office/officeart/2005/8/layout/hProcess11"/>
    <dgm:cxn modelId="{DFFDA83B-3A17-4D61-BD2B-5F0B19311B19}" type="presParOf" srcId="{189DFC95-121D-4610-8F89-247B2FDB1D04}" destId="{1913F560-EA80-4B1C-B3EC-AEB753DCB586}" srcOrd="1" destOrd="0" presId="urn:microsoft.com/office/officeart/2005/8/layout/hProcess11"/>
    <dgm:cxn modelId="{BECC067A-E5AA-4ABE-879A-1BDAEC521007}" type="presParOf" srcId="{189DFC95-121D-4610-8F89-247B2FDB1D04}" destId="{1C7C63B1-C261-47F4-9047-E9E62D9DB36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BD433-17B7-4F64-8E14-38EABB45C9B1}">
      <dsp:nvSpPr>
        <dsp:cNvPr id="0" name=""/>
        <dsp:cNvSpPr/>
      </dsp:nvSpPr>
      <dsp:spPr>
        <a:xfrm>
          <a:off x="0" y="348820"/>
          <a:ext cx="8915400" cy="523635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91934" tIns="416560" rIns="691934" bIns="142240" numCol="1" spcCol="1270" anchor="t" anchorCtr="0">
          <a:noAutofit/>
        </a:bodyPr>
        <a:lstStyle/>
        <a:p>
          <a:pPr marL="228600" lvl="1" indent="-228600" algn="just" defTabSz="889000" rtl="0">
            <a:lnSpc>
              <a:spcPct val="90000"/>
            </a:lnSpc>
            <a:spcBef>
              <a:spcPct val="0"/>
            </a:spcBef>
            <a:spcAft>
              <a:spcPts val="1200"/>
            </a:spcAft>
            <a:buChar char="••"/>
          </a:pPr>
          <a:r>
            <a:rPr lang="en-US" sz="2000" kern="1200" dirty="0" smtClean="0">
              <a:solidFill>
                <a:schemeClr val="bg1">
                  <a:lumMod val="50000"/>
                </a:schemeClr>
              </a:solidFill>
              <a:latin typeface="Arial" panose="020B0604020202020204" pitchFamily="34" charset="0"/>
              <a:cs typeface="Arial" panose="020B0604020202020204" pitchFamily="34" charset="0"/>
            </a:rPr>
            <a:t>Contrastive Linguistics as a ‘double’ interface between theory and application and between various linguistic approaches (Errors Analysis, Language Typology and Translation Study). </a:t>
          </a:r>
          <a:endParaRPr lang="fr-FR" sz="2000" kern="1200" dirty="0">
            <a:solidFill>
              <a:schemeClr val="bg1">
                <a:lumMod val="50000"/>
              </a:schemeClr>
            </a:solidFill>
            <a:latin typeface="Arial" panose="020B0604020202020204" pitchFamily="34" charset="0"/>
            <a:cs typeface="Arial" panose="020B0604020202020204" pitchFamily="34" charset="0"/>
          </a:endParaRPr>
        </a:p>
        <a:p>
          <a:pPr marL="228600" lvl="1" indent="-228600" algn="just" defTabSz="889000" rtl="0">
            <a:lnSpc>
              <a:spcPct val="90000"/>
            </a:lnSpc>
            <a:spcBef>
              <a:spcPct val="0"/>
            </a:spcBef>
            <a:spcAft>
              <a:spcPts val="1200"/>
            </a:spcAft>
            <a:buChar char="••"/>
          </a:pPr>
          <a:r>
            <a:rPr lang="en-US" sz="2000" kern="1200" dirty="0" smtClean="0">
              <a:solidFill>
                <a:schemeClr val="bg1">
                  <a:lumMod val="50000"/>
                </a:schemeClr>
              </a:solidFill>
              <a:latin typeface="Arial" panose="020B0604020202020204" pitchFamily="34" charset="0"/>
              <a:cs typeface="Arial" panose="020B0604020202020204" pitchFamily="34" charset="0"/>
            </a:rPr>
            <a:t>Firstly, empirical problems hindering the original contrastive hypothesis led to the emergence of other approaches.</a:t>
          </a:r>
          <a:endParaRPr lang="fr-FR" sz="2000" kern="1200" dirty="0">
            <a:solidFill>
              <a:schemeClr val="bg1">
                <a:lumMod val="50000"/>
              </a:schemeClr>
            </a:solidFill>
            <a:latin typeface="Arial" panose="020B0604020202020204" pitchFamily="34" charset="0"/>
            <a:cs typeface="Arial" panose="020B0604020202020204" pitchFamily="34" charset="0"/>
          </a:endParaRPr>
        </a:p>
        <a:p>
          <a:pPr marL="228600" lvl="1" indent="-228600" algn="just" defTabSz="889000" rtl="0">
            <a:lnSpc>
              <a:spcPct val="90000"/>
            </a:lnSpc>
            <a:spcBef>
              <a:spcPct val="0"/>
            </a:spcBef>
            <a:spcAft>
              <a:spcPts val="1200"/>
            </a:spcAft>
            <a:buChar char="••"/>
          </a:pPr>
          <a:r>
            <a:rPr lang="en-US" sz="2000" kern="1200" dirty="0" smtClean="0">
              <a:solidFill>
                <a:schemeClr val="bg1">
                  <a:lumMod val="50000"/>
                </a:schemeClr>
              </a:solidFill>
              <a:latin typeface="Arial" panose="020B0604020202020204" pitchFamily="34" charset="0"/>
              <a:cs typeface="Arial" panose="020B0604020202020204" pitchFamily="34" charset="0"/>
            </a:rPr>
            <a:t>Secondly, despite their apparent opposition, Contrastive Analysis and Error/Interlanguage Analyses can be considered as complementary fields of Contrastive Linguistics, with converging lines and common goals to L2/3 acquisition.</a:t>
          </a:r>
          <a:endParaRPr lang="fr-FR" sz="2000" kern="1200" dirty="0">
            <a:solidFill>
              <a:schemeClr val="bg1">
                <a:lumMod val="50000"/>
              </a:schemeClr>
            </a:solidFill>
            <a:latin typeface="Arial" panose="020B0604020202020204" pitchFamily="34" charset="0"/>
            <a:cs typeface="Arial" panose="020B0604020202020204" pitchFamily="34" charset="0"/>
          </a:endParaRPr>
        </a:p>
        <a:p>
          <a:pPr marL="228600" lvl="1" indent="-228600" algn="just" defTabSz="889000" rtl="0">
            <a:lnSpc>
              <a:spcPct val="90000"/>
            </a:lnSpc>
            <a:spcBef>
              <a:spcPct val="0"/>
            </a:spcBef>
            <a:spcAft>
              <a:spcPts val="1200"/>
            </a:spcAft>
            <a:buChar char="••"/>
          </a:pPr>
          <a:r>
            <a:rPr lang="en-US" sz="2000" kern="1200" dirty="0" smtClean="0">
              <a:solidFill>
                <a:schemeClr val="bg1">
                  <a:lumMod val="50000"/>
                </a:schemeClr>
              </a:solidFill>
              <a:latin typeface="Arial" panose="020B0604020202020204" pitchFamily="34" charset="0"/>
              <a:cs typeface="Arial" panose="020B0604020202020204" pitchFamily="34" charset="0"/>
            </a:rPr>
            <a:t>Finally, how corpus-based approach emerges as a common empirical ground to the various linguistic approaches including Contrastive Analyses, Language Typology and Translation Studies. </a:t>
          </a:r>
          <a:endParaRPr lang="fr-FR" sz="2000" kern="1200" dirty="0">
            <a:solidFill>
              <a:schemeClr val="bg1">
                <a:lumMod val="50000"/>
              </a:schemeClr>
            </a:solidFill>
            <a:latin typeface="Arial" panose="020B0604020202020204" pitchFamily="34" charset="0"/>
            <a:cs typeface="Arial" panose="020B0604020202020204" pitchFamily="34" charset="0"/>
          </a:endParaRPr>
        </a:p>
      </dsp:txBody>
      <dsp:txXfrm>
        <a:off x="0" y="348820"/>
        <a:ext cx="8915400" cy="5236358"/>
      </dsp:txXfrm>
    </dsp:sp>
    <dsp:sp modelId="{77BB008C-42A5-4E6B-893C-A6F2F3D3EC62}">
      <dsp:nvSpPr>
        <dsp:cNvPr id="0" name=""/>
        <dsp:cNvSpPr/>
      </dsp:nvSpPr>
      <dsp:spPr>
        <a:xfrm>
          <a:off x="445770" y="53620"/>
          <a:ext cx="6240780" cy="5904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5887" tIns="0" rIns="235887" bIns="0" numCol="1" spcCol="1270" anchor="ctr" anchorCtr="0">
          <a:noAutofit/>
        </a:bodyPr>
        <a:lstStyle/>
        <a:p>
          <a:pPr lvl="0" algn="l" defTabSz="889000" rtl="0">
            <a:lnSpc>
              <a:spcPct val="90000"/>
            </a:lnSpc>
            <a:spcBef>
              <a:spcPct val="0"/>
            </a:spcBef>
            <a:spcAft>
              <a:spcPct val="35000"/>
            </a:spcAft>
          </a:pPr>
          <a:r>
            <a:rPr lang="en-US" sz="2000" b="1" kern="1200" dirty="0" smtClean="0"/>
            <a:t>Aims of the study:</a:t>
          </a:r>
          <a:r>
            <a:rPr lang="en-US" sz="2000" kern="1200" dirty="0" smtClean="0"/>
            <a:t> </a:t>
          </a:r>
          <a:endParaRPr lang="fr-FR" sz="2000" kern="1200" dirty="0"/>
        </a:p>
      </dsp:txBody>
      <dsp:txXfrm>
        <a:off x="474591" y="82441"/>
        <a:ext cx="618313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5715C-17DB-460C-9149-54F3979D7C0B}">
      <dsp:nvSpPr>
        <dsp:cNvPr id="0" name=""/>
        <dsp:cNvSpPr/>
      </dsp:nvSpPr>
      <dsp:spPr>
        <a:xfrm>
          <a:off x="0" y="1554480"/>
          <a:ext cx="8763000" cy="207264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902ECA-A582-4EBC-B416-1CC023028932}">
      <dsp:nvSpPr>
        <dsp:cNvPr id="0" name=""/>
        <dsp:cNvSpPr/>
      </dsp:nvSpPr>
      <dsp:spPr>
        <a:xfrm>
          <a:off x="2734" y="0"/>
          <a:ext cx="1582393"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en-US" sz="1800" b="1" kern="1200" dirty="0" smtClean="0"/>
            <a:t>The evolution of ‘applied’ </a:t>
          </a:r>
          <a:r>
            <a:rPr lang="en-US" sz="1800" b="1" kern="1200" dirty="0" smtClean="0">
              <a:solidFill>
                <a:schemeClr val="tx2">
                  <a:lumMod val="50000"/>
                </a:schemeClr>
              </a:solidFill>
            </a:rPr>
            <a:t>CL continuum </a:t>
          </a:r>
          <a:endParaRPr lang="fr-FR" sz="1800" kern="1200" dirty="0">
            <a:solidFill>
              <a:schemeClr val="tx2">
                <a:lumMod val="50000"/>
              </a:schemeClr>
            </a:solidFill>
          </a:endParaRPr>
        </a:p>
      </dsp:txBody>
      <dsp:txXfrm>
        <a:off x="2734" y="0"/>
        <a:ext cx="1582393" cy="2072640"/>
      </dsp:txXfrm>
    </dsp:sp>
    <dsp:sp modelId="{B45505CD-961D-4614-9839-4000835BA6AD}">
      <dsp:nvSpPr>
        <dsp:cNvPr id="0" name=""/>
        <dsp:cNvSpPr/>
      </dsp:nvSpPr>
      <dsp:spPr>
        <a:xfrm>
          <a:off x="534851" y="2331720"/>
          <a:ext cx="518160" cy="518160"/>
        </a:xfrm>
        <a:prstGeom prst="ellipse">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8AA28B-F63F-4DE0-87F3-959302A1B821}">
      <dsp:nvSpPr>
        <dsp:cNvPr id="0" name=""/>
        <dsp:cNvSpPr/>
      </dsp:nvSpPr>
      <dsp:spPr>
        <a:xfrm>
          <a:off x="1641159" y="3108960"/>
          <a:ext cx="1835160"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rtl="0">
            <a:lnSpc>
              <a:spcPct val="90000"/>
            </a:lnSpc>
            <a:spcBef>
              <a:spcPct val="0"/>
            </a:spcBef>
            <a:spcAft>
              <a:spcPct val="35000"/>
            </a:spcAft>
          </a:pPr>
          <a:r>
            <a:rPr lang="en-US" sz="1800" b="1" kern="1200" dirty="0" smtClean="0"/>
            <a:t>From a predictive approach (strong </a:t>
          </a:r>
          <a:r>
            <a:rPr lang="en-US" sz="1800" b="1" kern="1200" dirty="0" smtClean="0">
              <a:solidFill>
                <a:schemeClr val="tx2">
                  <a:lumMod val="50000"/>
                </a:schemeClr>
              </a:solidFill>
            </a:rPr>
            <a:t>CA</a:t>
          </a:r>
          <a:r>
            <a:rPr lang="en-US" sz="1800" b="1" kern="1200" dirty="0" smtClean="0"/>
            <a:t> hypothesis)</a:t>
          </a:r>
          <a:endParaRPr lang="fr-FR" sz="1800" b="1" kern="1200" dirty="0"/>
        </a:p>
      </dsp:txBody>
      <dsp:txXfrm>
        <a:off x="1641159" y="3108960"/>
        <a:ext cx="1835160" cy="2072640"/>
      </dsp:txXfrm>
    </dsp:sp>
    <dsp:sp modelId="{7E31ECFE-DFCE-485A-9C2F-31029899C482}">
      <dsp:nvSpPr>
        <dsp:cNvPr id="0" name=""/>
        <dsp:cNvSpPr/>
      </dsp:nvSpPr>
      <dsp:spPr>
        <a:xfrm>
          <a:off x="2299659" y="2331720"/>
          <a:ext cx="518160" cy="518160"/>
        </a:xfrm>
        <a:prstGeom prst="ellipse">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FE1E20-A55D-467E-ADE4-D9DA070115EF}">
      <dsp:nvSpPr>
        <dsp:cNvPr id="0" name=""/>
        <dsp:cNvSpPr/>
      </dsp:nvSpPr>
      <dsp:spPr>
        <a:xfrm>
          <a:off x="3532351" y="0"/>
          <a:ext cx="1793866"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en-US" sz="1800" b="1" kern="1200" dirty="0" smtClean="0"/>
            <a:t>To</a:t>
          </a:r>
          <a:r>
            <a:rPr lang="en-US" sz="1800" kern="1200" dirty="0" smtClean="0"/>
            <a:t> </a:t>
          </a:r>
          <a:r>
            <a:rPr lang="en-US" sz="1800" b="1" kern="1200" dirty="0" smtClean="0"/>
            <a:t>errors diagnostic approach (</a:t>
          </a:r>
          <a:r>
            <a:rPr lang="en-US" sz="1800" b="1" kern="1200" dirty="0" smtClean="0">
              <a:solidFill>
                <a:schemeClr val="tx2">
                  <a:lumMod val="50000"/>
                </a:schemeClr>
              </a:solidFill>
            </a:rPr>
            <a:t>EA</a:t>
          </a:r>
          <a:r>
            <a:rPr lang="en-US" sz="1800" b="1" kern="1200" dirty="0" smtClean="0"/>
            <a:t>, weak version) </a:t>
          </a:r>
          <a:endParaRPr lang="fr-FR" sz="1800" b="1" kern="1200" dirty="0"/>
        </a:p>
      </dsp:txBody>
      <dsp:txXfrm>
        <a:off x="3532351" y="0"/>
        <a:ext cx="1793866" cy="2072640"/>
      </dsp:txXfrm>
    </dsp:sp>
    <dsp:sp modelId="{2B44095C-C4D9-4CDC-B585-96907A39E1AA}">
      <dsp:nvSpPr>
        <dsp:cNvPr id="0" name=""/>
        <dsp:cNvSpPr/>
      </dsp:nvSpPr>
      <dsp:spPr>
        <a:xfrm>
          <a:off x="4190998" y="2285997"/>
          <a:ext cx="518160" cy="518160"/>
        </a:xfrm>
        <a:prstGeom prst="ellips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E2635B-DAF3-4AE5-9F29-40F53AE1A16D}">
      <dsp:nvSpPr>
        <dsp:cNvPr id="0" name=""/>
        <dsp:cNvSpPr/>
      </dsp:nvSpPr>
      <dsp:spPr>
        <a:xfrm>
          <a:off x="5382248" y="3108960"/>
          <a:ext cx="2501716"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rtl="0">
            <a:lnSpc>
              <a:spcPct val="90000"/>
            </a:lnSpc>
            <a:spcBef>
              <a:spcPct val="0"/>
            </a:spcBef>
            <a:spcAft>
              <a:spcPct val="35000"/>
            </a:spcAft>
          </a:pPr>
          <a:r>
            <a:rPr lang="en-US" sz="1800" b="1" kern="1200" dirty="0" smtClean="0"/>
            <a:t>To an approach focusing on the whole learning process (</a:t>
          </a:r>
          <a:r>
            <a:rPr lang="en-US" sz="1800" b="1" kern="1200" dirty="0" smtClean="0">
              <a:solidFill>
                <a:schemeClr val="tx2">
                  <a:lumMod val="50000"/>
                </a:schemeClr>
              </a:solidFill>
            </a:rPr>
            <a:t>IA</a:t>
          </a:r>
          <a:r>
            <a:rPr lang="en-US" sz="1800" b="1" kern="1200" dirty="0" smtClean="0"/>
            <a:t>) </a:t>
          </a:r>
          <a:endParaRPr lang="fr-FR" sz="1800" b="1" kern="1200" dirty="0"/>
        </a:p>
      </dsp:txBody>
      <dsp:txXfrm>
        <a:off x="5382248" y="3108960"/>
        <a:ext cx="2501716" cy="2072640"/>
      </dsp:txXfrm>
    </dsp:sp>
    <dsp:sp modelId="{799DFAB0-5559-45E8-A453-5EFCCFE6BBFE}">
      <dsp:nvSpPr>
        <dsp:cNvPr id="0" name=""/>
        <dsp:cNvSpPr/>
      </dsp:nvSpPr>
      <dsp:spPr>
        <a:xfrm>
          <a:off x="6374026" y="2331720"/>
          <a:ext cx="518160" cy="518160"/>
        </a:xfrm>
        <a:prstGeom prst="ellipse">
          <a:avLst/>
        </a:prstGeom>
        <a:solidFill>
          <a:schemeClr val="accent5">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BC51E-04EB-484E-860C-16D2F0589757}">
      <dsp:nvSpPr>
        <dsp:cNvPr id="0" name=""/>
        <dsp:cNvSpPr/>
      </dsp:nvSpPr>
      <dsp:spPr>
        <a:xfrm>
          <a:off x="0" y="1622549"/>
          <a:ext cx="8288347" cy="216339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816C26-1256-4183-B846-45141D112198}">
      <dsp:nvSpPr>
        <dsp:cNvPr id="0" name=""/>
        <dsp:cNvSpPr/>
      </dsp:nvSpPr>
      <dsp:spPr>
        <a:xfrm>
          <a:off x="392" y="0"/>
          <a:ext cx="1333096" cy="2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en-US" sz="1300" b="1" kern="1200" dirty="0" smtClean="0"/>
            <a:t>The evolution of ‘applied’ </a:t>
          </a:r>
          <a:r>
            <a:rPr lang="en-US" sz="1300" b="1" kern="1200" dirty="0" smtClean="0">
              <a:solidFill>
                <a:schemeClr val="tx2">
                  <a:lumMod val="75000"/>
                </a:schemeClr>
              </a:solidFill>
            </a:rPr>
            <a:t>CL</a:t>
          </a:r>
          <a:r>
            <a:rPr lang="en-US" sz="1300" b="1" kern="1200" dirty="0" smtClean="0"/>
            <a:t> </a:t>
          </a:r>
          <a:r>
            <a:rPr lang="en-US" sz="1300" b="1" kern="1200" dirty="0" smtClean="0">
              <a:solidFill>
                <a:schemeClr val="tx2">
                  <a:lumMod val="75000"/>
                </a:schemeClr>
              </a:solidFill>
            </a:rPr>
            <a:t>continuum </a:t>
          </a:r>
          <a:endParaRPr lang="fr-FR" sz="1300" kern="1200" dirty="0">
            <a:solidFill>
              <a:schemeClr val="tx2">
                <a:lumMod val="75000"/>
              </a:schemeClr>
            </a:solidFill>
          </a:endParaRPr>
        </a:p>
      </dsp:txBody>
      <dsp:txXfrm>
        <a:off x="392" y="0"/>
        <a:ext cx="1333096" cy="2163398"/>
      </dsp:txXfrm>
    </dsp:sp>
    <dsp:sp modelId="{A66BA66C-2E21-482C-9278-DF999334D43D}">
      <dsp:nvSpPr>
        <dsp:cNvPr id="0" name=""/>
        <dsp:cNvSpPr/>
      </dsp:nvSpPr>
      <dsp:spPr>
        <a:xfrm>
          <a:off x="396515" y="2433823"/>
          <a:ext cx="540849" cy="540849"/>
        </a:xfrm>
        <a:prstGeom prst="ellipse">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A345D3-3C0C-405D-A878-DBA2A78C0EF9}">
      <dsp:nvSpPr>
        <dsp:cNvPr id="0" name=""/>
        <dsp:cNvSpPr/>
      </dsp:nvSpPr>
      <dsp:spPr>
        <a:xfrm>
          <a:off x="1400143" y="3245098"/>
          <a:ext cx="1378581" cy="2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en-US" sz="1300" b="1" kern="1200" dirty="0" smtClean="0">
              <a:solidFill>
                <a:schemeClr val="tx1"/>
              </a:solidFill>
            </a:rPr>
            <a:t>Predictive approach </a:t>
          </a:r>
          <a:r>
            <a:rPr lang="en-US" sz="1300" b="1" kern="1200" dirty="0" smtClean="0"/>
            <a:t>(strong </a:t>
          </a:r>
          <a:r>
            <a:rPr lang="en-US" sz="1300" b="1" kern="1200" dirty="0" smtClean="0">
              <a:solidFill>
                <a:schemeClr val="tx2">
                  <a:lumMod val="50000"/>
                </a:schemeClr>
              </a:solidFill>
            </a:rPr>
            <a:t>CA</a:t>
          </a:r>
          <a:r>
            <a:rPr lang="en-US" sz="1300" b="1" kern="1200" dirty="0" smtClean="0"/>
            <a:t> hypothesis)</a:t>
          </a:r>
          <a:endParaRPr lang="fr-FR" sz="1300" b="1" kern="1200" dirty="0"/>
        </a:p>
      </dsp:txBody>
      <dsp:txXfrm>
        <a:off x="1400143" y="3245098"/>
        <a:ext cx="1378581" cy="2163398"/>
      </dsp:txXfrm>
    </dsp:sp>
    <dsp:sp modelId="{0DC0D7C5-D868-49E5-965A-90A1B99A7FD9}">
      <dsp:nvSpPr>
        <dsp:cNvPr id="0" name=""/>
        <dsp:cNvSpPr/>
      </dsp:nvSpPr>
      <dsp:spPr>
        <a:xfrm>
          <a:off x="1819009" y="2433823"/>
          <a:ext cx="540849" cy="540849"/>
        </a:xfrm>
        <a:prstGeom prst="ellipse">
          <a:avLst/>
        </a:prstGeom>
        <a:solidFill>
          <a:srgbClr val="33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853B4F-8A5C-41F6-8882-B52891853E13}">
      <dsp:nvSpPr>
        <dsp:cNvPr id="0" name=""/>
        <dsp:cNvSpPr/>
      </dsp:nvSpPr>
      <dsp:spPr>
        <a:xfrm>
          <a:off x="2845379" y="0"/>
          <a:ext cx="1333096" cy="2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en-US" sz="1300" b="1" kern="1200" dirty="0" smtClean="0">
              <a:solidFill>
                <a:schemeClr val="tx1"/>
              </a:solidFill>
            </a:rPr>
            <a:t>Errors diagnostic approach </a:t>
          </a:r>
          <a:r>
            <a:rPr lang="en-US" sz="1300" b="1" kern="1200" dirty="0" smtClean="0"/>
            <a:t>(</a:t>
          </a:r>
          <a:r>
            <a:rPr lang="en-US" sz="1300" b="1" kern="1200" dirty="0" smtClean="0">
              <a:solidFill>
                <a:schemeClr val="tx2">
                  <a:lumMod val="75000"/>
                </a:schemeClr>
              </a:solidFill>
            </a:rPr>
            <a:t>EA</a:t>
          </a:r>
          <a:r>
            <a:rPr lang="en-US" sz="1300" b="1" kern="1200" dirty="0" smtClean="0"/>
            <a:t>, weak version) </a:t>
          </a:r>
          <a:endParaRPr lang="fr-FR" sz="1300" b="1" kern="1200" dirty="0"/>
        </a:p>
      </dsp:txBody>
      <dsp:txXfrm>
        <a:off x="2845379" y="0"/>
        <a:ext cx="1333096" cy="2163398"/>
      </dsp:txXfrm>
    </dsp:sp>
    <dsp:sp modelId="{D8D56E12-09E0-4239-9AAC-B33713D272A8}">
      <dsp:nvSpPr>
        <dsp:cNvPr id="0" name=""/>
        <dsp:cNvSpPr/>
      </dsp:nvSpPr>
      <dsp:spPr>
        <a:xfrm>
          <a:off x="3241503" y="2433823"/>
          <a:ext cx="540849" cy="540849"/>
        </a:xfrm>
        <a:prstGeom prst="ellipse">
          <a:avLst/>
        </a:prstGeom>
        <a:solidFill>
          <a:srgbClr val="3366CC">
            <a:alpha val="74902"/>
          </a:srgbClr>
        </a:solidFill>
        <a:ln w="25400" cap="flat" cmpd="sng" algn="ctr">
          <a:solidFill>
            <a:srgbClr val="0066CC">
              <a:alpha val="60000"/>
            </a:srgbClr>
          </a:solidFill>
          <a:prstDash val="solid"/>
        </a:ln>
        <a:effectLst/>
      </dsp:spPr>
      <dsp:style>
        <a:lnRef idx="2">
          <a:scrgbClr r="0" g="0" b="0"/>
        </a:lnRef>
        <a:fillRef idx="1">
          <a:scrgbClr r="0" g="0" b="0"/>
        </a:fillRef>
        <a:effectRef idx="0">
          <a:scrgbClr r="0" g="0" b="0"/>
        </a:effectRef>
        <a:fontRef idx="minor">
          <a:schemeClr val="lt1"/>
        </a:fontRef>
      </dsp:style>
    </dsp:sp>
    <dsp:sp modelId="{C42F7D05-F2D4-40D8-A81D-59D55F8DF7FB}">
      <dsp:nvSpPr>
        <dsp:cNvPr id="0" name=""/>
        <dsp:cNvSpPr/>
      </dsp:nvSpPr>
      <dsp:spPr>
        <a:xfrm>
          <a:off x="4245131" y="3378455"/>
          <a:ext cx="1814237" cy="1985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en-US" sz="1300" b="1" kern="1200" dirty="0" smtClean="0"/>
            <a:t>Focus on the whole </a:t>
          </a:r>
          <a:r>
            <a:rPr lang="en-US" sz="1300" b="1" kern="1200" dirty="0" smtClean="0">
              <a:solidFill>
                <a:schemeClr val="tx1"/>
              </a:solidFill>
            </a:rPr>
            <a:t>learning process </a:t>
          </a:r>
          <a:r>
            <a:rPr lang="en-US" sz="1300" b="1" kern="1200" dirty="0" smtClean="0"/>
            <a:t>(</a:t>
          </a:r>
          <a:r>
            <a:rPr lang="en-US" sz="1300" b="1" kern="1200" dirty="0" smtClean="0">
              <a:solidFill>
                <a:schemeClr val="tx2">
                  <a:lumMod val="75000"/>
                </a:schemeClr>
              </a:solidFill>
            </a:rPr>
            <a:t>IA</a:t>
          </a:r>
          <a:r>
            <a:rPr lang="en-US" sz="1300" b="1" kern="1200" dirty="0" smtClean="0"/>
            <a:t>)</a:t>
          </a:r>
          <a:endParaRPr lang="fr-FR" sz="1300" b="1" kern="1200" dirty="0"/>
        </a:p>
      </dsp:txBody>
      <dsp:txXfrm>
        <a:off x="4245131" y="3378455"/>
        <a:ext cx="1814237" cy="1985589"/>
      </dsp:txXfrm>
    </dsp:sp>
    <dsp:sp modelId="{191ACE40-7C0A-4DE2-98D9-B86F07DB2E77}">
      <dsp:nvSpPr>
        <dsp:cNvPr id="0" name=""/>
        <dsp:cNvSpPr/>
      </dsp:nvSpPr>
      <dsp:spPr>
        <a:xfrm>
          <a:off x="4881825" y="2478276"/>
          <a:ext cx="540849" cy="540849"/>
        </a:xfrm>
        <a:prstGeom prst="ellipse">
          <a:avLst/>
        </a:prstGeom>
        <a:solidFill>
          <a:srgbClr val="3366CC">
            <a:alpha val="50196"/>
          </a:srgbClr>
        </a:solidFill>
        <a:ln w="25400" cap="flat" cmpd="sng" algn="ctr">
          <a:solidFill>
            <a:srgbClr val="0066CC">
              <a:alpha val="50196"/>
            </a:srgbClr>
          </a:solidFill>
          <a:prstDash val="solid"/>
        </a:ln>
        <a:effectLst/>
      </dsp:spPr>
      <dsp:style>
        <a:lnRef idx="2">
          <a:scrgbClr r="0" g="0" b="0"/>
        </a:lnRef>
        <a:fillRef idx="1">
          <a:scrgbClr r="0" g="0" b="0"/>
        </a:fillRef>
        <a:effectRef idx="0">
          <a:scrgbClr r="0" g="0" b="0"/>
        </a:effectRef>
        <a:fontRef idx="minor">
          <a:schemeClr val="lt1"/>
        </a:fontRef>
      </dsp:style>
    </dsp:sp>
    <dsp:sp modelId="{E1F120B5-8A59-4863-893D-13D370B526DB}">
      <dsp:nvSpPr>
        <dsp:cNvPr id="0" name=""/>
        <dsp:cNvSpPr/>
      </dsp:nvSpPr>
      <dsp:spPr>
        <a:xfrm>
          <a:off x="6157818" y="0"/>
          <a:ext cx="1269507" cy="2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1">
          <a:noAutofit/>
        </a:bodyPr>
        <a:lstStyle/>
        <a:p>
          <a:pPr lvl="0" algn="ctr" defTabSz="577850" rtl="0">
            <a:lnSpc>
              <a:spcPct val="90000"/>
            </a:lnSpc>
            <a:spcBef>
              <a:spcPct val="0"/>
            </a:spcBef>
            <a:spcAft>
              <a:spcPct val="35000"/>
            </a:spcAft>
          </a:pPr>
          <a:r>
            <a:rPr lang="en-US" sz="1300" b="1" kern="1200" dirty="0" smtClean="0"/>
            <a:t>Currently to  </a:t>
          </a:r>
          <a:r>
            <a:rPr lang="en-US" sz="1300" b="1" kern="1200" dirty="0" smtClean="0">
              <a:solidFill>
                <a:schemeClr val="tx2">
                  <a:lumMod val="75000"/>
                </a:schemeClr>
              </a:solidFill>
            </a:rPr>
            <a:t>“Integrated Contrastive Model’’</a:t>
          </a:r>
          <a:r>
            <a:rPr lang="en-US" sz="1300" b="1" kern="1200" dirty="0" smtClean="0">
              <a:solidFill>
                <a:schemeClr val="tx1"/>
              </a:solidFill>
            </a:rPr>
            <a:t> </a:t>
          </a:r>
          <a:r>
            <a:rPr lang="en-US" sz="1300" b="1" kern="1200" dirty="0" smtClean="0"/>
            <a:t>(CA+EA+IA)</a:t>
          </a:r>
          <a:r>
            <a:rPr lang="en-US" sz="1300" kern="1200" dirty="0" smtClean="0"/>
            <a:t> </a:t>
          </a:r>
          <a:endParaRPr lang="fr-FR" sz="1300" kern="1200" dirty="0"/>
        </a:p>
        <a:p>
          <a:pPr marL="57150" lvl="1" indent="-57150" algn="l" defTabSz="444500" rtl="0">
            <a:lnSpc>
              <a:spcPct val="90000"/>
            </a:lnSpc>
            <a:spcBef>
              <a:spcPct val="0"/>
            </a:spcBef>
            <a:spcAft>
              <a:spcPct val="15000"/>
            </a:spcAft>
            <a:buChar char="••"/>
          </a:pPr>
          <a:endParaRPr lang="fr-FR" sz="1000" kern="1200"/>
        </a:p>
        <a:p>
          <a:pPr marL="114300" lvl="2" indent="-57150" algn="l" defTabSz="444500" rtl="0">
            <a:lnSpc>
              <a:spcPct val="90000"/>
            </a:lnSpc>
            <a:spcBef>
              <a:spcPct val="0"/>
            </a:spcBef>
            <a:spcAft>
              <a:spcPct val="15000"/>
            </a:spcAft>
            <a:buChar char="••"/>
          </a:pPr>
          <a:endParaRPr lang="fr-FR" sz="1000" kern="1200"/>
        </a:p>
      </dsp:txBody>
      <dsp:txXfrm>
        <a:off x="6157818" y="0"/>
        <a:ext cx="1269507" cy="2163398"/>
      </dsp:txXfrm>
    </dsp:sp>
    <dsp:sp modelId="{1913F560-EA80-4B1C-B3EC-AEB753DCB586}">
      <dsp:nvSpPr>
        <dsp:cNvPr id="0" name=""/>
        <dsp:cNvSpPr/>
      </dsp:nvSpPr>
      <dsp:spPr>
        <a:xfrm>
          <a:off x="6522147" y="2433823"/>
          <a:ext cx="540849" cy="540849"/>
        </a:xfrm>
        <a:prstGeom prst="ellipse">
          <a:avLst/>
        </a:prstGeom>
        <a:gradFill flip="none" rotWithShape="0">
          <a:gsLst>
            <a:gs pos="0">
              <a:srgbClr val="3366CC">
                <a:tint val="66000"/>
                <a:satMod val="160000"/>
              </a:srgbClr>
            </a:gs>
            <a:gs pos="50000">
              <a:srgbClr val="3366CC">
                <a:tint val="44500"/>
                <a:satMod val="160000"/>
              </a:srgbClr>
            </a:gs>
            <a:gs pos="100000">
              <a:srgbClr val="3366CC">
                <a:tint val="23500"/>
                <a:satMod val="160000"/>
              </a:srgbClr>
            </a:gs>
          </a:gsLst>
          <a:path path="circle">
            <a:fillToRect l="50000" t="50000" r="50000" b="50000"/>
          </a:path>
          <a:tileRect/>
        </a:gradFill>
        <a:ln w="25400" cap="flat" cmpd="sng" algn="ctr">
          <a:solidFill>
            <a:srgbClr val="3366CC">
              <a:alpha val="25098"/>
            </a:srgb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62" name="Rectangle 2"/>
          <p:cNvSpPr>
            <a:spLocks noGrp="1" noChangeArrowheads="1"/>
          </p:cNvSpPr>
          <p:nvPr>
            <p:ph type="hdr" sz="quarter"/>
          </p:nvPr>
        </p:nvSpPr>
        <p:spPr bwMode="auto">
          <a:xfrm>
            <a:off x="0" y="0"/>
            <a:ext cx="2982119" cy="500142"/>
          </a:xfrm>
          <a:prstGeom prst="rect">
            <a:avLst/>
          </a:prstGeom>
          <a:noFill/>
          <a:ln w="9525">
            <a:noFill/>
            <a:miter lim="800000"/>
            <a:headEnd/>
            <a:tailEnd/>
          </a:ln>
          <a:effectLst/>
        </p:spPr>
        <p:txBody>
          <a:bodyPr vert="horz" wrap="square" lIns="96478" tIns="48239" rIns="96478" bIns="48239"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296963" name="Rectangle 3"/>
          <p:cNvSpPr>
            <a:spLocks noGrp="1" noChangeArrowheads="1"/>
          </p:cNvSpPr>
          <p:nvPr>
            <p:ph type="dt" sz="quarter" idx="1"/>
          </p:nvPr>
        </p:nvSpPr>
        <p:spPr bwMode="auto">
          <a:xfrm>
            <a:off x="3898102" y="0"/>
            <a:ext cx="2982119" cy="500142"/>
          </a:xfrm>
          <a:prstGeom prst="rect">
            <a:avLst/>
          </a:prstGeom>
          <a:noFill/>
          <a:ln w="9525">
            <a:noFill/>
            <a:miter lim="800000"/>
            <a:headEnd/>
            <a:tailEnd/>
          </a:ln>
          <a:effectLst/>
        </p:spPr>
        <p:txBody>
          <a:bodyPr vert="horz" wrap="square" lIns="96478" tIns="48239" rIns="96478" bIns="48239"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296964" name="Rectangle 4"/>
          <p:cNvSpPr>
            <a:spLocks noGrp="1" noChangeArrowheads="1"/>
          </p:cNvSpPr>
          <p:nvPr>
            <p:ph type="ftr" sz="quarter" idx="2"/>
          </p:nvPr>
        </p:nvSpPr>
        <p:spPr bwMode="auto">
          <a:xfrm>
            <a:off x="0" y="9500960"/>
            <a:ext cx="2982119" cy="500142"/>
          </a:xfrm>
          <a:prstGeom prst="rect">
            <a:avLst/>
          </a:prstGeom>
          <a:noFill/>
          <a:ln w="9525">
            <a:noFill/>
            <a:miter lim="800000"/>
            <a:headEnd/>
            <a:tailEnd/>
          </a:ln>
          <a:effectLst/>
        </p:spPr>
        <p:txBody>
          <a:bodyPr vert="horz" wrap="square" lIns="96478" tIns="48239" rIns="96478" bIns="48239"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296965" name="Rectangle 5"/>
          <p:cNvSpPr>
            <a:spLocks noGrp="1" noChangeArrowheads="1"/>
          </p:cNvSpPr>
          <p:nvPr>
            <p:ph type="sldNum" sz="quarter" idx="3"/>
          </p:nvPr>
        </p:nvSpPr>
        <p:spPr bwMode="auto">
          <a:xfrm>
            <a:off x="3898102" y="9500960"/>
            <a:ext cx="2982119" cy="500142"/>
          </a:xfrm>
          <a:prstGeom prst="rect">
            <a:avLst/>
          </a:prstGeom>
          <a:noFill/>
          <a:ln w="9525">
            <a:noFill/>
            <a:miter lim="800000"/>
            <a:headEnd/>
            <a:tailEnd/>
          </a:ln>
          <a:effectLst/>
        </p:spPr>
        <p:txBody>
          <a:bodyPr vert="horz" wrap="square" lIns="96478" tIns="48239" rIns="96478" bIns="48239" numCol="1" anchor="b" anchorCtr="0" compatLnSpc="1">
            <a:prstTxWarp prst="textNoShape">
              <a:avLst/>
            </a:prstTxWarp>
          </a:bodyPr>
          <a:lstStyle>
            <a:lvl1pPr algn="r" eaLnBrk="1" hangingPunct="1">
              <a:defRPr sz="1300">
                <a:latin typeface="Arial" charset="0"/>
              </a:defRPr>
            </a:lvl1pPr>
          </a:lstStyle>
          <a:p>
            <a:pPr>
              <a:defRPr/>
            </a:pPr>
            <a:fld id="{B5D3B598-A44B-4DB7-9DBB-C0B1AE1AA073}" type="slidenum">
              <a:rPr lang="en-US"/>
              <a:pPr>
                <a:defRPr/>
              </a:pPr>
              <a:t>‹#›</a:t>
            </a:fld>
            <a:endParaRPr lang="en-US"/>
          </a:p>
        </p:txBody>
      </p:sp>
    </p:spTree>
    <p:extLst>
      <p:ext uri="{BB962C8B-B14F-4D97-AF65-F5344CB8AC3E}">
        <p14:creationId xmlns:p14="http://schemas.microsoft.com/office/powerpoint/2010/main" val="275010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82119" cy="500142"/>
          </a:xfrm>
          <a:prstGeom prst="rect">
            <a:avLst/>
          </a:prstGeom>
          <a:noFill/>
          <a:ln w="9525">
            <a:noFill/>
            <a:miter lim="800000"/>
            <a:headEnd/>
            <a:tailEnd/>
          </a:ln>
          <a:effectLst/>
        </p:spPr>
        <p:txBody>
          <a:bodyPr vert="horz" wrap="square" lIns="96478" tIns="48239" rIns="96478" bIns="48239"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242691" name="Rectangle 3"/>
          <p:cNvSpPr>
            <a:spLocks noGrp="1" noChangeArrowheads="1"/>
          </p:cNvSpPr>
          <p:nvPr>
            <p:ph type="dt" idx="1"/>
          </p:nvPr>
        </p:nvSpPr>
        <p:spPr bwMode="auto">
          <a:xfrm>
            <a:off x="3898102" y="0"/>
            <a:ext cx="2982119" cy="500142"/>
          </a:xfrm>
          <a:prstGeom prst="rect">
            <a:avLst/>
          </a:prstGeom>
          <a:noFill/>
          <a:ln w="9525">
            <a:noFill/>
            <a:miter lim="800000"/>
            <a:headEnd/>
            <a:tailEnd/>
          </a:ln>
          <a:effectLst/>
        </p:spPr>
        <p:txBody>
          <a:bodyPr vert="horz" wrap="square" lIns="96478" tIns="48239" rIns="96478" bIns="48239"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942975" y="750888"/>
            <a:ext cx="4997450"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3" name="Rectangle 5"/>
          <p:cNvSpPr>
            <a:spLocks noGrp="1" noChangeArrowheads="1"/>
          </p:cNvSpPr>
          <p:nvPr>
            <p:ph type="body" sz="quarter" idx="3"/>
          </p:nvPr>
        </p:nvSpPr>
        <p:spPr bwMode="auto">
          <a:xfrm>
            <a:off x="688182" y="4751348"/>
            <a:ext cx="5505450" cy="4501277"/>
          </a:xfrm>
          <a:prstGeom prst="rect">
            <a:avLst/>
          </a:prstGeom>
          <a:noFill/>
          <a:ln w="9525">
            <a:noFill/>
            <a:miter lim="800000"/>
            <a:headEnd/>
            <a:tailEnd/>
          </a:ln>
          <a:effectLst/>
        </p:spPr>
        <p:txBody>
          <a:bodyPr vert="horz" wrap="square" lIns="96478" tIns="48239" rIns="96478" bIns="48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2694" name="Rectangle 6"/>
          <p:cNvSpPr>
            <a:spLocks noGrp="1" noChangeArrowheads="1"/>
          </p:cNvSpPr>
          <p:nvPr>
            <p:ph type="ftr" sz="quarter" idx="4"/>
          </p:nvPr>
        </p:nvSpPr>
        <p:spPr bwMode="auto">
          <a:xfrm>
            <a:off x="0" y="9500960"/>
            <a:ext cx="2982119" cy="500142"/>
          </a:xfrm>
          <a:prstGeom prst="rect">
            <a:avLst/>
          </a:prstGeom>
          <a:noFill/>
          <a:ln w="9525">
            <a:noFill/>
            <a:miter lim="800000"/>
            <a:headEnd/>
            <a:tailEnd/>
          </a:ln>
          <a:effectLst/>
        </p:spPr>
        <p:txBody>
          <a:bodyPr vert="horz" wrap="square" lIns="96478" tIns="48239" rIns="96478" bIns="48239"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242695" name="Rectangle 7"/>
          <p:cNvSpPr>
            <a:spLocks noGrp="1" noChangeArrowheads="1"/>
          </p:cNvSpPr>
          <p:nvPr>
            <p:ph type="sldNum" sz="quarter" idx="5"/>
          </p:nvPr>
        </p:nvSpPr>
        <p:spPr bwMode="auto">
          <a:xfrm>
            <a:off x="3898102" y="9500960"/>
            <a:ext cx="2982119" cy="500142"/>
          </a:xfrm>
          <a:prstGeom prst="rect">
            <a:avLst/>
          </a:prstGeom>
          <a:noFill/>
          <a:ln w="9525">
            <a:noFill/>
            <a:miter lim="800000"/>
            <a:headEnd/>
            <a:tailEnd/>
          </a:ln>
          <a:effectLst/>
        </p:spPr>
        <p:txBody>
          <a:bodyPr vert="horz" wrap="square" lIns="96478" tIns="48239" rIns="96478" bIns="48239" numCol="1" anchor="b" anchorCtr="0" compatLnSpc="1">
            <a:prstTxWarp prst="textNoShape">
              <a:avLst/>
            </a:prstTxWarp>
          </a:bodyPr>
          <a:lstStyle>
            <a:lvl1pPr algn="r" eaLnBrk="1" hangingPunct="1">
              <a:defRPr sz="1300">
                <a:latin typeface="Arial" charset="0"/>
              </a:defRPr>
            </a:lvl1pPr>
          </a:lstStyle>
          <a:p>
            <a:pPr>
              <a:defRPr/>
            </a:pPr>
            <a:fld id="{23F641D7-9CFE-4B12-B7B6-1B829200B078}" type="slidenum">
              <a:rPr lang="en-US"/>
              <a:pPr>
                <a:defRPr/>
              </a:pPr>
              <a:t>‹#›</a:t>
            </a:fld>
            <a:endParaRPr lang="en-US"/>
          </a:p>
        </p:txBody>
      </p:sp>
    </p:spTree>
    <p:extLst>
      <p:ext uri="{BB962C8B-B14F-4D97-AF65-F5344CB8AC3E}">
        <p14:creationId xmlns:p14="http://schemas.microsoft.com/office/powerpoint/2010/main" val="3001614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83887" indent="-301495">
              <a:defRPr>
                <a:solidFill>
                  <a:schemeClr val="tx1"/>
                </a:solidFill>
                <a:latin typeface="Tahoma" pitchFamily="34" charset="0"/>
              </a:defRPr>
            </a:lvl2pPr>
            <a:lvl3pPr marL="1205979" indent="-241196">
              <a:defRPr>
                <a:solidFill>
                  <a:schemeClr val="tx1"/>
                </a:solidFill>
                <a:latin typeface="Tahoma" pitchFamily="34" charset="0"/>
              </a:defRPr>
            </a:lvl3pPr>
            <a:lvl4pPr marL="1688371" indent="-241196">
              <a:defRPr>
                <a:solidFill>
                  <a:schemeClr val="tx1"/>
                </a:solidFill>
                <a:latin typeface="Tahoma" pitchFamily="34" charset="0"/>
              </a:defRPr>
            </a:lvl4pPr>
            <a:lvl5pPr marL="2170763" indent="-241196">
              <a:defRPr>
                <a:solidFill>
                  <a:schemeClr val="tx1"/>
                </a:solidFill>
                <a:latin typeface="Tahoma" pitchFamily="34" charset="0"/>
              </a:defRPr>
            </a:lvl5pPr>
            <a:lvl6pPr marL="2653154" indent="-241196" eaLnBrk="0" fontAlgn="base" hangingPunct="0">
              <a:spcBef>
                <a:spcPct val="0"/>
              </a:spcBef>
              <a:spcAft>
                <a:spcPct val="0"/>
              </a:spcAft>
              <a:defRPr>
                <a:solidFill>
                  <a:schemeClr val="tx1"/>
                </a:solidFill>
                <a:latin typeface="Tahoma" pitchFamily="34" charset="0"/>
              </a:defRPr>
            </a:lvl6pPr>
            <a:lvl7pPr marL="3135546" indent="-241196" eaLnBrk="0" fontAlgn="base" hangingPunct="0">
              <a:spcBef>
                <a:spcPct val="0"/>
              </a:spcBef>
              <a:spcAft>
                <a:spcPct val="0"/>
              </a:spcAft>
              <a:defRPr>
                <a:solidFill>
                  <a:schemeClr val="tx1"/>
                </a:solidFill>
                <a:latin typeface="Tahoma" pitchFamily="34" charset="0"/>
              </a:defRPr>
            </a:lvl7pPr>
            <a:lvl8pPr marL="3617938" indent="-241196" eaLnBrk="0" fontAlgn="base" hangingPunct="0">
              <a:spcBef>
                <a:spcPct val="0"/>
              </a:spcBef>
              <a:spcAft>
                <a:spcPct val="0"/>
              </a:spcAft>
              <a:defRPr>
                <a:solidFill>
                  <a:schemeClr val="tx1"/>
                </a:solidFill>
                <a:latin typeface="Tahoma" pitchFamily="34" charset="0"/>
              </a:defRPr>
            </a:lvl8pPr>
            <a:lvl9pPr marL="4100330" indent="-241196" eaLnBrk="0" fontAlgn="base" hangingPunct="0">
              <a:spcBef>
                <a:spcPct val="0"/>
              </a:spcBef>
              <a:spcAft>
                <a:spcPct val="0"/>
              </a:spcAft>
              <a:defRPr>
                <a:solidFill>
                  <a:schemeClr val="tx1"/>
                </a:solidFill>
                <a:latin typeface="Tahoma" pitchFamily="34" charset="0"/>
              </a:defRPr>
            </a:lvl9pPr>
          </a:lstStyle>
          <a:p>
            <a:fld id="{84AB27D8-17F4-4551-A0D7-C301329AF42C}" type="slidenum">
              <a:rPr lang="en-US" altLang="fr-FR" smtClean="0">
                <a:latin typeface="Arial" charset="0"/>
              </a:rPr>
              <a:pPr/>
              <a:t>1</a:t>
            </a:fld>
            <a:endParaRPr lang="en-US" altLang="fr-FR"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83887" indent="-301495">
              <a:defRPr>
                <a:solidFill>
                  <a:schemeClr val="tx1"/>
                </a:solidFill>
                <a:latin typeface="Tahoma" pitchFamily="34" charset="0"/>
              </a:defRPr>
            </a:lvl2pPr>
            <a:lvl3pPr marL="1205979" indent="-241196">
              <a:defRPr>
                <a:solidFill>
                  <a:schemeClr val="tx1"/>
                </a:solidFill>
                <a:latin typeface="Tahoma" pitchFamily="34" charset="0"/>
              </a:defRPr>
            </a:lvl3pPr>
            <a:lvl4pPr marL="1688371" indent="-241196">
              <a:defRPr>
                <a:solidFill>
                  <a:schemeClr val="tx1"/>
                </a:solidFill>
                <a:latin typeface="Tahoma" pitchFamily="34" charset="0"/>
              </a:defRPr>
            </a:lvl4pPr>
            <a:lvl5pPr marL="2170763" indent="-241196">
              <a:defRPr>
                <a:solidFill>
                  <a:schemeClr val="tx1"/>
                </a:solidFill>
                <a:latin typeface="Tahoma" pitchFamily="34" charset="0"/>
              </a:defRPr>
            </a:lvl5pPr>
            <a:lvl6pPr marL="2653154" indent="-241196" eaLnBrk="0" fontAlgn="base" hangingPunct="0">
              <a:spcBef>
                <a:spcPct val="0"/>
              </a:spcBef>
              <a:spcAft>
                <a:spcPct val="0"/>
              </a:spcAft>
              <a:defRPr>
                <a:solidFill>
                  <a:schemeClr val="tx1"/>
                </a:solidFill>
                <a:latin typeface="Tahoma" pitchFamily="34" charset="0"/>
              </a:defRPr>
            </a:lvl6pPr>
            <a:lvl7pPr marL="3135546" indent="-241196" eaLnBrk="0" fontAlgn="base" hangingPunct="0">
              <a:spcBef>
                <a:spcPct val="0"/>
              </a:spcBef>
              <a:spcAft>
                <a:spcPct val="0"/>
              </a:spcAft>
              <a:defRPr>
                <a:solidFill>
                  <a:schemeClr val="tx1"/>
                </a:solidFill>
                <a:latin typeface="Tahoma" pitchFamily="34" charset="0"/>
              </a:defRPr>
            </a:lvl7pPr>
            <a:lvl8pPr marL="3617938" indent="-241196" eaLnBrk="0" fontAlgn="base" hangingPunct="0">
              <a:spcBef>
                <a:spcPct val="0"/>
              </a:spcBef>
              <a:spcAft>
                <a:spcPct val="0"/>
              </a:spcAft>
              <a:defRPr>
                <a:solidFill>
                  <a:schemeClr val="tx1"/>
                </a:solidFill>
                <a:latin typeface="Tahoma" pitchFamily="34" charset="0"/>
              </a:defRPr>
            </a:lvl8pPr>
            <a:lvl9pPr marL="4100330" indent="-241196" eaLnBrk="0" fontAlgn="base" hangingPunct="0">
              <a:spcBef>
                <a:spcPct val="0"/>
              </a:spcBef>
              <a:spcAft>
                <a:spcPct val="0"/>
              </a:spcAft>
              <a:defRPr>
                <a:solidFill>
                  <a:schemeClr val="tx1"/>
                </a:solidFill>
                <a:latin typeface="Tahoma" pitchFamily="34" charset="0"/>
              </a:defRPr>
            </a:lvl9pPr>
          </a:lstStyle>
          <a:p>
            <a:fld id="{2AFC25E0-394B-4743-8750-E8565BD53010}" type="slidenum">
              <a:rPr lang="en-US" altLang="fr-FR" smtClean="0">
                <a:latin typeface="Arial" charset="0"/>
              </a:rPr>
              <a:pPr/>
              <a:t>2</a:t>
            </a:fld>
            <a:endParaRPr lang="en-US" altLang="fr-FR"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9" name="Freeform 150"/>
              <p:cNvSpPr>
                <a:spLocks/>
              </p:cNvSpPr>
              <p:nvPr userDrawn="1"/>
            </p:nvSpPr>
            <p:spPr bwMode="ltGray">
              <a:xfrm rot="-2857037">
                <a:off x="619" y="3550"/>
                <a:ext cx="68" cy="69"/>
              </a:xfrm>
              <a:custGeom>
                <a:avLst/>
                <a:gdLst>
                  <a:gd name="T0" fmla="*/ 0 w 144"/>
                  <a:gd name="T1" fmla="*/ 1 h 154"/>
                  <a:gd name="T2" fmla="*/ 0 w 144"/>
                  <a:gd name="T3" fmla="*/ 1 h 154"/>
                  <a:gd name="T4" fmla="*/ 1 w 144"/>
                  <a:gd name="T5" fmla="*/ 1 h 154"/>
                  <a:gd name="T6" fmla="*/ 0 w 144"/>
                  <a:gd name="T7" fmla="*/ 0 h 154"/>
                  <a:gd name="T8" fmla="*/ 1 w 144"/>
                  <a:gd name="T9" fmla="*/ 0 h 154"/>
                  <a:gd name="T10" fmla="*/ 1 w 144"/>
                  <a:gd name="T11" fmla="*/ 0 h 154"/>
                  <a:gd name="T12" fmla="*/ 1 w 144"/>
                  <a:gd name="T13" fmla="*/ 0 h 154"/>
                  <a:gd name="T14" fmla="*/ 1 w 144"/>
                  <a:gd name="T15" fmla="*/ 0 h 154"/>
                  <a:gd name="T16" fmla="*/ 0 w 144"/>
                  <a:gd name="T17" fmla="*/ 0 h 154"/>
                  <a:gd name="T18" fmla="*/ 1 w 144"/>
                  <a:gd name="T19" fmla="*/ 1 h 154"/>
                  <a:gd name="T20" fmla="*/ 0 w 144"/>
                  <a:gd name="T21" fmla="*/ 1 h 154"/>
                  <a:gd name="T22" fmla="*/ 0 w 144"/>
                  <a:gd name="T23" fmla="*/ 1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fr-F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fr-FR"/>
              </a:p>
            </p:txBody>
          </p:sp>
        </p:grpSp>
      </p:grpSp>
      <p:sp>
        <p:nvSpPr>
          <p:cNvPr id="28892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28892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D5155F67-296E-4A12-98CB-94336C465870}" type="slidenum">
              <a:rPr lang="en-US"/>
              <a:pPr>
                <a:defRPr/>
              </a:pPr>
              <a:t>‹#›</a:t>
            </a:fld>
            <a:endParaRPr lang="en-US"/>
          </a:p>
        </p:txBody>
      </p:sp>
    </p:spTree>
    <p:extLst>
      <p:ext uri="{BB962C8B-B14F-4D97-AF65-F5344CB8AC3E}">
        <p14:creationId xmlns:p14="http://schemas.microsoft.com/office/powerpoint/2010/main" val="372645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FB4E4774-21F2-4E64-A4BE-5B1CBAAD3229}" type="slidenum">
              <a:rPr lang="en-US"/>
              <a:pPr>
                <a:defRPr/>
              </a:pPr>
              <a:t>‹#›</a:t>
            </a:fld>
            <a:endParaRPr lang="en-US"/>
          </a:p>
        </p:txBody>
      </p:sp>
    </p:spTree>
    <p:extLst>
      <p:ext uri="{BB962C8B-B14F-4D97-AF65-F5344CB8AC3E}">
        <p14:creationId xmlns:p14="http://schemas.microsoft.com/office/powerpoint/2010/main" val="66005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7188" y="228600"/>
            <a:ext cx="2135187" cy="58705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01625" y="228600"/>
            <a:ext cx="6253163" cy="58705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8C5ED601-E1F8-4AA6-91B0-2AB1276BDBCC}" type="slidenum">
              <a:rPr lang="en-US"/>
              <a:pPr>
                <a:defRPr/>
              </a:pPr>
              <a:t>‹#›</a:t>
            </a:fld>
            <a:endParaRPr lang="en-US"/>
          </a:p>
        </p:txBody>
      </p:sp>
    </p:spTree>
    <p:extLst>
      <p:ext uri="{BB962C8B-B14F-4D97-AF65-F5344CB8AC3E}">
        <p14:creationId xmlns:p14="http://schemas.microsoft.com/office/powerpoint/2010/main" val="226560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3F0324A7-0DCD-4DB9-B18E-54BDB3B8C84E}" type="slidenum">
              <a:rPr lang="en-US"/>
              <a:pPr>
                <a:defRPr/>
              </a:pPr>
              <a:t>‹#›</a:t>
            </a:fld>
            <a:endParaRPr lang="en-US"/>
          </a:p>
        </p:txBody>
      </p:sp>
    </p:spTree>
    <p:extLst>
      <p:ext uri="{BB962C8B-B14F-4D97-AF65-F5344CB8AC3E}">
        <p14:creationId xmlns:p14="http://schemas.microsoft.com/office/powerpoint/2010/main" val="395745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pPr>
              <a:defRPr/>
            </a:pPr>
            <a:fld id="{2C5FB9A5-56FB-41C2-B22D-CD853E09A179}" type="slidenum">
              <a:rPr lang="en-US"/>
              <a:pPr>
                <a:defRPr/>
              </a:pPr>
              <a:t>‹#›</a:t>
            </a:fld>
            <a:endParaRPr lang="en-US"/>
          </a:p>
        </p:txBody>
      </p:sp>
    </p:spTree>
    <p:extLst>
      <p:ext uri="{BB962C8B-B14F-4D97-AF65-F5344CB8AC3E}">
        <p14:creationId xmlns:p14="http://schemas.microsoft.com/office/powerpoint/2010/main" val="142689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312EEC2C-343C-4CC6-BF78-22581D79F6EA}" type="slidenum">
              <a:rPr lang="en-US"/>
              <a:pPr>
                <a:defRPr/>
              </a:pPr>
              <a:t>‹#›</a:t>
            </a:fld>
            <a:endParaRPr lang="en-US"/>
          </a:p>
        </p:txBody>
      </p:sp>
    </p:spTree>
    <p:extLst>
      <p:ext uri="{BB962C8B-B14F-4D97-AF65-F5344CB8AC3E}">
        <p14:creationId xmlns:p14="http://schemas.microsoft.com/office/powerpoint/2010/main" val="54134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pPr>
              <a:defRPr/>
            </a:pPr>
            <a:fld id="{0C803B81-5FE1-4044-9D35-986056D67AC3}" type="slidenum">
              <a:rPr lang="en-US"/>
              <a:pPr>
                <a:defRPr/>
              </a:pPr>
              <a:t>‹#›</a:t>
            </a:fld>
            <a:endParaRPr lang="en-US"/>
          </a:p>
        </p:txBody>
      </p:sp>
    </p:spTree>
    <p:extLst>
      <p:ext uri="{BB962C8B-B14F-4D97-AF65-F5344CB8AC3E}">
        <p14:creationId xmlns:p14="http://schemas.microsoft.com/office/powerpoint/2010/main" val="11308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pPr>
              <a:defRPr/>
            </a:pPr>
            <a:fld id="{047CD8AF-9240-480B-BA8F-C5F024A010B7}" type="slidenum">
              <a:rPr lang="en-US"/>
              <a:pPr>
                <a:defRPr/>
              </a:pPr>
              <a:t>‹#›</a:t>
            </a:fld>
            <a:endParaRPr lang="en-US"/>
          </a:p>
        </p:txBody>
      </p:sp>
    </p:spTree>
    <p:extLst>
      <p:ext uri="{BB962C8B-B14F-4D97-AF65-F5344CB8AC3E}">
        <p14:creationId xmlns:p14="http://schemas.microsoft.com/office/powerpoint/2010/main" val="304920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pPr>
              <a:defRPr/>
            </a:pPr>
            <a:fld id="{45E4214A-75F9-4BA7-96C5-45E8F9CF9C92}" type="slidenum">
              <a:rPr lang="en-US"/>
              <a:pPr>
                <a:defRPr/>
              </a:pPr>
              <a:t>‹#›</a:t>
            </a:fld>
            <a:endParaRPr lang="en-US"/>
          </a:p>
        </p:txBody>
      </p:sp>
    </p:spTree>
    <p:extLst>
      <p:ext uri="{BB962C8B-B14F-4D97-AF65-F5344CB8AC3E}">
        <p14:creationId xmlns:p14="http://schemas.microsoft.com/office/powerpoint/2010/main" val="265526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9EC5E92F-F2E7-4FB9-B873-A1CD00A873B1}" type="slidenum">
              <a:rPr lang="en-US"/>
              <a:pPr>
                <a:defRPr/>
              </a:pPr>
              <a:t>‹#›</a:t>
            </a:fld>
            <a:endParaRPr lang="en-US"/>
          </a:p>
        </p:txBody>
      </p:sp>
    </p:spTree>
    <p:extLst>
      <p:ext uri="{BB962C8B-B14F-4D97-AF65-F5344CB8AC3E}">
        <p14:creationId xmlns:p14="http://schemas.microsoft.com/office/powerpoint/2010/main" val="303651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11C2E92B-05B7-4E89-A0AE-53124D07FE4E}" type="slidenum">
              <a:rPr lang="en-US"/>
              <a:pPr>
                <a:defRPr/>
              </a:pPr>
              <a:t>‹#›</a:t>
            </a:fld>
            <a:endParaRPr lang="en-US"/>
          </a:p>
        </p:txBody>
      </p:sp>
    </p:spTree>
    <p:extLst>
      <p:ext uri="{BB962C8B-B14F-4D97-AF65-F5344CB8AC3E}">
        <p14:creationId xmlns:p14="http://schemas.microsoft.com/office/powerpoint/2010/main" val="242061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fr-FR"/>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fr-FR" altLang="fr-FR" smtClean="0"/>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166" name="Freeform 150"/>
              <p:cNvSpPr>
                <a:spLocks/>
              </p:cNvSpPr>
              <p:nvPr userDrawn="1"/>
            </p:nvSpPr>
            <p:spPr bwMode="ltGray">
              <a:xfrm rot="-2857037">
                <a:off x="619" y="3550"/>
                <a:ext cx="68" cy="69"/>
              </a:xfrm>
              <a:custGeom>
                <a:avLst/>
                <a:gdLst>
                  <a:gd name="T0" fmla="*/ 0 w 144"/>
                  <a:gd name="T1" fmla="*/ 1 h 154"/>
                  <a:gd name="T2" fmla="*/ 0 w 144"/>
                  <a:gd name="T3" fmla="*/ 1 h 154"/>
                  <a:gd name="T4" fmla="*/ 1 w 144"/>
                  <a:gd name="T5" fmla="*/ 1 h 154"/>
                  <a:gd name="T6" fmla="*/ 0 w 144"/>
                  <a:gd name="T7" fmla="*/ 0 h 154"/>
                  <a:gd name="T8" fmla="*/ 1 w 144"/>
                  <a:gd name="T9" fmla="*/ 0 h 154"/>
                  <a:gd name="T10" fmla="*/ 1 w 144"/>
                  <a:gd name="T11" fmla="*/ 0 h 154"/>
                  <a:gd name="T12" fmla="*/ 1 w 144"/>
                  <a:gd name="T13" fmla="*/ 0 h 154"/>
                  <a:gd name="T14" fmla="*/ 1 w 144"/>
                  <a:gd name="T15" fmla="*/ 0 h 154"/>
                  <a:gd name="T16" fmla="*/ 0 w 144"/>
                  <a:gd name="T17" fmla="*/ 0 h 154"/>
                  <a:gd name="T18" fmla="*/ 1 w 144"/>
                  <a:gd name="T19" fmla="*/ 1 h 154"/>
                  <a:gd name="T20" fmla="*/ 0 w 144"/>
                  <a:gd name="T21" fmla="*/ 1 h 154"/>
                  <a:gd name="T22" fmla="*/ 0 w 144"/>
                  <a:gd name="T23" fmla="*/ 1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8789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fr-FR"/>
              </a:p>
            </p:txBody>
          </p:sp>
          <p:sp>
            <p:nvSpPr>
              <p:cNvPr id="28789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fr-FR"/>
              </a:p>
            </p:txBody>
          </p:sp>
        </p:grpSp>
      </p:grpSp>
      <p:sp>
        <p:nvSpPr>
          <p:cNvPr id="28789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789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28789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28790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27BA1EFE-39AC-4E3F-B5B9-B01A6AF83C58}" type="slidenum">
              <a:rPr lang="en-US"/>
              <a:pPr>
                <a:defRPr/>
              </a:pPr>
              <a:t>‹#›</a:t>
            </a:fld>
            <a:endParaRPr lang="en-US"/>
          </a:p>
        </p:txBody>
      </p:sp>
      <p:sp>
        <p:nvSpPr>
          <p:cNvPr id="28790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145"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304800"/>
            <a:ext cx="8001000" cy="3200400"/>
          </a:xfrm>
        </p:spPr>
        <p:txBody>
          <a:bodyPr/>
          <a:lstStyle/>
          <a:p>
            <a:pPr algn="l" eaLnBrk="1" hangingPunct="1">
              <a:defRPr/>
            </a:pPr>
            <a:r>
              <a:rPr lang="fr-FR" sz="3600" b="1" dirty="0" smtClean="0">
                <a:latin typeface="Arial Rounded MT Bold" pitchFamily="34" charset="0"/>
              </a:rPr>
              <a:t/>
            </a:r>
            <a:br>
              <a:rPr lang="fr-FR" sz="3600" b="1" dirty="0" smtClean="0">
                <a:latin typeface="Arial Rounded MT Bold" pitchFamily="34" charset="0"/>
              </a:rPr>
            </a:br>
            <a:r>
              <a:rPr lang="fr-FR" sz="3600" b="1" dirty="0" smtClean="0">
                <a:latin typeface="Arial Rounded MT Bold" pitchFamily="34" charset="0"/>
              </a:rPr>
              <a:t/>
            </a:r>
            <a:br>
              <a:rPr lang="fr-FR" sz="3600" b="1" dirty="0" smtClean="0">
                <a:latin typeface="Arial Rounded MT Bold" pitchFamily="34" charset="0"/>
              </a:rPr>
            </a:br>
            <a:r>
              <a:rPr lang="fr-FR" sz="3600" b="1" dirty="0" smtClean="0">
                <a:latin typeface="Arial Rounded MT Bold" pitchFamily="34" charset="0"/>
              </a:rPr>
              <a:t/>
            </a:r>
            <a:br>
              <a:rPr lang="fr-FR" sz="3600" b="1" dirty="0" smtClean="0">
                <a:latin typeface="Arial Rounded MT Bold" pitchFamily="34" charset="0"/>
              </a:rPr>
            </a:br>
            <a:r>
              <a:rPr lang="en-US" sz="4000" b="1" dirty="0" smtClean="0">
                <a:latin typeface="Arial Rounded MT Bold" pitchFamily="34" charset="0"/>
              </a:rPr>
              <a:t/>
            </a:r>
            <a:br>
              <a:rPr lang="en-US" sz="4000" b="1" dirty="0" smtClean="0">
                <a:latin typeface="Arial Rounded MT Bold" pitchFamily="34" charset="0"/>
              </a:rPr>
            </a:br>
            <a:r>
              <a:rPr lang="en-US" sz="4000" b="1" dirty="0" smtClean="0">
                <a:latin typeface="Arial Rounded MT Bold" pitchFamily="34" charset="0"/>
              </a:rPr>
              <a:t/>
            </a:r>
            <a:br>
              <a:rPr lang="en-US" sz="4000" b="1" dirty="0" smtClean="0">
                <a:latin typeface="Arial Rounded MT Bold" pitchFamily="34" charset="0"/>
              </a:rPr>
            </a:br>
            <a:r>
              <a:rPr lang="en-US" sz="4000" b="1" dirty="0" smtClean="0">
                <a:latin typeface="Arial Rounded MT Bold" pitchFamily="34" charset="0"/>
              </a:rPr>
              <a:t/>
            </a:r>
            <a:br>
              <a:rPr lang="en-US" sz="4000" b="1" dirty="0" smtClean="0">
                <a:latin typeface="Arial Rounded MT Bold" pitchFamily="34" charset="0"/>
              </a:rPr>
            </a:br>
            <a:r>
              <a:rPr lang="en-US" sz="4000" b="1" dirty="0" smtClean="0">
                <a:latin typeface="Arial Rounded MT Bold" pitchFamily="34" charset="0"/>
              </a:rPr>
              <a:t/>
            </a:r>
            <a:br>
              <a:rPr lang="en-US" sz="4000" b="1" dirty="0" smtClean="0">
                <a:latin typeface="Arial Rounded MT Bold" pitchFamily="34" charset="0"/>
              </a:rPr>
            </a:br>
            <a:r>
              <a:rPr lang="en-US" sz="4000" b="1" dirty="0" smtClean="0">
                <a:latin typeface="Arial Rounded MT Bold" pitchFamily="34" charset="0"/>
              </a:rPr>
              <a:t/>
            </a:r>
            <a:br>
              <a:rPr lang="en-US" sz="4000" b="1" dirty="0" smtClean="0">
                <a:latin typeface="Arial Rounded MT Bold" pitchFamily="34" charset="0"/>
              </a:rPr>
            </a:br>
            <a:r>
              <a:rPr lang="en-US" sz="4000" b="1" dirty="0" smtClean="0">
                <a:latin typeface="Arial Rounded MT Bold" pitchFamily="34" charset="0"/>
              </a:rPr>
              <a:t/>
            </a:r>
            <a:br>
              <a:rPr lang="en-US" sz="4000" b="1" dirty="0" smtClean="0">
                <a:latin typeface="Arial Rounded MT Bold" pitchFamily="34" charset="0"/>
              </a:rPr>
            </a:br>
            <a:endParaRPr lang="en-US" sz="4000" b="1" dirty="0" smtClean="0">
              <a:latin typeface="Arial Rounded MT Bold" pitchFamily="34" charset="0"/>
            </a:endParaRPr>
          </a:p>
        </p:txBody>
      </p:sp>
      <p:sp>
        <p:nvSpPr>
          <p:cNvPr id="2051" name="Rectangle 3"/>
          <p:cNvSpPr>
            <a:spLocks noGrp="1" noChangeArrowheads="1"/>
          </p:cNvSpPr>
          <p:nvPr>
            <p:ph type="subTitle" idx="1"/>
          </p:nvPr>
        </p:nvSpPr>
        <p:spPr>
          <a:xfrm>
            <a:off x="76200" y="0"/>
            <a:ext cx="9067800" cy="6858000"/>
          </a:xfrm>
        </p:spPr>
        <p:txBody>
          <a:bodyPr/>
          <a:lstStyle/>
          <a:p>
            <a:pPr algn="just" eaLnBrk="1" hangingPunct="1">
              <a:lnSpc>
                <a:spcPct val="80000"/>
              </a:lnSpc>
              <a:defRPr/>
            </a:pPr>
            <a:endParaRPr lang="fr-FR" sz="4000" b="1" dirty="0" smtClean="0">
              <a:latin typeface="Arial Narrow" panose="020B0606020202030204" pitchFamily="34" charset="0"/>
            </a:endParaRPr>
          </a:p>
          <a:p>
            <a:pPr>
              <a:spcBef>
                <a:spcPts val="0"/>
              </a:spcBef>
              <a:defRPr/>
            </a:pPr>
            <a:r>
              <a:rPr lang="en-US" sz="4000" b="1" dirty="0" smtClean="0">
                <a:solidFill>
                  <a:schemeClr val="tx2">
                    <a:lumMod val="75000"/>
                  </a:schemeClr>
                </a:solidFill>
                <a:effectLst/>
                <a:latin typeface="Baskerville Old Face" panose="02020602080505020303" pitchFamily="18" charset="0"/>
              </a:rPr>
              <a:t>Contrastive linguistics:</a:t>
            </a:r>
            <a:r>
              <a:rPr lang="fr-FR" sz="4000" b="1" dirty="0" smtClean="0">
                <a:solidFill>
                  <a:schemeClr val="tx2">
                    <a:lumMod val="75000"/>
                  </a:schemeClr>
                </a:solidFill>
                <a:effectLst/>
                <a:latin typeface="Baskerville Old Face" panose="02020602080505020303" pitchFamily="18" charset="0"/>
              </a:rPr>
              <a:t> </a:t>
            </a:r>
            <a:r>
              <a:rPr lang="fr-FR" sz="4000" b="1" dirty="0">
                <a:solidFill>
                  <a:schemeClr val="tx2">
                    <a:lumMod val="75000"/>
                  </a:schemeClr>
                </a:solidFill>
                <a:effectLst/>
                <a:latin typeface="Baskerville Old Face" panose="02020602080505020303" pitchFamily="18" charset="0"/>
              </a:rPr>
              <a:t>a</a:t>
            </a:r>
            <a:r>
              <a:rPr lang="fr-FR" sz="4000" b="1" dirty="0" smtClean="0">
                <a:solidFill>
                  <a:schemeClr val="tx2">
                    <a:lumMod val="75000"/>
                  </a:schemeClr>
                </a:solidFill>
                <a:effectLst/>
                <a:latin typeface="Baskerville Old Face" panose="02020602080505020303" pitchFamily="18" charset="0"/>
              </a:rPr>
              <a:t> </a:t>
            </a:r>
            <a:r>
              <a:rPr lang="fr-FR" sz="4000" b="1" dirty="0">
                <a:solidFill>
                  <a:schemeClr val="tx2">
                    <a:lumMod val="75000"/>
                  </a:schemeClr>
                </a:solidFill>
                <a:effectLst/>
                <a:latin typeface="Baskerville Old Face" panose="02020602080505020303" pitchFamily="18" charset="0"/>
              </a:rPr>
              <a:t>‘double’ interface in </a:t>
            </a:r>
            <a:r>
              <a:rPr lang="fr-FR" sz="4000" b="1" dirty="0" smtClean="0">
                <a:solidFill>
                  <a:schemeClr val="tx2">
                    <a:lumMod val="75000"/>
                  </a:schemeClr>
                </a:solidFill>
                <a:effectLst/>
                <a:latin typeface="Baskerville Old Face" panose="02020602080505020303" pitchFamily="18" charset="0"/>
              </a:rPr>
              <a:t>L2 </a:t>
            </a:r>
            <a:r>
              <a:rPr lang="fr-FR" sz="4000" b="1" i="1" dirty="0" smtClean="0">
                <a:solidFill>
                  <a:schemeClr val="tx2">
                    <a:lumMod val="75000"/>
                  </a:schemeClr>
                </a:solidFill>
                <a:effectLst/>
                <a:latin typeface="Baskerville Old Face" panose="02020602080505020303" pitchFamily="18" charset="0"/>
              </a:rPr>
              <a:t>/ </a:t>
            </a:r>
            <a:r>
              <a:rPr lang="fr-FR" sz="4000" b="1" dirty="0" smtClean="0">
                <a:solidFill>
                  <a:schemeClr val="tx2">
                    <a:lumMod val="75000"/>
                  </a:schemeClr>
                </a:solidFill>
                <a:effectLst/>
                <a:latin typeface="Baskerville Old Face" panose="02020602080505020303" pitchFamily="18" charset="0"/>
              </a:rPr>
              <a:t>L3</a:t>
            </a:r>
            <a:r>
              <a:rPr lang="en-US" sz="4000" b="1" dirty="0" smtClean="0">
                <a:solidFill>
                  <a:schemeClr val="tx2">
                    <a:lumMod val="75000"/>
                  </a:schemeClr>
                </a:solidFill>
                <a:effectLst/>
                <a:latin typeface="Baskerville Old Face" panose="02020602080505020303" pitchFamily="18" charset="0"/>
              </a:rPr>
              <a:t> acquisition?</a:t>
            </a:r>
            <a:endParaRPr lang="fr-FR" sz="4000" dirty="0">
              <a:solidFill>
                <a:schemeClr val="tx2">
                  <a:lumMod val="75000"/>
                </a:schemeClr>
              </a:solidFill>
              <a:effectLst/>
              <a:latin typeface="Baskerville Old Face" panose="02020602080505020303" pitchFamily="18" charset="0"/>
            </a:endParaRPr>
          </a:p>
          <a:p>
            <a:pPr>
              <a:spcBef>
                <a:spcPts val="0"/>
              </a:spcBef>
              <a:defRPr/>
            </a:pPr>
            <a:endParaRPr lang="en-US" sz="4000" b="1" dirty="0" smtClean="0">
              <a:solidFill>
                <a:schemeClr val="tx2">
                  <a:lumMod val="50000"/>
                </a:schemeClr>
              </a:solidFill>
              <a:latin typeface="Arial Narrow" pitchFamily="34" charset="0"/>
              <a:cs typeface="Angsana New" pitchFamily="18" charset="-34"/>
            </a:endParaRPr>
          </a:p>
          <a:p>
            <a:pPr eaLnBrk="1" hangingPunct="1">
              <a:lnSpc>
                <a:spcPct val="80000"/>
              </a:lnSpc>
              <a:defRPr/>
            </a:pPr>
            <a:endParaRPr lang="en-US" sz="2400" b="1" dirty="0" smtClean="0">
              <a:latin typeface="Arial Rounded MT Bold" pitchFamily="34" charset="0"/>
            </a:endParaRPr>
          </a:p>
          <a:p>
            <a:pPr eaLnBrk="1" hangingPunct="1">
              <a:lnSpc>
                <a:spcPct val="80000"/>
              </a:lnSpc>
              <a:defRPr/>
            </a:pPr>
            <a:r>
              <a:rPr lang="en-US" sz="2800" b="1" dirty="0" smtClean="0">
                <a:solidFill>
                  <a:srgbClr val="CC9900"/>
                </a:solidFill>
                <a:latin typeface="Baskerville Old Face" panose="02020602080505020303" pitchFamily="18" charset="0"/>
              </a:rPr>
              <a:t>HERITAGE AND EXCHANGE </a:t>
            </a:r>
          </a:p>
          <a:p>
            <a:pPr eaLnBrk="1" hangingPunct="1">
              <a:lnSpc>
                <a:spcPct val="80000"/>
              </a:lnSpc>
              <a:defRPr/>
            </a:pPr>
            <a:r>
              <a:rPr lang="en-US" sz="2800" b="1" i="1" dirty="0" smtClean="0">
                <a:solidFill>
                  <a:srgbClr val="CC9900"/>
                </a:solidFill>
                <a:latin typeface="Baskerville Old Face" panose="02020602080505020303" pitchFamily="18" charset="0"/>
              </a:rPr>
              <a:t>Multilingual and Intercultural </a:t>
            </a:r>
            <a:r>
              <a:rPr lang="en-US" sz="2800" b="1" i="1" dirty="0">
                <a:solidFill>
                  <a:srgbClr val="CC9900"/>
                </a:solidFill>
                <a:latin typeface="Baskerville Old Face" panose="02020602080505020303" pitchFamily="18" charset="0"/>
              </a:rPr>
              <a:t>A</a:t>
            </a:r>
            <a:r>
              <a:rPr lang="en-US" sz="2800" b="1" i="1" dirty="0" smtClean="0">
                <a:solidFill>
                  <a:srgbClr val="CC9900"/>
                </a:solidFill>
                <a:latin typeface="Baskerville Old Face" panose="02020602080505020303" pitchFamily="18" charset="0"/>
              </a:rPr>
              <a:t>pproaches </a:t>
            </a:r>
            <a:r>
              <a:rPr lang="en-US" sz="2800" b="1" i="1" dirty="0">
                <a:solidFill>
                  <a:srgbClr val="CC9900"/>
                </a:solidFill>
                <a:latin typeface="Baskerville Old Face" panose="02020602080505020303" pitchFamily="18" charset="0"/>
              </a:rPr>
              <a:t>i</a:t>
            </a:r>
            <a:r>
              <a:rPr lang="en-US" sz="2800" b="1" i="1" dirty="0" smtClean="0">
                <a:solidFill>
                  <a:srgbClr val="CC9900"/>
                </a:solidFill>
                <a:latin typeface="Baskerville Old Face" panose="02020602080505020303" pitchFamily="18" charset="0"/>
              </a:rPr>
              <a:t>n </a:t>
            </a:r>
            <a:r>
              <a:rPr lang="en-US" sz="2800" b="1" i="1" dirty="0">
                <a:solidFill>
                  <a:srgbClr val="CC9900"/>
                </a:solidFill>
                <a:latin typeface="Baskerville Old Face" panose="02020602080505020303" pitchFamily="18" charset="0"/>
              </a:rPr>
              <a:t>T</a:t>
            </a:r>
            <a:r>
              <a:rPr lang="en-US" sz="2800" b="1" i="1" dirty="0" smtClean="0">
                <a:solidFill>
                  <a:srgbClr val="CC9900"/>
                </a:solidFill>
                <a:latin typeface="Baskerville Old Face" panose="02020602080505020303" pitchFamily="18" charset="0"/>
              </a:rPr>
              <a:t>raining </a:t>
            </a:r>
            <a:r>
              <a:rPr lang="en-US" sz="2800" b="1" i="1" dirty="0">
                <a:solidFill>
                  <a:srgbClr val="CC9900"/>
                </a:solidFill>
                <a:latin typeface="Baskerville Old Face" panose="02020602080505020303" pitchFamily="18" charset="0"/>
              </a:rPr>
              <a:t>C</a:t>
            </a:r>
            <a:r>
              <a:rPr lang="en-US" sz="2800" b="1" i="1" dirty="0" smtClean="0">
                <a:solidFill>
                  <a:srgbClr val="CC9900"/>
                </a:solidFill>
                <a:latin typeface="Baskerville Old Face" panose="02020602080505020303" pitchFamily="18" charset="0"/>
              </a:rPr>
              <a:t>ontext </a:t>
            </a:r>
          </a:p>
          <a:p>
            <a:pPr eaLnBrk="1" hangingPunct="1">
              <a:lnSpc>
                <a:spcPct val="80000"/>
              </a:lnSpc>
              <a:defRPr/>
            </a:pPr>
            <a:r>
              <a:rPr lang="en-US" sz="2800" b="1" dirty="0" smtClean="0">
                <a:solidFill>
                  <a:srgbClr val="CC9900"/>
                </a:solidFill>
                <a:latin typeface="Baskerville Old Face" panose="02020602080505020303" pitchFamily="18" charset="0"/>
              </a:rPr>
              <a:t>5 – 6 November 2014</a:t>
            </a:r>
          </a:p>
          <a:p>
            <a:pPr algn="just" eaLnBrk="1" hangingPunct="1">
              <a:lnSpc>
                <a:spcPct val="80000"/>
              </a:lnSpc>
              <a:defRPr/>
            </a:pPr>
            <a:r>
              <a:rPr lang="en-US" sz="2400" b="1" dirty="0" smtClean="0">
                <a:latin typeface="Arial Rounded MT Bold" pitchFamily="34" charset="0"/>
              </a:rPr>
              <a:t/>
            </a:r>
            <a:br>
              <a:rPr lang="en-US" sz="2400" b="1" dirty="0" smtClean="0">
                <a:latin typeface="Arial Rounded MT Bold" pitchFamily="34" charset="0"/>
              </a:rPr>
            </a:br>
            <a:endParaRPr lang="en-US" sz="2400" b="1" dirty="0" smtClean="0">
              <a:latin typeface="Arial Rounded MT Bold" pitchFamily="34" charset="0"/>
              <a:ea typeface="Arial Unicode MS" pitchFamily="34" charset="-128"/>
              <a:cs typeface="Arial Unicode MS" pitchFamily="34" charset="-128"/>
            </a:endParaRPr>
          </a:p>
          <a:p>
            <a:pPr algn="r" eaLnBrk="1" hangingPunct="1">
              <a:lnSpc>
                <a:spcPct val="80000"/>
              </a:lnSpc>
              <a:defRPr/>
            </a:pPr>
            <a:endParaRPr lang="en-US" sz="2000" b="1" dirty="0" smtClean="0">
              <a:latin typeface="Arial Rounded MT Bold" pitchFamily="34" charset="0"/>
              <a:ea typeface="Arial Unicode MS" pitchFamily="34" charset="-128"/>
              <a:cs typeface="Arial Unicode MS" pitchFamily="34" charset="-128"/>
            </a:endParaRPr>
          </a:p>
          <a:p>
            <a:pPr algn="r" eaLnBrk="1" hangingPunct="1">
              <a:lnSpc>
                <a:spcPct val="80000"/>
              </a:lnSpc>
              <a:defRPr/>
            </a:pPr>
            <a:endParaRPr lang="en-US" sz="2000" b="1" dirty="0" smtClean="0">
              <a:latin typeface="Arial Rounded MT Bold" pitchFamily="34" charset="0"/>
              <a:ea typeface="Arial Unicode MS" pitchFamily="34" charset="-128"/>
              <a:cs typeface="Arial Unicode MS" pitchFamily="34" charset="-128"/>
            </a:endParaRPr>
          </a:p>
          <a:p>
            <a:pPr algn="l" eaLnBrk="1" hangingPunct="1">
              <a:lnSpc>
                <a:spcPct val="80000"/>
              </a:lnSpc>
              <a:defRPr/>
            </a:pPr>
            <a:r>
              <a:rPr lang="en-US" sz="2400" b="1" dirty="0" err="1" smtClean="0">
                <a:latin typeface="Arial Narrow" pitchFamily="34" charset="0"/>
                <a:ea typeface="Arial Unicode MS" pitchFamily="34" charset="-128"/>
                <a:cs typeface="Arial Unicode MS" pitchFamily="34" charset="-128"/>
              </a:rPr>
              <a:t>Issa</a:t>
            </a:r>
            <a:r>
              <a:rPr lang="en-US" sz="2400" b="1" dirty="0" smtClean="0">
                <a:latin typeface="Arial Narrow" pitchFamily="34" charset="0"/>
                <a:ea typeface="Arial Unicode MS" pitchFamily="34" charset="-128"/>
                <a:cs typeface="Arial Unicode MS" pitchFamily="34" charset="-128"/>
              </a:rPr>
              <a:t> </a:t>
            </a:r>
            <a:r>
              <a:rPr lang="en-US" sz="2400" b="1" cap="all" dirty="0" err="1" smtClean="0">
                <a:latin typeface="Arial Narrow" pitchFamily="34" charset="0"/>
                <a:ea typeface="Arial Unicode MS" pitchFamily="34" charset="-128"/>
                <a:cs typeface="Arial Unicode MS" pitchFamily="34" charset="-128"/>
              </a:rPr>
              <a:t>Kanté</a:t>
            </a:r>
            <a:r>
              <a:rPr lang="fr-FR" sz="2400" b="1" cap="all" dirty="0" smtClean="0">
                <a:latin typeface="Arial Narrow" pitchFamily="34" charset="0"/>
                <a:ea typeface="Arial Unicode MS" pitchFamily="34" charset="-128"/>
                <a:cs typeface="Arial Unicode MS" pitchFamily="34" charset="-128"/>
              </a:rPr>
              <a:t> </a:t>
            </a:r>
          </a:p>
          <a:p>
            <a:pPr algn="l" eaLnBrk="1" hangingPunct="1">
              <a:lnSpc>
                <a:spcPct val="80000"/>
              </a:lnSpc>
              <a:defRPr/>
            </a:pPr>
            <a:r>
              <a:rPr lang="nl-NL" sz="2400" b="1" dirty="0" smtClean="0">
                <a:latin typeface="Arial Narrow" pitchFamily="34" charset="0"/>
              </a:rPr>
              <a:t>University of Reunion</a:t>
            </a:r>
          </a:p>
          <a:p>
            <a:pPr algn="l" eaLnBrk="1" hangingPunct="1">
              <a:lnSpc>
                <a:spcPct val="80000"/>
              </a:lnSpc>
              <a:defRPr/>
            </a:pPr>
            <a:r>
              <a:rPr lang="en-US" sz="2400" b="1" u="sng" dirty="0" smtClean="0">
                <a:solidFill>
                  <a:srgbClr val="00B0F0"/>
                </a:solidFill>
                <a:latin typeface="Arial Narrow" pitchFamily="34" charset="0"/>
                <a:ea typeface="Arial Unicode MS" pitchFamily="34" charset="-128"/>
                <a:cs typeface="Arial Unicode MS" pitchFamily="34" charset="-128"/>
              </a:rPr>
              <a:t>issa.kante@univ-reunion.fr </a:t>
            </a:r>
          </a:p>
          <a:p>
            <a:pPr eaLnBrk="1" hangingPunct="1">
              <a:lnSpc>
                <a:spcPct val="80000"/>
              </a:lnSpc>
              <a:defRPr/>
            </a:pPr>
            <a:endParaRPr lang="fr-FR" sz="2000" dirty="0" smtClean="0">
              <a:latin typeface="Arial Rounded MT Bold" pitchFamily="34" charset="0"/>
            </a:endParaRPr>
          </a:p>
          <a:p>
            <a:pPr eaLnBrk="1" hangingPunct="1">
              <a:lnSpc>
                <a:spcPct val="80000"/>
              </a:lnSpc>
              <a:defRPr/>
            </a:pPr>
            <a:endParaRPr lang="fr-FR" sz="2400" dirty="0" smtClean="0">
              <a:latin typeface="Arial Rounded MT Bold" pitchFamily="34" charset="0"/>
            </a:endParaRPr>
          </a:p>
          <a:p>
            <a:pPr eaLnBrk="1" hangingPunct="1">
              <a:lnSpc>
                <a:spcPct val="80000"/>
              </a:lnSpc>
              <a:defRPr/>
            </a:pPr>
            <a:endParaRPr lang="fr-FR" sz="2400" b="1" dirty="0" smtClean="0">
              <a:latin typeface="Arial Rounded MT Bold" pitchFamily="34" charset="0"/>
            </a:endParaRPr>
          </a:p>
          <a:p>
            <a:pPr eaLnBrk="1" hangingPunct="1">
              <a:lnSpc>
                <a:spcPct val="80000"/>
              </a:lnSpc>
              <a:defRPr/>
            </a:pPr>
            <a:endParaRPr lang="en-US" sz="2400" b="1" dirty="0" smtClean="0">
              <a:latin typeface="Arial Rounded MT Bold" pitchFamily="34" charset="0"/>
            </a:endParaRPr>
          </a:p>
        </p:txBody>
      </p:sp>
      <p:sp>
        <p:nvSpPr>
          <p:cNvPr id="4" name="Espace réservé du numéro de diapositive 3"/>
          <p:cNvSpPr>
            <a:spLocks noGrp="1"/>
          </p:cNvSpPr>
          <p:nvPr>
            <p:ph type="sldNum" sz="quarter" idx="12"/>
          </p:nvPr>
        </p:nvSpPr>
        <p:spPr/>
        <p:txBody>
          <a:bodyPr/>
          <a:lstStyle/>
          <a:p>
            <a:pPr>
              <a:defRPr/>
            </a:pPr>
            <a:endParaRPr lang="en-US" dirty="0"/>
          </a:p>
        </p:txBody>
      </p:sp>
      <p:pic>
        <p:nvPicPr>
          <p:cNvPr id="307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267200"/>
            <a:ext cx="2819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95400"/>
          </a:xfrm>
        </p:spPr>
        <p:txBody>
          <a:bodyPr/>
          <a:lstStyle/>
          <a:p>
            <a:pPr>
              <a:defRPr/>
            </a:pPr>
            <a:r>
              <a:rPr lang="en-US" sz="3600" b="1" dirty="0">
                <a:solidFill>
                  <a:schemeClr val="tx2">
                    <a:lumMod val="75000"/>
                  </a:schemeClr>
                </a:solidFill>
                <a:effectLst/>
              </a:rPr>
              <a:t>2.1 Early Contrastive Analysis (CA) hypothesis</a:t>
            </a:r>
            <a:endParaRPr lang="fr-FR" sz="3600" dirty="0"/>
          </a:p>
        </p:txBody>
      </p:sp>
      <p:sp>
        <p:nvSpPr>
          <p:cNvPr id="3" name="Espace réservé du contenu 2"/>
          <p:cNvSpPr>
            <a:spLocks noGrp="1"/>
          </p:cNvSpPr>
          <p:nvPr>
            <p:ph idx="1"/>
          </p:nvPr>
        </p:nvSpPr>
        <p:spPr>
          <a:xfrm>
            <a:off x="0" y="1447800"/>
            <a:ext cx="9067800" cy="5410200"/>
          </a:xfrm>
        </p:spPr>
        <p:txBody>
          <a:bodyPr/>
          <a:lstStyle/>
          <a:p>
            <a:pPr marL="0" indent="0" algn="just">
              <a:buFont typeface="Arial" charset="0"/>
              <a:buNone/>
              <a:defRPr/>
            </a:pPr>
            <a:r>
              <a:rPr lang="en-US" sz="2400" b="1" dirty="0" smtClean="0">
                <a:solidFill>
                  <a:schemeClr val="tx2">
                    <a:lumMod val="75000"/>
                  </a:schemeClr>
                </a:solidFill>
                <a:effectLst/>
              </a:rPr>
              <a:t>Criticism 1:</a:t>
            </a:r>
            <a:endParaRPr lang="fr-FR" sz="2400" dirty="0">
              <a:solidFill>
                <a:schemeClr val="tx2">
                  <a:lumMod val="75000"/>
                </a:schemeClr>
              </a:solidFill>
              <a:effectLst/>
            </a:endParaRPr>
          </a:p>
          <a:p>
            <a:pPr algn="just">
              <a:defRPr/>
            </a:pPr>
            <a:r>
              <a:rPr lang="en-US" sz="2400" dirty="0">
                <a:effectLst/>
              </a:rPr>
              <a:t>CA was firstly criticized for overemphasizing the role of </a:t>
            </a:r>
            <a:r>
              <a:rPr lang="en-US" sz="2400" dirty="0" smtClean="0">
                <a:effectLst/>
              </a:rPr>
              <a:t>transfer (interference)  </a:t>
            </a:r>
            <a:r>
              <a:rPr lang="en-US" sz="2400" dirty="0">
                <a:effectLst/>
              </a:rPr>
              <a:t>as a source of </a:t>
            </a:r>
            <a:r>
              <a:rPr lang="en-US" sz="2400" dirty="0" smtClean="0">
                <a:effectLst/>
              </a:rPr>
              <a:t>errors, (which is only one </a:t>
            </a:r>
            <a:r>
              <a:rPr lang="en-US" sz="2400" dirty="0">
                <a:effectLst/>
              </a:rPr>
              <a:t>of the sources of </a:t>
            </a:r>
            <a:r>
              <a:rPr lang="en-US" sz="2400" dirty="0" smtClean="0">
                <a:effectLst/>
              </a:rPr>
              <a:t>errors).</a:t>
            </a:r>
          </a:p>
          <a:p>
            <a:pPr algn="just">
              <a:buFont typeface="Wingdings" panose="05000000000000000000" pitchFamily="2" charset="2"/>
              <a:buChar char="§"/>
              <a:defRPr/>
            </a:pPr>
            <a:r>
              <a:rPr lang="en-US" sz="2400" dirty="0" smtClean="0">
                <a:effectLst/>
              </a:rPr>
              <a:t>Many </a:t>
            </a:r>
            <a:r>
              <a:rPr lang="en-US" sz="2400" dirty="0">
                <a:effectLst/>
              </a:rPr>
              <a:t>problems are not language </a:t>
            </a:r>
            <a:r>
              <a:rPr lang="en-US" sz="2400" dirty="0" smtClean="0">
                <a:effectLst/>
              </a:rPr>
              <a:t>specific</a:t>
            </a:r>
            <a:r>
              <a:rPr lang="en-US" sz="2400" dirty="0">
                <a:effectLst/>
              </a:rPr>
              <a:t>:</a:t>
            </a:r>
            <a:r>
              <a:rPr lang="en-US" sz="2400" dirty="0" smtClean="0">
                <a:effectLst/>
              </a:rPr>
              <a:t> </a:t>
            </a:r>
            <a:r>
              <a:rPr lang="en-US" sz="2400" dirty="0">
                <a:effectLst/>
              </a:rPr>
              <a:t>f</a:t>
            </a:r>
            <a:r>
              <a:rPr lang="en-US" sz="2400" dirty="0" smtClean="0">
                <a:effectLst/>
              </a:rPr>
              <a:t>or </a:t>
            </a:r>
            <a:r>
              <a:rPr lang="en-US" sz="2400" dirty="0">
                <a:effectLst/>
              </a:rPr>
              <a:t>example, learners use analogical replacement or overgeneralization of L2 </a:t>
            </a:r>
            <a:r>
              <a:rPr lang="en-US" sz="2400" dirty="0" smtClean="0">
                <a:effectLst/>
              </a:rPr>
              <a:t>rules </a:t>
            </a:r>
            <a:r>
              <a:rPr lang="en-US" sz="2400" dirty="0">
                <a:effectLst/>
              </a:rPr>
              <a:t>(-</a:t>
            </a:r>
            <a:r>
              <a:rPr lang="en-US" sz="2400" i="1" dirty="0" err="1">
                <a:effectLst/>
              </a:rPr>
              <a:t>ed</a:t>
            </a:r>
            <a:r>
              <a:rPr lang="en-US" sz="2400" i="1" dirty="0">
                <a:effectLst/>
              </a:rPr>
              <a:t> </a:t>
            </a:r>
            <a:r>
              <a:rPr lang="en-US" sz="2400" dirty="0" smtClean="0">
                <a:effectLst/>
              </a:rPr>
              <a:t>forms: </a:t>
            </a:r>
            <a:r>
              <a:rPr lang="en-US" sz="2400" i="1" dirty="0">
                <a:effectLst/>
              </a:rPr>
              <a:t>he </a:t>
            </a:r>
            <a:r>
              <a:rPr lang="en-US" sz="2400" i="1" dirty="0" err="1">
                <a:effectLst/>
              </a:rPr>
              <a:t>comed</a:t>
            </a:r>
            <a:r>
              <a:rPr lang="en-US" sz="2400" dirty="0">
                <a:effectLst/>
              </a:rPr>
              <a:t> vs. irregular verb form </a:t>
            </a:r>
            <a:r>
              <a:rPr lang="en-US" sz="2400" i="1" dirty="0">
                <a:effectLst/>
              </a:rPr>
              <a:t>he came</a:t>
            </a:r>
            <a:r>
              <a:rPr lang="en-US" sz="2400" dirty="0">
                <a:effectLst/>
              </a:rPr>
              <a:t>). </a:t>
            </a:r>
            <a:endParaRPr lang="en-US" sz="2400" dirty="0" smtClean="0">
              <a:effectLst/>
            </a:endParaRPr>
          </a:p>
          <a:p>
            <a:pPr marL="0" indent="0" algn="just">
              <a:buFont typeface="Arial" charset="0"/>
              <a:buNone/>
              <a:defRPr/>
            </a:pPr>
            <a:r>
              <a:rPr lang="en-US" sz="2400" b="1" dirty="0" smtClean="0">
                <a:solidFill>
                  <a:srgbClr val="92D050"/>
                </a:solidFill>
                <a:effectLst/>
              </a:rPr>
              <a:t>Counter-argument:</a:t>
            </a:r>
            <a:endParaRPr lang="fr-FR" sz="2400" dirty="0">
              <a:solidFill>
                <a:srgbClr val="92D050"/>
              </a:solidFill>
              <a:effectLst/>
            </a:endParaRPr>
          </a:p>
          <a:p>
            <a:pPr algn="just">
              <a:defRPr/>
            </a:pPr>
            <a:r>
              <a:rPr lang="fr-FR" sz="2400" dirty="0" err="1">
                <a:effectLst/>
              </a:rPr>
              <a:t>Although</a:t>
            </a:r>
            <a:r>
              <a:rPr lang="fr-FR" sz="2400" dirty="0">
                <a:effectLst/>
              </a:rPr>
              <a:t> </a:t>
            </a:r>
            <a:r>
              <a:rPr lang="fr-FR" sz="2400" dirty="0" err="1">
                <a:effectLst/>
              </a:rPr>
              <a:t>transfer</a:t>
            </a:r>
            <a:r>
              <a:rPr lang="fr-FR" sz="2400" dirty="0">
                <a:effectLst/>
              </a:rPr>
              <a:t> </a:t>
            </a:r>
            <a:r>
              <a:rPr lang="fr-FR" sz="2400" dirty="0" err="1">
                <a:effectLst/>
              </a:rPr>
              <a:t>is</a:t>
            </a:r>
            <a:r>
              <a:rPr lang="fr-FR" sz="2400" dirty="0">
                <a:effectLst/>
              </a:rPr>
              <a:t> </a:t>
            </a:r>
            <a:r>
              <a:rPr lang="fr-FR" sz="2400" dirty="0" smtClean="0">
                <a:effectLst/>
              </a:rPr>
              <a:t>not </a:t>
            </a:r>
            <a:r>
              <a:rPr lang="fr-FR" sz="2400" dirty="0">
                <a:effectLst/>
              </a:rPr>
              <a:t>the </a:t>
            </a:r>
            <a:r>
              <a:rPr lang="fr-FR" sz="2400" dirty="0" err="1">
                <a:effectLst/>
              </a:rPr>
              <a:t>only</a:t>
            </a:r>
            <a:r>
              <a:rPr lang="fr-FR" sz="2400" dirty="0">
                <a:effectLst/>
              </a:rPr>
              <a:t> </a:t>
            </a:r>
            <a:r>
              <a:rPr lang="fr-FR" sz="2400" dirty="0" err="1">
                <a:effectLst/>
              </a:rPr>
              <a:t>reason</a:t>
            </a:r>
            <a:r>
              <a:rPr lang="fr-FR" sz="2400" dirty="0">
                <a:effectLst/>
              </a:rPr>
              <a:t> for </a:t>
            </a:r>
            <a:r>
              <a:rPr lang="fr-FR" sz="2400" dirty="0" err="1">
                <a:effectLst/>
              </a:rPr>
              <a:t>learning</a:t>
            </a:r>
            <a:r>
              <a:rPr lang="fr-FR" sz="2400" dirty="0">
                <a:effectLst/>
              </a:rPr>
              <a:t> </a:t>
            </a:r>
            <a:r>
              <a:rPr lang="fr-FR" sz="2400" dirty="0" err="1">
                <a:effectLst/>
              </a:rPr>
              <a:t>difficulties</a:t>
            </a:r>
            <a:r>
              <a:rPr lang="fr-FR" sz="2400" dirty="0">
                <a:effectLst/>
              </a:rPr>
              <a:t>, </a:t>
            </a:r>
            <a:r>
              <a:rPr lang="fr-FR" sz="2400" dirty="0" err="1">
                <a:effectLst/>
              </a:rPr>
              <a:t>it</a:t>
            </a:r>
            <a:r>
              <a:rPr lang="fr-FR" sz="2400" dirty="0">
                <a:effectLst/>
              </a:rPr>
              <a:t> </a:t>
            </a:r>
            <a:r>
              <a:rPr lang="fr-FR" sz="2400" dirty="0" err="1" smtClean="0">
                <a:effectLst/>
              </a:rPr>
              <a:t>cannot</a:t>
            </a:r>
            <a:r>
              <a:rPr lang="fr-FR" sz="2400" dirty="0" smtClean="0">
                <a:effectLst/>
              </a:rPr>
              <a:t> </a:t>
            </a:r>
            <a:r>
              <a:rPr lang="fr-FR" sz="2400" dirty="0" err="1">
                <a:effectLst/>
              </a:rPr>
              <a:t>be</a:t>
            </a:r>
            <a:r>
              <a:rPr lang="fr-FR" sz="2400" dirty="0">
                <a:effectLst/>
              </a:rPr>
              <a:t> </a:t>
            </a:r>
            <a:r>
              <a:rPr lang="fr-FR" sz="2400" dirty="0" err="1">
                <a:effectLst/>
              </a:rPr>
              <a:t>denied</a:t>
            </a:r>
            <a:r>
              <a:rPr lang="fr-FR" sz="2400" dirty="0">
                <a:effectLst/>
              </a:rPr>
              <a:t>. </a:t>
            </a:r>
            <a:r>
              <a:rPr lang="fr-FR" sz="2400" dirty="0" err="1">
                <a:effectLst/>
              </a:rPr>
              <a:t>Many</a:t>
            </a:r>
            <a:r>
              <a:rPr lang="fr-FR" sz="2400" dirty="0">
                <a:effectLst/>
              </a:rPr>
              <a:t> </a:t>
            </a:r>
            <a:r>
              <a:rPr lang="fr-FR" sz="2400" dirty="0" err="1">
                <a:effectLst/>
              </a:rPr>
              <a:t>studies</a:t>
            </a:r>
            <a:r>
              <a:rPr lang="fr-FR" sz="2400" dirty="0">
                <a:effectLst/>
              </a:rPr>
              <a:t> (</a:t>
            </a:r>
            <a:r>
              <a:rPr lang="fr-FR" sz="2400" dirty="0" err="1">
                <a:effectLst/>
              </a:rPr>
              <a:t>Gass</a:t>
            </a:r>
            <a:r>
              <a:rPr lang="fr-FR" sz="2400" dirty="0">
                <a:effectLst/>
              </a:rPr>
              <a:t> &amp; </a:t>
            </a:r>
            <a:r>
              <a:rPr lang="fr-FR" sz="2400" dirty="0" err="1">
                <a:effectLst/>
              </a:rPr>
              <a:t>Selinker</a:t>
            </a:r>
            <a:r>
              <a:rPr lang="fr-FR" sz="2400" dirty="0">
                <a:effectLst/>
              </a:rPr>
              <a:t> 1992, </a:t>
            </a:r>
            <a:r>
              <a:rPr lang="fr-FR" sz="2400" dirty="0" err="1">
                <a:effectLst/>
              </a:rPr>
              <a:t>Gilquin</a:t>
            </a:r>
            <a:r>
              <a:rPr lang="fr-FR" sz="2400" dirty="0">
                <a:effectLst/>
              </a:rPr>
              <a:t> 2008, Granger 2013) </a:t>
            </a:r>
            <a:r>
              <a:rPr lang="fr-FR" sz="2400" dirty="0" smtClean="0">
                <a:effectLst/>
              </a:rPr>
              <a:t>show </a:t>
            </a:r>
            <a:r>
              <a:rPr lang="fr-FR" sz="2400" dirty="0" err="1" smtClean="0">
                <a:effectLst/>
              </a:rPr>
              <a:t>that</a:t>
            </a:r>
            <a:r>
              <a:rPr lang="fr-FR" sz="2400" dirty="0" smtClean="0">
                <a:effectLst/>
              </a:rPr>
              <a:t> </a:t>
            </a:r>
            <a:r>
              <a:rPr lang="fr-FR" sz="2400" dirty="0" err="1">
                <a:effectLst/>
              </a:rPr>
              <a:t>language</a:t>
            </a:r>
            <a:r>
              <a:rPr lang="fr-FR" sz="2400" dirty="0">
                <a:effectLst/>
              </a:rPr>
              <a:t> </a:t>
            </a:r>
            <a:r>
              <a:rPr lang="fr-FR" sz="2400" dirty="0" err="1">
                <a:effectLst/>
              </a:rPr>
              <a:t>transfer</a:t>
            </a:r>
            <a:r>
              <a:rPr lang="fr-FR" sz="2400" dirty="0">
                <a:effectLst/>
              </a:rPr>
              <a:t> </a:t>
            </a:r>
            <a:r>
              <a:rPr lang="fr-FR" sz="2400" dirty="0" err="1">
                <a:effectLst/>
              </a:rPr>
              <a:t>is</a:t>
            </a:r>
            <a:r>
              <a:rPr lang="fr-FR" sz="2400" dirty="0">
                <a:effectLst/>
              </a:rPr>
              <a:t> a real and central </a:t>
            </a:r>
            <a:r>
              <a:rPr lang="fr-FR" sz="2400" dirty="0" err="1">
                <a:effectLst/>
              </a:rPr>
              <a:t>phenomenon</a:t>
            </a:r>
            <a:r>
              <a:rPr lang="fr-FR" sz="2400" dirty="0">
                <a:effectLst/>
              </a:rPr>
              <a:t> in L2 acquisition </a:t>
            </a:r>
            <a:r>
              <a:rPr lang="fr-FR" sz="2400" dirty="0" err="1">
                <a:effectLst/>
              </a:rPr>
              <a:t>process</a:t>
            </a:r>
            <a:r>
              <a:rPr lang="fr-FR" sz="2400" dirty="0">
                <a:effectLst/>
              </a:rPr>
              <a:t>. </a:t>
            </a:r>
          </a:p>
          <a:p>
            <a:pPr algn="just">
              <a:defRPr/>
            </a:pPr>
            <a:endParaRPr lang="fr-FR" sz="2400" dirty="0" smtClean="0">
              <a:effectLst/>
            </a:endParaRPr>
          </a:p>
        </p:txBody>
      </p:sp>
      <p:sp>
        <p:nvSpPr>
          <p:cNvPr id="1331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B8AD6CBB-2060-4C64-B74D-116D87A27258}" type="slidenum">
              <a:rPr lang="en-US" altLang="fr-FR" sz="1000" smtClean="0">
                <a:latin typeface="Arial" charset="0"/>
              </a:rPr>
              <a:pPr>
                <a:spcBef>
                  <a:spcPct val="0"/>
                </a:spcBef>
                <a:buClrTx/>
                <a:buSzTx/>
                <a:buFontTx/>
                <a:buNone/>
              </a:pPr>
              <a:t>10</a:t>
            </a:fld>
            <a:endParaRPr lang="en-US" altLang="fr-FR" sz="10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0"/>
            <a:ext cx="9144000" cy="1143000"/>
          </a:xfrm>
        </p:spPr>
        <p:txBody>
          <a:bodyPr/>
          <a:lstStyle/>
          <a:p>
            <a:pPr marL="72000" eaLnBrk="1" hangingPunct="1">
              <a:defRPr/>
            </a:pPr>
            <a:r>
              <a:rPr lang="en-US" sz="3600" b="1" dirty="0">
                <a:solidFill>
                  <a:schemeClr val="tx2">
                    <a:lumMod val="75000"/>
                  </a:schemeClr>
                </a:solidFill>
                <a:effectLst/>
              </a:rPr>
              <a:t>2.1 Early Contrastive Analysis (CA) hypothesis</a:t>
            </a:r>
            <a:endParaRPr lang="en-US" sz="3600" dirty="0" smtClean="0">
              <a:latin typeface="Arial Rounded MT Bold" pitchFamily="34" charset="0"/>
            </a:endParaRPr>
          </a:p>
        </p:txBody>
      </p:sp>
      <p:sp>
        <p:nvSpPr>
          <p:cNvPr id="22531" name="Rectangle 3"/>
          <p:cNvSpPr>
            <a:spLocks noGrp="1" noRot="1" noChangeArrowheads="1"/>
          </p:cNvSpPr>
          <p:nvPr>
            <p:ph type="body" idx="1"/>
          </p:nvPr>
        </p:nvSpPr>
        <p:spPr>
          <a:xfrm>
            <a:off x="76200" y="1447800"/>
            <a:ext cx="8686800" cy="5410200"/>
          </a:xfrm>
        </p:spPr>
        <p:txBody>
          <a:bodyPr/>
          <a:lstStyle/>
          <a:p>
            <a:pPr algn="just">
              <a:defRPr/>
            </a:pPr>
            <a:r>
              <a:rPr lang="fr-FR" sz="2400" b="1" dirty="0" err="1" smtClean="0">
                <a:solidFill>
                  <a:schemeClr val="tx2">
                    <a:lumMod val="75000"/>
                  </a:schemeClr>
                </a:solidFill>
                <a:effectLst/>
              </a:rPr>
              <a:t>Example</a:t>
            </a:r>
            <a:r>
              <a:rPr lang="fr-FR" sz="2400" b="1" dirty="0" smtClean="0">
                <a:solidFill>
                  <a:schemeClr val="tx2">
                    <a:lumMod val="75000"/>
                  </a:schemeClr>
                </a:solidFill>
                <a:effectLst/>
              </a:rPr>
              <a:t> 1: </a:t>
            </a:r>
            <a:r>
              <a:rPr lang="fr-FR" sz="2400" dirty="0">
                <a:effectLst/>
              </a:rPr>
              <a:t>As </a:t>
            </a:r>
            <a:r>
              <a:rPr lang="fr-FR" sz="2400" dirty="0" err="1">
                <a:effectLst/>
              </a:rPr>
              <a:t>Krzeszowski</a:t>
            </a:r>
            <a:r>
              <a:rPr lang="fr-FR" sz="2400" dirty="0">
                <a:effectLst/>
              </a:rPr>
              <a:t> (1990: 64) shows, </a:t>
            </a:r>
            <a:r>
              <a:rPr lang="fr-FR" sz="2400" dirty="0" err="1">
                <a:effectLst/>
              </a:rPr>
              <a:t>learner’s</a:t>
            </a:r>
            <a:r>
              <a:rPr lang="fr-FR" sz="2400" dirty="0">
                <a:effectLst/>
              </a:rPr>
              <a:t> L1 </a:t>
            </a:r>
            <a:r>
              <a:rPr lang="fr-FR" sz="2400" dirty="0" err="1">
                <a:effectLst/>
              </a:rPr>
              <a:t>is</a:t>
            </a:r>
            <a:r>
              <a:rPr lang="fr-FR" sz="2400" dirty="0">
                <a:effectLst/>
              </a:rPr>
              <a:t> important to </a:t>
            </a:r>
            <a:r>
              <a:rPr lang="fr-FR" sz="2400" dirty="0" err="1">
                <a:effectLst/>
              </a:rPr>
              <a:t>understand</a:t>
            </a:r>
            <a:r>
              <a:rPr lang="fr-FR" sz="2400" dirty="0">
                <a:effectLst/>
              </a:rPr>
              <a:t> an </a:t>
            </a:r>
            <a:r>
              <a:rPr lang="fr-FR" sz="2400" dirty="0" err="1">
                <a:effectLst/>
              </a:rPr>
              <a:t>error</a:t>
            </a:r>
            <a:r>
              <a:rPr lang="fr-FR" sz="2400" dirty="0">
                <a:effectLst/>
              </a:rPr>
              <a:t> </a:t>
            </a:r>
            <a:r>
              <a:rPr lang="fr-FR" sz="2400" dirty="0" err="1">
                <a:effectLst/>
              </a:rPr>
              <a:t>like</a:t>
            </a:r>
            <a:r>
              <a:rPr lang="fr-FR" sz="2400" dirty="0">
                <a:effectLst/>
              </a:rPr>
              <a:t> </a:t>
            </a:r>
            <a:r>
              <a:rPr lang="fr-FR" sz="2400" i="1" dirty="0">
                <a:effectLst/>
              </a:rPr>
              <a:t>*</a:t>
            </a:r>
            <a:r>
              <a:rPr lang="fr-FR" sz="2400" b="1" i="1" u="sng" dirty="0" err="1">
                <a:effectLst/>
              </a:rPr>
              <a:t>these</a:t>
            </a:r>
            <a:r>
              <a:rPr lang="fr-FR" sz="2400" i="1" dirty="0">
                <a:effectLst/>
              </a:rPr>
              <a:t> </a:t>
            </a:r>
            <a:r>
              <a:rPr lang="fr-FR" sz="2400" b="1" i="1" u="sng" dirty="0" err="1">
                <a:effectLst/>
              </a:rPr>
              <a:t>his</a:t>
            </a:r>
            <a:r>
              <a:rPr lang="fr-FR" sz="2400" i="1" dirty="0">
                <a:effectLst/>
              </a:rPr>
              <a:t> </a:t>
            </a:r>
            <a:r>
              <a:rPr lang="fr-FR" sz="2400" i="1" dirty="0" err="1">
                <a:effectLst/>
              </a:rPr>
              <a:t>children</a:t>
            </a:r>
            <a:r>
              <a:rPr lang="fr-FR" sz="2400" dirty="0">
                <a:effectLst/>
              </a:rPr>
              <a:t> (</a:t>
            </a:r>
            <a:r>
              <a:rPr lang="fr-FR" sz="2400" dirty="0" err="1">
                <a:effectLst/>
              </a:rPr>
              <a:t>ill-formed</a:t>
            </a:r>
            <a:r>
              <a:rPr lang="fr-FR" sz="2400" dirty="0">
                <a:effectLst/>
              </a:rPr>
              <a:t> in English) vs </a:t>
            </a:r>
            <a:r>
              <a:rPr lang="fr-FR" sz="2400" i="1" dirty="0">
                <a:effectLst/>
              </a:rPr>
              <a:t>te </a:t>
            </a:r>
            <a:r>
              <a:rPr lang="fr-FR" sz="2400" i="1" dirty="0" err="1">
                <a:effectLst/>
              </a:rPr>
              <a:t>jego</a:t>
            </a:r>
            <a:r>
              <a:rPr lang="fr-FR" sz="2400" i="1" dirty="0">
                <a:effectLst/>
              </a:rPr>
              <a:t> </a:t>
            </a:r>
            <a:r>
              <a:rPr lang="fr-FR" sz="2400" i="1" dirty="0" err="1">
                <a:effectLst/>
              </a:rPr>
              <a:t>dzieci</a:t>
            </a:r>
            <a:r>
              <a:rPr lang="fr-FR" sz="2400" i="1" dirty="0">
                <a:effectLst/>
              </a:rPr>
              <a:t>, </a:t>
            </a:r>
            <a:r>
              <a:rPr lang="fr-FR" sz="2400" dirty="0">
                <a:effectLst/>
              </a:rPr>
              <a:t>(</a:t>
            </a:r>
            <a:r>
              <a:rPr lang="fr-FR" sz="2400" dirty="0" err="1">
                <a:effectLst/>
              </a:rPr>
              <a:t>well-formed</a:t>
            </a:r>
            <a:r>
              <a:rPr lang="fr-FR" sz="2400" dirty="0">
                <a:effectLst/>
              </a:rPr>
              <a:t> in </a:t>
            </a:r>
            <a:r>
              <a:rPr lang="fr-FR" sz="2400" dirty="0" err="1">
                <a:effectLst/>
              </a:rPr>
              <a:t>Polish</a:t>
            </a:r>
            <a:r>
              <a:rPr lang="fr-FR" sz="2400" dirty="0">
                <a:effectLst/>
              </a:rPr>
              <a:t>).</a:t>
            </a:r>
            <a:endParaRPr lang="fr-FR" sz="2400" dirty="0"/>
          </a:p>
          <a:p>
            <a:pPr algn="just">
              <a:defRPr/>
            </a:pPr>
            <a:r>
              <a:rPr lang="en-US" sz="2400" b="1" dirty="0">
                <a:solidFill>
                  <a:schemeClr val="tx2">
                    <a:lumMod val="75000"/>
                  </a:schemeClr>
                </a:solidFill>
                <a:effectLst/>
              </a:rPr>
              <a:t>Example 2:</a:t>
            </a:r>
            <a:r>
              <a:rPr lang="en-US" sz="2400" dirty="0">
                <a:solidFill>
                  <a:schemeClr val="tx2">
                    <a:lumMod val="75000"/>
                  </a:schemeClr>
                </a:solidFill>
                <a:effectLst/>
              </a:rPr>
              <a:t> </a:t>
            </a:r>
            <a:r>
              <a:rPr lang="en-US" sz="2400" dirty="0">
                <a:effectLst/>
              </a:rPr>
              <a:t>in the following sentence of a French student learning English: ...</a:t>
            </a:r>
            <a:r>
              <a:rPr lang="en-US" sz="2400" i="1" dirty="0">
                <a:effectLst/>
              </a:rPr>
              <a:t> some people (</a:t>
            </a:r>
            <a:r>
              <a:rPr lang="en-US" sz="2400" i="1" dirty="0" err="1">
                <a:effectLst/>
              </a:rPr>
              <a:t>er</a:t>
            </a:r>
            <a:r>
              <a:rPr lang="en-US" sz="2400" i="1" dirty="0">
                <a:effectLst/>
              </a:rPr>
              <a:t>) </a:t>
            </a:r>
            <a:r>
              <a:rPr lang="en-US" sz="2400" b="1" i="1" u="sng" dirty="0">
                <a:effectLst/>
              </a:rPr>
              <a:t>conduce</a:t>
            </a:r>
            <a:r>
              <a:rPr lang="en-US" sz="2400" b="1" i="1" dirty="0">
                <a:effectLst/>
              </a:rPr>
              <a:t> </a:t>
            </a:r>
            <a:r>
              <a:rPr lang="en-US" sz="2400" b="1" i="1" u="sng" dirty="0">
                <a:effectLst/>
              </a:rPr>
              <a:t>conduces</a:t>
            </a:r>
            <a:r>
              <a:rPr lang="en-US" sz="2400" i="1" dirty="0">
                <a:effectLst/>
              </a:rPr>
              <a:t> us to </a:t>
            </a:r>
            <a:r>
              <a:rPr lang="en-US" sz="2400" b="1" i="1" dirty="0">
                <a:effectLst/>
              </a:rPr>
              <a:t>a </a:t>
            </a:r>
            <a:r>
              <a:rPr lang="en-US" sz="2400" b="1" i="1" u="sng" dirty="0">
                <a:effectLst/>
              </a:rPr>
              <a:t>an</a:t>
            </a:r>
            <a:r>
              <a:rPr lang="en-US" sz="2400" i="1" dirty="0">
                <a:effectLst/>
              </a:rPr>
              <a:t> hospital and (</a:t>
            </a:r>
            <a:r>
              <a:rPr lang="en-US" sz="2400" i="1" dirty="0" err="1">
                <a:effectLst/>
              </a:rPr>
              <a:t>em</a:t>
            </a:r>
            <a:r>
              <a:rPr lang="en-US" sz="2400" i="1" dirty="0">
                <a:effectLst/>
              </a:rPr>
              <a:t>) (</a:t>
            </a:r>
            <a:r>
              <a:rPr lang="en-US" sz="2400" i="1" dirty="0" err="1">
                <a:effectLst/>
              </a:rPr>
              <a:t>er</a:t>
            </a:r>
            <a:r>
              <a:rPr lang="en-US" sz="2400" i="1" dirty="0">
                <a:effectLst/>
              </a:rPr>
              <a:t>) </a:t>
            </a:r>
            <a:r>
              <a:rPr lang="en-US" sz="2400" b="1" i="1" dirty="0">
                <a:effectLst/>
              </a:rPr>
              <a:t>the moral (</a:t>
            </a:r>
            <a:r>
              <a:rPr lang="en-US" sz="2400" b="1" i="1" dirty="0" err="1">
                <a:effectLst/>
              </a:rPr>
              <a:t>er</a:t>
            </a:r>
            <a:r>
              <a:rPr lang="en-US" sz="2400" b="1" i="1" dirty="0">
                <a:effectLst/>
              </a:rPr>
              <a:t>) </a:t>
            </a:r>
            <a:r>
              <a:rPr lang="en-US" sz="2400" b="1" i="1" u="sng" dirty="0">
                <a:effectLst/>
              </a:rPr>
              <a:t>in</a:t>
            </a:r>
            <a:r>
              <a:rPr lang="en-US" sz="2400" b="1" i="1" dirty="0">
                <a:effectLst/>
              </a:rPr>
              <a:t> (</a:t>
            </a:r>
            <a:r>
              <a:rPr lang="en-US" sz="2400" b="1" i="1" dirty="0" err="1">
                <a:effectLst/>
              </a:rPr>
              <a:t>er</a:t>
            </a:r>
            <a:r>
              <a:rPr lang="en-US" sz="2400" b="1" i="1" dirty="0">
                <a:effectLst/>
              </a:rPr>
              <a:t>) that </a:t>
            </a:r>
            <a:r>
              <a:rPr lang="en-US" sz="2400" b="1" i="1" u="sng" dirty="0">
                <a:effectLst/>
              </a:rPr>
              <a:t>history</a:t>
            </a:r>
            <a:r>
              <a:rPr lang="en-US" sz="2400" b="1" i="1" dirty="0">
                <a:effectLst/>
              </a:rPr>
              <a:t> </a:t>
            </a:r>
            <a:r>
              <a:rPr lang="en-US" sz="2400" i="1" dirty="0">
                <a:effectLst/>
              </a:rPr>
              <a:t>is that... </a:t>
            </a:r>
            <a:r>
              <a:rPr lang="en-US" sz="2400" dirty="0">
                <a:effectLst/>
              </a:rPr>
              <a:t>[LONGDALE_LEARNER-CORPUS]</a:t>
            </a:r>
            <a:r>
              <a:rPr lang="en-US" sz="2400" i="1" dirty="0">
                <a:effectLst/>
              </a:rPr>
              <a:t>.</a:t>
            </a:r>
            <a:endParaRPr lang="fr-FR" sz="2400" dirty="0">
              <a:effectLst/>
            </a:endParaRPr>
          </a:p>
          <a:p>
            <a:pPr algn="just">
              <a:buFont typeface="Arial" panose="020B0604020202020204" pitchFamily="34" charset="0"/>
              <a:buChar char="•"/>
              <a:defRPr/>
            </a:pPr>
            <a:r>
              <a:rPr lang="en-US" sz="2400" b="1" dirty="0">
                <a:effectLst/>
              </a:rPr>
              <a:t>Lexical</a:t>
            </a:r>
            <a:r>
              <a:rPr lang="en-US" sz="2400" dirty="0">
                <a:effectLst/>
              </a:rPr>
              <a:t> + </a:t>
            </a:r>
            <a:r>
              <a:rPr lang="en-US" sz="2400" b="1" dirty="0">
                <a:effectLst/>
              </a:rPr>
              <a:t>agreement</a:t>
            </a:r>
            <a:r>
              <a:rPr lang="en-US" sz="2400" dirty="0">
                <a:effectLst/>
              </a:rPr>
              <a:t> problems: </a:t>
            </a:r>
            <a:r>
              <a:rPr lang="en-US" sz="2400" i="1" u="sng" dirty="0">
                <a:effectLst/>
              </a:rPr>
              <a:t>conduce</a:t>
            </a:r>
            <a:r>
              <a:rPr lang="en-US" sz="2400" b="1" i="1" u="sng" dirty="0">
                <a:effectLst/>
              </a:rPr>
              <a:t>s</a:t>
            </a:r>
            <a:r>
              <a:rPr lang="en-US" sz="2400" dirty="0">
                <a:effectLst/>
              </a:rPr>
              <a:t> = </a:t>
            </a:r>
            <a:r>
              <a:rPr lang="en-US" sz="2400" i="1" dirty="0">
                <a:effectLst/>
              </a:rPr>
              <a:t>take/drive us</a:t>
            </a:r>
            <a:endParaRPr lang="fr-FR" sz="2400" dirty="0">
              <a:effectLst/>
            </a:endParaRPr>
          </a:p>
          <a:p>
            <a:pPr algn="just">
              <a:buFont typeface="Arial" panose="020B0604020202020204" pitchFamily="34" charset="0"/>
              <a:buChar char="•"/>
              <a:defRPr/>
            </a:pPr>
            <a:r>
              <a:rPr lang="en-US" sz="2400" b="1" dirty="0">
                <a:effectLst/>
              </a:rPr>
              <a:t>Phonological</a:t>
            </a:r>
            <a:r>
              <a:rPr lang="en-US" sz="2400" dirty="0">
                <a:effectLst/>
              </a:rPr>
              <a:t> issues </a:t>
            </a:r>
            <a:r>
              <a:rPr lang="en-US" sz="2400" i="1" dirty="0">
                <a:effectLst/>
              </a:rPr>
              <a:t>a / </a:t>
            </a:r>
            <a:r>
              <a:rPr lang="en-US" sz="2400" i="1" u="sng" dirty="0">
                <a:effectLst/>
              </a:rPr>
              <a:t>an</a:t>
            </a:r>
            <a:r>
              <a:rPr lang="en-US" sz="2400" i="1" dirty="0">
                <a:effectLst/>
              </a:rPr>
              <a:t> hospital</a:t>
            </a:r>
            <a:r>
              <a:rPr lang="en-US" sz="2400" dirty="0">
                <a:effectLst/>
              </a:rPr>
              <a:t> (</a:t>
            </a:r>
            <a:r>
              <a:rPr lang="en-US" sz="2400" i="1" dirty="0">
                <a:effectLst/>
              </a:rPr>
              <a:t>u</a:t>
            </a:r>
            <a:r>
              <a:rPr lang="en-US" sz="2400" b="1" i="1" u="sng" dirty="0">
                <a:effectLst/>
              </a:rPr>
              <a:t>n </a:t>
            </a:r>
            <a:r>
              <a:rPr lang="en-US" sz="2400" b="1" i="1" u="sng" dirty="0" err="1">
                <a:effectLst/>
              </a:rPr>
              <a:t>h</a:t>
            </a:r>
            <a:r>
              <a:rPr lang="en-US" sz="2400" i="1" dirty="0" err="1">
                <a:effectLst/>
              </a:rPr>
              <a:t>opital</a:t>
            </a:r>
            <a:r>
              <a:rPr lang="en-US" sz="2400" dirty="0">
                <a:effectLst/>
              </a:rPr>
              <a:t>) = </a:t>
            </a:r>
            <a:r>
              <a:rPr lang="en-US" sz="2400" i="1" dirty="0">
                <a:effectLst/>
              </a:rPr>
              <a:t>to a hospital</a:t>
            </a:r>
            <a:r>
              <a:rPr lang="en-US" sz="2400" dirty="0">
                <a:effectLst/>
              </a:rPr>
              <a:t> </a:t>
            </a:r>
            <a:endParaRPr lang="fr-FR" sz="2400" dirty="0" smtClean="0">
              <a:effectLst/>
            </a:endParaRPr>
          </a:p>
          <a:p>
            <a:pPr algn="just">
              <a:buFont typeface="Arial" panose="020B0604020202020204" pitchFamily="34" charset="0"/>
              <a:buChar char="•"/>
              <a:defRPr/>
            </a:pPr>
            <a:r>
              <a:rPr lang="en-US" sz="2400" b="1" dirty="0" err="1" smtClean="0">
                <a:effectLst/>
              </a:rPr>
              <a:t>Lexico</a:t>
            </a:r>
            <a:r>
              <a:rPr lang="en-US" sz="2400" b="1" dirty="0" smtClean="0">
                <a:effectLst/>
              </a:rPr>
              <a:t>-syntactic</a:t>
            </a:r>
            <a:r>
              <a:rPr lang="en-US" sz="2400" dirty="0" smtClean="0">
                <a:effectLst/>
              </a:rPr>
              <a:t> </a:t>
            </a:r>
            <a:r>
              <a:rPr lang="en-US" sz="2400" dirty="0">
                <a:effectLst/>
              </a:rPr>
              <a:t>issues: </a:t>
            </a:r>
            <a:r>
              <a:rPr lang="en-US" sz="2400" b="1" i="1" dirty="0">
                <a:effectLst/>
              </a:rPr>
              <a:t>the moral </a:t>
            </a:r>
            <a:r>
              <a:rPr lang="en-US" sz="2400" b="1" i="1" u="sng" dirty="0">
                <a:effectLst/>
              </a:rPr>
              <a:t>in</a:t>
            </a:r>
            <a:r>
              <a:rPr lang="en-US" sz="2400" b="1" i="1" dirty="0">
                <a:effectLst/>
              </a:rPr>
              <a:t> that </a:t>
            </a:r>
            <a:r>
              <a:rPr lang="en-US" sz="2400" b="1" i="1" u="sng" dirty="0">
                <a:effectLst/>
              </a:rPr>
              <a:t>history</a:t>
            </a:r>
            <a:r>
              <a:rPr lang="en-US" sz="2400" b="1" i="1" dirty="0">
                <a:effectLst/>
              </a:rPr>
              <a:t> </a:t>
            </a:r>
            <a:r>
              <a:rPr lang="en-US" sz="2400" dirty="0">
                <a:effectLst/>
              </a:rPr>
              <a:t>= </a:t>
            </a:r>
            <a:r>
              <a:rPr lang="en-US" sz="2400" i="1" dirty="0">
                <a:effectLst/>
              </a:rPr>
              <a:t>the moral </a:t>
            </a:r>
            <a:r>
              <a:rPr lang="en-US" sz="2400" b="1" i="1" dirty="0">
                <a:effectLst/>
              </a:rPr>
              <a:t>of</a:t>
            </a:r>
            <a:r>
              <a:rPr lang="en-US" sz="2400" i="1" dirty="0">
                <a:effectLst/>
              </a:rPr>
              <a:t> that </a:t>
            </a:r>
            <a:r>
              <a:rPr lang="en-US" sz="2400" b="1" i="1" dirty="0">
                <a:effectLst/>
              </a:rPr>
              <a:t>story</a:t>
            </a:r>
            <a:endParaRPr lang="fr-FR" sz="2400" dirty="0">
              <a:effectLst/>
            </a:endParaRPr>
          </a:p>
          <a:p>
            <a:pPr algn="just">
              <a:defRPr/>
            </a:pPr>
            <a:endParaRPr lang="fr-FR" sz="1800" dirty="0" smtClean="0">
              <a:latin typeface="+mj-lt"/>
            </a:endParaRPr>
          </a:p>
        </p:txBody>
      </p:sp>
      <p:sp>
        <p:nvSpPr>
          <p:cNvPr id="14340" name="Espace réservé du numéro de diapositive 3"/>
          <p:cNvSpPr>
            <a:spLocks noGrp="1"/>
          </p:cNvSpPr>
          <p:nvPr>
            <p:ph type="sldNum" sz="quarter" idx="12"/>
          </p:nvPr>
        </p:nvSpPr>
        <p:spPr>
          <a:xfrm>
            <a:off x="6854825" y="6381750"/>
            <a:ext cx="2289175"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8C72F03B-CE7D-4B93-AD9E-F7DA6A63ACC8}" type="slidenum">
              <a:rPr lang="en-US" altLang="fr-FR" sz="1000" smtClean="0">
                <a:latin typeface="Arial" charset="0"/>
              </a:rPr>
              <a:pPr>
                <a:spcBef>
                  <a:spcPct val="0"/>
                </a:spcBef>
                <a:buClrTx/>
                <a:buSzTx/>
                <a:buFontTx/>
                <a:buNone/>
              </a:pPr>
              <a:t>11</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0"/>
            <a:ext cx="9144000" cy="1143000"/>
          </a:xfrm>
        </p:spPr>
        <p:txBody>
          <a:bodyPr/>
          <a:lstStyle/>
          <a:p>
            <a:pPr marL="72000" eaLnBrk="1" hangingPunct="1">
              <a:defRPr/>
            </a:pPr>
            <a:r>
              <a:rPr lang="en-US" sz="3600" b="1" dirty="0">
                <a:solidFill>
                  <a:schemeClr val="tx2">
                    <a:lumMod val="75000"/>
                  </a:schemeClr>
                </a:solidFill>
                <a:effectLst/>
              </a:rPr>
              <a:t>2.1 Early Contrastive Analysis (CA) hypothesis</a:t>
            </a:r>
            <a:endParaRPr lang="en-US" sz="3600" dirty="0" smtClean="0">
              <a:latin typeface="Arial Rounded MT Bold" pitchFamily="34" charset="0"/>
            </a:endParaRPr>
          </a:p>
        </p:txBody>
      </p:sp>
      <p:sp>
        <p:nvSpPr>
          <p:cNvPr id="13315" name="Rectangle 3"/>
          <p:cNvSpPr>
            <a:spLocks noGrp="1" noRot="1" noChangeArrowheads="1"/>
          </p:cNvSpPr>
          <p:nvPr>
            <p:ph type="body" idx="1"/>
          </p:nvPr>
        </p:nvSpPr>
        <p:spPr>
          <a:xfrm>
            <a:off x="152400" y="1295400"/>
            <a:ext cx="8915400" cy="5562600"/>
          </a:xfrm>
        </p:spPr>
        <p:txBody>
          <a:bodyPr/>
          <a:lstStyle/>
          <a:p>
            <a:pPr marL="0" indent="0" algn="just">
              <a:buFont typeface="Arial" charset="0"/>
              <a:buNone/>
              <a:defRPr/>
            </a:pPr>
            <a:r>
              <a:rPr lang="en-US" sz="2400" b="1" dirty="0">
                <a:solidFill>
                  <a:schemeClr val="tx2">
                    <a:lumMod val="75000"/>
                  </a:schemeClr>
                </a:solidFill>
                <a:effectLst/>
              </a:rPr>
              <a:t>Criticism </a:t>
            </a:r>
            <a:r>
              <a:rPr lang="en-US" sz="2400" b="1" dirty="0" smtClean="0">
                <a:solidFill>
                  <a:schemeClr val="tx2">
                    <a:lumMod val="75000"/>
                  </a:schemeClr>
                </a:solidFill>
                <a:effectLst/>
              </a:rPr>
              <a:t>2:</a:t>
            </a:r>
            <a:endParaRPr lang="fr-FR" sz="2400" dirty="0">
              <a:solidFill>
                <a:schemeClr val="tx2">
                  <a:lumMod val="75000"/>
                </a:schemeClr>
              </a:solidFill>
              <a:effectLst/>
            </a:endParaRPr>
          </a:p>
          <a:p>
            <a:pPr algn="just">
              <a:defRPr/>
            </a:pPr>
            <a:r>
              <a:rPr lang="en-US" sz="2400" dirty="0">
                <a:effectLst/>
              </a:rPr>
              <a:t>Many of the difficulties predicted by CA do not </a:t>
            </a:r>
            <a:r>
              <a:rPr lang="en-US" sz="2400" dirty="0" smtClean="0">
                <a:effectLst/>
              </a:rPr>
              <a:t>appear </a:t>
            </a:r>
            <a:r>
              <a:rPr lang="en-US" sz="2400" dirty="0">
                <a:effectLst/>
              </a:rPr>
              <a:t>in the actual learner </a:t>
            </a:r>
            <a:r>
              <a:rPr lang="en-US" sz="2400" dirty="0" smtClean="0">
                <a:effectLst/>
              </a:rPr>
              <a:t>performance.</a:t>
            </a:r>
            <a:endParaRPr lang="en-US" sz="2400" dirty="0">
              <a:effectLst/>
            </a:endParaRPr>
          </a:p>
          <a:p>
            <a:pPr marL="0" indent="0" algn="just">
              <a:buFont typeface="Arial" charset="0"/>
              <a:buNone/>
              <a:defRPr/>
            </a:pPr>
            <a:r>
              <a:rPr lang="en-US" sz="2400" b="1" dirty="0">
                <a:solidFill>
                  <a:srgbClr val="92D050"/>
                </a:solidFill>
                <a:effectLst/>
              </a:rPr>
              <a:t>Counter-arguments:</a:t>
            </a:r>
          </a:p>
          <a:p>
            <a:pPr algn="just">
              <a:buFont typeface="Arial" panose="020B0604020202020204" pitchFamily="34" charset="0"/>
              <a:buChar char="•"/>
              <a:defRPr/>
            </a:pPr>
            <a:r>
              <a:rPr lang="en-US" sz="2400" dirty="0">
                <a:effectLst/>
              </a:rPr>
              <a:t>The non-occurrence of </a:t>
            </a:r>
            <a:r>
              <a:rPr lang="en-US" sz="2400" dirty="0" smtClean="0">
                <a:effectLst/>
              </a:rPr>
              <a:t>an error </a:t>
            </a:r>
            <a:r>
              <a:rPr lang="en-US" sz="2400" dirty="0">
                <a:effectLst/>
              </a:rPr>
              <a:t>does not invalidate the prediction. </a:t>
            </a:r>
          </a:p>
          <a:p>
            <a:pPr algn="just">
              <a:buFont typeface="Arial" panose="020B0604020202020204" pitchFamily="34" charset="0"/>
              <a:buChar char="•"/>
              <a:defRPr/>
            </a:pPr>
            <a:r>
              <a:rPr lang="en-US" sz="2400" dirty="0">
                <a:effectLst/>
              </a:rPr>
              <a:t>CA provides evidence that learner avoid problematic </a:t>
            </a:r>
            <a:r>
              <a:rPr lang="en-US" sz="2400" dirty="0" smtClean="0">
                <a:effectLst/>
              </a:rPr>
              <a:t>structures, unnoticed by EA </a:t>
            </a:r>
            <a:r>
              <a:rPr lang="en-US" sz="2400" dirty="0">
                <a:effectLst/>
              </a:rPr>
              <a:t>(cf. James 1971, </a:t>
            </a:r>
            <a:r>
              <a:rPr lang="en-US" sz="2400" dirty="0" err="1">
                <a:effectLst/>
              </a:rPr>
              <a:t>Corder</a:t>
            </a:r>
            <a:r>
              <a:rPr lang="en-US" sz="2400" dirty="0">
                <a:effectLst/>
              </a:rPr>
              <a:t> 1973, </a:t>
            </a:r>
            <a:r>
              <a:rPr lang="en-US" sz="2400" dirty="0" err="1">
                <a:effectLst/>
              </a:rPr>
              <a:t>Schachter</a:t>
            </a:r>
            <a:r>
              <a:rPr lang="en-US" sz="2400" dirty="0">
                <a:effectLst/>
              </a:rPr>
              <a:t> 1974, </a:t>
            </a:r>
            <a:r>
              <a:rPr lang="en-US" sz="2400" dirty="0" err="1">
                <a:effectLst/>
              </a:rPr>
              <a:t>Fisiak</a:t>
            </a:r>
            <a:r>
              <a:rPr lang="en-US" sz="2400" dirty="0">
                <a:effectLst/>
              </a:rPr>
              <a:t> 1981).</a:t>
            </a:r>
            <a:endParaRPr lang="fr-FR" sz="2400" dirty="0"/>
          </a:p>
          <a:p>
            <a:pPr marL="0" indent="0" algn="just">
              <a:buFont typeface="Arial" charset="0"/>
              <a:buNone/>
              <a:defRPr/>
            </a:pPr>
            <a:r>
              <a:rPr lang="en-US" sz="2400" b="1" dirty="0" smtClean="0">
                <a:solidFill>
                  <a:schemeClr val="tx2">
                    <a:lumMod val="75000"/>
                  </a:schemeClr>
                </a:solidFill>
                <a:effectLst/>
              </a:rPr>
              <a:t>Criticism 3:</a:t>
            </a:r>
          </a:p>
          <a:p>
            <a:pPr algn="just">
              <a:defRPr/>
            </a:pPr>
            <a:r>
              <a:rPr lang="en-US" sz="2400" dirty="0" smtClean="0">
                <a:effectLst/>
              </a:rPr>
              <a:t>Many errors occurring in the learner performance are not predicted by CA. </a:t>
            </a:r>
          </a:p>
          <a:p>
            <a:pPr algn="just">
              <a:defRPr/>
            </a:pPr>
            <a:r>
              <a:rPr lang="en-US" altLang="fr-FR" sz="2400" b="1" dirty="0" smtClean="0">
                <a:solidFill>
                  <a:schemeClr val="tx2">
                    <a:lumMod val="75000"/>
                  </a:schemeClr>
                </a:solidFill>
                <a:effectLst/>
              </a:rPr>
              <a:t>Indeed</a:t>
            </a:r>
            <a:r>
              <a:rPr lang="en-US" altLang="fr-FR" sz="2400" dirty="0" smtClean="0">
                <a:effectLst/>
              </a:rPr>
              <a:t>, many problems are not language specific.</a:t>
            </a:r>
            <a:endParaRPr lang="fr-FR" altLang="fr-FR" sz="2400" dirty="0" smtClean="0">
              <a:effectLst/>
            </a:endParaRPr>
          </a:p>
        </p:txBody>
      </p:sp>
      <p:sp>
        <p:nvSpPr>
          <p:cNvPr id="15364" name="Espace réservé du numéro de diapositive 3"/>
          <p:cNvSpPr>
            <a:spLocks noGrp="1"/>
          </p:cNvSpPr>
          <p:nvPr>
            <p:ph type="sldNum" sz="quarter" idx="12"/>
          </p:nvPr>
        </p:nvSpPr>
        <p:spPr>
          <a:xfrm>
            <a:off x="6854825" y="6381750"/>
            <a:ext cx="2289175"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3673D4E8-F9A3-49F7-A48E-6EC58376A1BD}" type="slidenum">
              <a:rPr lang="en-US" altLang="fr-FR" sz="1000" smtClean="0">
                <a:latin typeface="Arial" charset="0"/>
              </a:rPr>
              <a:pPr>
                <a:spcBef>
                  <a:spcPct val="0"/>
                </a:spcBef>
                <a:buClrTx/>
                <a:buSzTx/>
                <a:buFontTx/>
                <a:buNone/>
              </a:pPr>
              <a:t>12</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71600"/>
          </a:xfrm>
        </p:spPr>
        <p:txBody>
          <a:bodyPr/>
          <a:lstStyle/>
          <a:p>
            <a:pPr marL="72000">
              <a:defRPr/>
            </a:pPr>
            <a:r>
              <a:rPr lang="en-US" sz="3600" b="1" dirty="0">
                <a:solidFill>
                  <a:schemeClr val="tx2">
                    <a:lumMod val="75000"/>
                  </a:schemeClr>
                </a:solidFill>
                <a:effectLst/>
              </a:rPr>
              <a:t>2.1 Early Contrastive Analysis (CA) hypothesis</a:t>
            </a:r>
            <a:endParaRPr lang="fr-FR" sz="3600" dirty="0"/>
          </a:p>
        </p:txBody>
      </p:sp>
      <p:sp>
        <p:nvSpPr>
          <p:cNvPr id="16387" name="Espace réservé du contenu 2"/>
          <p:cNvSpPr>
            <a:spLocks noGrp="1"/>
          </p:cNvSpPr>
          <p:nvPr>
            <p:ph idx="1"/>
          </p:nvPr>
        </p:nvSpPr>
        <p:spPr>
          <a:xfrm>
            <a:off x="0" y="1447800"/>
            <a:ext cx="9144000" cy="5410200"/>
          </a:xfrm>
        </p:spPr>
        <p:txBody>
          <a:bodyPr/>
          <a:lstStyle/>
          <a:p>
            <a:pPr algn="just"/>
            <a:r>
              <a:rPr lang="en-US" altLang="fr-FR" sz="2400" dirty="0" smtClean="0">
                <a:effectLst/>
              </a:rPr>
              <a:t>To sum up, criticisms and counter-arguments point to two reasons for the rejection of early CA hypothesis  (cf. Johansson 2008): </a:t>
            </a:r>
          </a:p>
          <a:p>
            <a:pPr algn="just">
              <a:buFont typeface="Wingdings" pitchFamily="2" charset="2"/>
              <a:buChar char="ü"/>
            </a:pPr>
            <a:r>
              <a:rPr lang="fr-FR" altLang="fr-FR" sz="2400" dirty="0" err="1" smtClean="0">
                <a:effectLst/>
              </a:rPr>
              <a:t>Some</a:t>
            </a:r>
            <a:r>
              <a:rPr lang="fr-FR" altLang="fr-FR" sz="2400" dirty="0" smtClean="0">
                <a:effectLst/>
              </a:rPr>
              <a:t> contrastive </a:t>
            </a:r>
            <a:r>
              <a:rPr lang="fr-FR" altLang="fr-FR" sz="2400" dirty="0" err="1" smtClean="0">
                <a:effectLst/>
              </a:rPr>
              <a:t>linguists</a:t>
            </a:r>
            <a:r>
              <a:rPr lang="fr-FR" altLang="fr-FR" sz="2400" dirty="0" smtClean="0">
                <a:effectLst/>
              </a:rPr>
              <a:t> </a:t>
            </a:r>
            <a:r>
              <a:rPr lang="fr-FR" altLang="fr-FR" sz="2400" dirty="0" err="1" smtClean="0">
                <a:effectLst/>
              </a:rPr>
              <a:t>had</a:t>
            </a:r>
            <a:r>
              <a:rPr lang="fr-FR" altLang="fr-FR" sz="2400" dirty="0" smtClean="0">
                <a:effectLst/>
              </a:rPr>
              <a:t> </a:t>
            </a:r>
            <a:r>
              <a:rPr lang="fr-FR" altLang="fr-FR" sz="2400" dirty="0" err="1" smtClean="0">
                <a:effectLst/>
              </a:rPr>
              <a:t>exaggerated</a:t>
            </a:r>
            <a:r>
              <a:rPr lang="fr-FR" altLang="fr-FR" sz="2400" dirty="0" smtClean="0">
                <a:effectLst/>
              </a:rPr>
              <a:t> </a:t>
            </a:r>
            <a:r>
              <a:rPr lang="fr-FR" altLang="fr-FR" sz="2400" dirty="0" err="1" smtClean="0">
                <a:effectLst/>
              </a:rPr>
              <a:t>some</a:t>
            </a:r>
            <a:r>
              <a:rPr lang="fr-FR" altLang="fr-FR" sz="2400" dirty="0" smtClean="0">
                <a:effectLst/>
              </a:rPr>
              <a:t> of </a:t>
            </a:r>
            <a:r>
              <a:rPr lang="fr-FR" altLang="fr-FR" sz="2400" dirty="0" err="1" smtClean="0">
                <a:effectLst/>
              </a:rPr>
              <a:t>their</a:t>
            </a:r>
            <a:r>
              <a:rPr lang="fr-FR" altLang="fr-FR" sz="2400" dirty="0" smtClean="0">
                <a:effectLst/>
              </a:rPr>
              <a:t> claims (</a:t>
            </a:r>
            <a:r>
              <a:rPr lang="fr-FR" altLang="fr-FR" sz="2400" dirty="0" err="1" smtClean="0">
                <a:effectLst/>
              </a:rPr>
              <a:t>strong</a:t>
            </a:r>
            <a:r>
              <a:rPr lang="fr-FR" altLang="fr-FR" sz="2400" dirty="0" smtClean="0">
                <a:effectLst/>
              </a:rPr>
              <a:t> version)</a:t>
            </a:r>
          </a:p>
          <a:p>
            <a:pPr algn="just">
              <a:buFont typeface="Wingdings" pitchFamily="2" charset="2"/>
              <a:buChar char="ü"/>
            </a:pPr>
            <a:r>
              <a:rPr lang="fr-FR" altLang="fr-FR" sz="2400" dirty="0" err="1" smtClean="0">
                <a:effectLst/>
              </a:rPr>
              <a:t>Teachers</a:t>
            </a:r>
            <a:r>
              <a:rPr lang="fr-FR" altLang="fr-FR" sz="2400" dirty="0" smtClean="0">
                <a:effectLst/>
              </a:rPr>
              <a:t> </a:t>
            </a:r>
            <a:r>
              <a:rPr lang="fr-FR" altLang="fr-FR" sz="2400" dirty="0" err="1" smtClean="0">
                <a:effectLst/>
              </a:rPr>
              <a:t>had</a:t>
            </a:r>
            <a:r>
              <a:rPr lang="fr-FR" altLang="fr-FR" sz="2400" dirty="0" smtClean="0">
                <a:effectLst/>
              </a:rPr>
              <a:t> </a:t>
            </a:r>
            <a:r>
              <a:rPr lang="fr-FR" altLang="fr-FR" sz="2400" dirty="0" err="1" smtClean="0">
                <a:effectLst/>
              </a:rPr>
              <a:t>expected</a:t>
            </a:r>
            <a:r>
              <a:rPr lang="fr-FR" altLang="fr-FR" sz="2400" dirty="0" smtClean="0">
                <a:effectLst/>
              </a:rPr>
              <a:t> </a:t>
            </a:r>
            <a:r>
              <a:rPr lang="fr-FR" altLang="fr-FR" sz="2400" dirty="0" err="1" smtClean="0">
                <a:effectLst/>
              </a:rPr>
              <a:t>too</a:t>
            </a:r>
            <a:r>
              <a:rPr lang="fr-FR" altLang="fr-FR" sz="2400" dirty="0" smtClean="0">
                <a:effectLst/>
              </a:rPr>
              <a:t> </a:t>
            </a:r>
            <a:r>
              <a:rPr lang="fr-FR" altLang="fr-FR" sz="2400" dirty="0" err="1" smtClean="0">
                <a:effectLst/>
              </a:rPr>
              <a:t>much</a:t>
            </a:r>
            <a:r>
              <a:rPr lang="fr-FR" altLang="fr-FR" sz="2400" dirty="0" smtClean="0">
                <a:effectLst/>
              </a:rPr>
              <a:t> </a:t>
            </a:r>
            <a:r>
              <a:rPr lang="fr-FR" altLang="fr-FR" sz="2400" dirty="0" err="1" smtClean="0">
                <a:effectLst/>
              </a:rPr>
              <a:t>from</a:t>
            </a:r>
            <a:r>
              <a:rPr lang="fr-FR" altLang="fr-FR" sz="2400" dirty="0" smtClean="0">
                <a:effectLst/>
              </a:rPr>
              <a:t> </a:t>
            </a:r>
            <a:r>
              <a:rPr lang="fr-FR" altLang="fr-FR" sz="2400" dirty="0" err="1" smtClean="0">
                <a:effectLst/>
              </a:rPr>
              <a:t>this</a:t>
            </a:r>
            <a:r>
              <a:rPr lang="fr-FR" altLang="fr-FR" sz="2400" dirty="0" smtClean="0">
                <a:effectLst/>
              </a:rPr>
              <a:t> new </a:t>
            </a:r>
            <a:r>
              <a:rPr lang="fr-FR" altLang="fr-FR" sz="2400" dirty="0" err="1" smtClean="0">
                <a:effectLst/>
              </a:rPr>
              <a:t>field</a:t>
            </a:r>
            <a:r>
              <a:rPr lang="fr-FR" altLang="fr-FR" sz="2400" dirty="0" smtClean="0">
                <a:effectLst/>
              </a:rPr>
              <a:t>.</a:t>
            </a:r>
          </a:p>
          <a:p>
            <a:pPr marL="0" indent="0" algn="just">
              <a:buNone/>
            </a:pPr>
            <a:endParaRPr lang="en-US" altLang="fr-FR" sz="2400" dirty="0" smtClean="0">
              <a:effectLst/>
            </a:endParaRPr>
          </a:p>
          <a:p>
            <a:pPr algn="just"/>
            <a:r>
              <a:rPr lang="en-US" altLang="fr-FR" sz="2400" dirty="0" smtClean="0">
                <a:effectLst/>
              </a:rPr>
              <a:t>CA hypothesis went through a decline in the 1970s and other explanations of learning difficulties emerged.</a:t>
            </a:r>
            <a:endParaRPr lang="fr-FR" altLang="fr-FR" sz="2400" dirty="0" smtClean="0">
              <a:effectLst/>
            </a:endParaRPr>
          </a:p>
        </p:txBody>
      </p:sp>
      <p:sp>
        <p:nvSpPr>
          <p:cNvPr id="1638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21B93796-5DCB-4AE5-91B6-C15B70551845}" type="slidenum">
              <a:rPr lang="en-US" altLang="fr-FR" sz="1000" smtClean="0">
                <a:latin typeface="Arial" charset="0"/>
              </a:rPr>
              <a:pPr>
                <a:spcBef>
                  <a:spcPct val="0"/>
                </a:spcBef>
                <a:buClrTx/>
                <a:buSzTx/>
                <a:buFontTx/>
                <a:buNone/>
              </a:pPr>
              <a:t>13</a:t>
            </a:fld>
            <a:endParaRPr lang="en-US" altLang="fr-FR" sz="1000"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0"/>
            <a:ext cx="8991600" cy="1295400"/>
          </a:xfrm>
        </p:spPr>
        <p:txBody>
          <a:bodyPr/>
          <a:lstStyle/>
          <a:p>
            <a:pPr eaLnBrk="1" hangingPunct="1">
              <a:defRPr/>
            </a:pPr>
            <a:r>
              <a:rPr lang="fr-FR" sz="4000" b="1" dirty="0" smtClean="0">
                <a:cs typeface="Aharoni" pitchFamily="2" charset="-79"/>
              </a:rPr>
              <a:t/>
            </a:r>
            <a:br>
              <a:rPr lang="fr-FR" sz="4000" b="1" dirty="0" smtClean="0">
                <a:cs typeface="Aharoni" pitchFamily="2" charset="-79"/>
              </a:rPr>
            </a:br>
            <a:r>
              <a:rPr lang="fr-FR" sz="3600" b="1" dirty="0" smtClean="0">
                <a:solidFill>
                  <a:schemeClr val="tx2">
                    <a:lumMod val="75000"/>
                  </a:schemeClr>
                </a:solidFill>
                <a:cs typeface="Aharoni" pitchFamily="2" charset="-79"/>
              </a:rPr>
              <a:t>2.2</a:t>
            </a:r>
            <a:r>
              <a:rPr lang="en-US" sz="3600" b="1" dirty="0" smtClean="0">
                <a:solidFill>
                  <a:schemeClr val="tx2">
                    <a:lumMod val="75000"/>
                  </a:schemeClr>
                </a:solidFill>
                <a:effectLst/>
              </a:rPr>
              <a:t> </a:t>
            </a:r>
            <a:r>
              <a:rPr lang="en-US" sz="3600" b="1" dirty="0">
                <a:solidFill>
                  <a:schemeClr val="tx2">
                    <a:lumMod val="75000"/>
                  </a:schemeClr>
                </a:solidFill>
                <a:effectLst/>
              </a:rPr>
              <a:t>The first revival or the era of Error Analysis (EA) hypothesis</a:t>
            </a:r>
            <a:r>
              <a:rPr lang="fr-FR" sz="4000" dirty="0">
                <a:effectLst/>
              </a:rPr>
              <a:t/>
            </a:r>
            <a:br>
              <a:rPr lang="fr-FR" sz="4000" dirty="0">
                <a:effectLst/>
              </a:rPr>
            </a:br>
            <a:endParaRPr lang="en-US" sz="4000" dirty="0" smtClean="0">
              <a:latin typeface="Arial Rounded MT Bold" pitchFamily="34" charset="0"/>
            </a:endParaRPr>
          </a:p>
        </p:txBody>
      </p:sp>
      <p:sp>
        <p:nvSpPr>
          <p:cNvPr id="17411" name="Rectangle 3"/>
          <p:cNvSpPr>
            <a:spLocks noGrp="1" noRot="1" noChangeArrowheads="1"/>
          </p:cNvSpPr>
          <p:nvPr>
            <p:ph type="body" idx="1"/>
          </p:nvPr>
        </p:nvSpPr>
        <p:spPr>
          <a:xfrm>
            <a:off x="228600" y="1524000"/>
            <a:ext cx="8839200" cy="5334000"/>
          </a:xfrm>
        </p:spPr>
        <p:txBody>
          <a:bodyPr/>
          <a:lstStyle/>
          <a:p>
            <a:pPr algn="just"/>
            <a:r>
              <a:rPr lang="en-US" altLang="fr-FR" sz="2400" dirty="0" smtClean="0">
                <a:effectLst/>
              </a:rPr>
              <a:t>Pit </a:t>
            </a:r>
            <a:r>
              <a:rPr lang="en-US" altLang="fr-FR" sz="2400" dirty="0" err="1" smtClean="0">
                <a:effectLst/>
              </a:rPr>
              <a:t>Corder</a:t>
            </a:r>
            <a:r>
              <a:rPr lang="en-US" altLang="fr-FR" sz="2400" dirty="0" smtClean="0">
                <a:effectLst/>
              </a:rPr>
              <a:t> (1967), one of the pioneers of EA: </a:t>
            </a:r>
          </a:p>
          <a:p>
            <a:pPr algn="just"/>
            <a:r>
              <a:rPr lang="en-US" altLang="fr-FR" sz="2400" dirty="0" smtClean="0">
                <a:effectLst/>
              </a:rPr>
              <a:t>EA can be defined as:</a:t>
            </a:r>
          </a:p>
          <a:p>
            <a:pPr marL="360000" indent="0" algn="just">
              <a:buNone/>
            </a:pPr>
            <a:r>
              <a:rPr lang="en-US" altLang="fr-FR" sz="2400" dirty="0" smtClean="0">
                <a:solidFill>
                  <a:schemeClr val="tx2">
                    <a:lumMod val="50000"/>
                  </a:schemeClr>
                </a:solidFill>
                <a:effectLst/>
              </a:rPr>
              <a:t>“a type of linguistic analysis that focuses on the errors learners make. It consists of a comparison between the errors made in the target language and that target language itself”</a:t>
            </a:r>
            <a:r>
              <a:rPr lang="en-US" altLang="fr-FR" sz="2400" dirty="0" smtClean="0">
                <a:effectLst/>
              </a:rPr>
              <a:t>(</a:t>
            </a:r>
            <a:r>
              <a:rPr lang="en-US" altLang="fr-FR" sz="2400" dirty="0" err="1" smtClean="0">
                <a:effectLst/>
              </a:rPr>
              <a:t>Khansir</a:t>
            </a:r>
            <a:r>
              <a:rPr lang="en-US" altLang="fr-FR" sz="2400" dirty="0" smtClean="0">
                <a:effectLst/>
              </a:rPr>
              <a:t> 2012: 1029).</a:t>
            </a:r>
            <a:endParaRPr lang="fr-FR" altLang="fr-FR" sz="2400" dirty="0" smtClean="0">
              <a:effectLst/>
            </a:endParaRPr>
          </a:p>
          <a:p>
            <a:pPr algn="just"/>
            <a:r>
              <a:rPr lang="en-US" altLang="fr-FR" sz="2400" dirty="0" smtClean="0">
                <a:effectLst/>
              </a:rPr>
              <a:t>Original claim of EA: rather than predicting learners’ difficulties, one should observe what problems actually occur, through a systematic study of learners’ errors. </a:t>
            </a:r>
          </a:p>
          <a:p>
            <a:pPr algn="just"/>
            <a:r>
              <a:rPr lang="en-US" altLang="fr-FR" sz="2400" dirty="0" smtClean="0">
                <a:effectLst/>
              </a:rPr>
              <a:t>Once errors are revealed and analyzed, the result can be used to improve language teaching. </a:t>
            </a:r>
          </a:p>
        </p:txBody>
      </p:sp>
      <p:sp>
        <p:nvSpPr>
          <p:cNvPr id="17412" name="Espace réservé du numéro de diapositive 3"/>
          <p:cNvSpPr>
            <a:spLocks noGrp="1"/>
          </p:cNvSpPr>
          <p:nvPr>
            <p:ph type="sldNum" sz="quarter" idx="12"/>
          </p:nvPr>
        </p:nvSpPr>
        <p:spPr>
          <a:xfrm>
            <a:off x="6854825" y="6381750"/>
            <a:ext cx="2289175"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36B74918-6878-43F7-BB12-A59EFFA2BAB8}" type="slidenum">
              <a:rPr lang="en-US" altLang="fr-FR" sz="1000" smtClean="0">
                <a:latin typeface="Arial" charset="0"/>
              </a:rPr>
              <a:pPr>
                <a:spcBef>
                  <a:spcPct val="0"/>
                </a:spcBef>
                <a:buClrTx/>
                <a:buSzTx/>
                <a:buFontTx/>
                <a:buNone/>
              </a:pPr>
              <a:t>14</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0"/>
            <a:ext cx="8991600" cy="1295400"/>
          </a:xfrm>
        </p:spPr>
        <p:txBody>
          <a:bodyPr/>
          <a:lstStyle/>
          <a:p>
            <a:pPr eaLnBrk="1" hangingPunct="1">
              <a:defRPr/>
            </a:pPr>
            <a:r>
              <a:rPr lang="fr-FR" sz="4000" b="1" dirty="0" smtClean="0">
                <a:cs typeface="Aharoni" pitchFamily="2" charset="-79"/>
              </a:rPr>
              <a:t/>
            </a:r>
            <a:br>
              <a:rPr lang="fr-FR" sz="4000" b="1" dirty="0" smtClean="0">
                <a:cs typeface="Aharoni" pitchFamily="2" charset="-79"/>
              </a:rPr>
            </a:br>
            <a:r>
              <a:rPr lang="fr-FR" sz="3600" b="1" dirty="0" smtClean="0">
                <a:solidFill>
                  <a:schemeClr val="tx2">
                    <a:lumMod val="75000"/>
                  </a:schemeClr>
                </a:solidFill>
                <a:cs typeface="Aharoni" pitchFamily="2" charset="-79"/>
              </a:rPr>
              <a:t>2.2</a:t>
            </a:r>
            <a:r>
              <a:rPr lang="en-US" sz="3600" b="1" dirty="0" smtClean="0">
                <a:solidFill>
                  <a:schemeClr val="tx2">
                    <a:lumMod val="75000"/>
                  </a:schemeClr>
                </a:solidFill>
                <a:effectLst/>
              </a:rPr>
              <a:t> </a:t>
            </a:r>
            <a:r>
              <a:rPr lang="en-US" sz="3600" b="1" dirty="0">
                <a:solidFill>
                  <a:schemeClr val="tx2">
                    <a:lumMod val="75000"/>
                  </a:schemeClr>
                </a:solidFill>
                <a:effectLst/>
              </a:rPr>
              <a:t>The first revival or the era of Error Analysis (EA) hypothesis</a:t>
            </a:r>
            <a:r>
              <a:rPr lang="fr-FR" sz="4000" dirty="0">
                <a:effectLst/>
              </a:rPr>
              <a:t/>
            </a:r>
            <a:br>
              <a:rPr lang="fr-FR" sz="4000" dirty="0">
                <a:effectLst/>
              </a:rPr>
            </a:br>
            <a:endParaRPr lang="en-US" sz="4000" dirty="0" smtClean="0">
              <a:latin typeface="Arial Rounded MT Bold" pitchFamily="34" charset="0"/>
            </a:endParaRPr>
          </a:p>
        </p:txBody>
      </p:sp>
      <p:sp>
        <p:nvSpPr>
          <p:cNvPr id="22531" name="Rectangle 3"/>
          <p:cNvSpPr>
            <a:spLocks noGrp="1" noRot="1" noChangeArrowheads="1"/>
          </p:cNvSpPr>
          <p:nvPr>
            <p:ph type="body" idx="1"/>
          </p:nvPr>
        </p:nvSpPr>
        <p:spPr>
          <a:xfrm>
            <a:off x="228600" y="1524000"/>
            <a:ext cx="8839200" cy="5334000"/>
          </a:xfrm>
        </p:spPr>
        <p:txBody>
          <a:bodyPr/>
          <a:lstStyle/>
          <a:p>
            <a:pPr algn="just">
              <a:defRPr/>
            </a:pPr>
            <a:r>
              <a:rPr lang="en-US" sz="2400" b="1" dirty="0" smtClean="0">
                <a:effectLst/>
              </a:rPr>
              <a:t>Main</a:t>
            </a:r>
            <a:r>
              <a:rPr lang="en-US" sz="2400" dirty="0" smtClean="0">
                <a:effectLst/>
              </a:rPr>
              <a:t> </a:t>
            </a:r>
            <a:r>
              <a:rPr lang="en-US" sz="2400" b="1" dirty="0" smtClean="0">
                <a:effectLst/>
              </a:rPr>
              <a:t>objectives of EA</a:t>
            </a:r>
            <a:r>
              <a:rPr lang="en-US" sz="2400" dirty="0" smtClean="0">
                <a:effectLst/>
              </a:rPr>
              <a:t>: </a:t>
            </a:r>
            <a:endParaRPr lang="fr-FR" sz="2400" dirty="0">
              <a:effectLst/>
            </a:endParaRPr>
          </a:p>
          <a:p>
            <a:pPr algn="just">
              <a:buFont typeface="Wingdings" panose="05000000000000000000" pitchFamily="2" charset="2"/>
              <a:buChar char="ü"/>
              <a:defRPr/>
            </a:pPr>
            <a:r>
              <a:rPr lang="en-US" sz="2400" b="1" dirty="0">
                <a:effectLst/>
              </a:rPr>
              <a:t>identify</a:t>
            </a:r>
            <a:r>
              <a:rPr lang="en-US" sz="2400" dirty="0">
                <a:effectLst/>
              </a:rPr>
              <a:t> the </a:t>
            </a:r>
            <a:r>
              <a:rPr lang="en-US" sz="2400" b="1" dirty="0">
                <a:effectLst/>
              </a:rPr>
              <a:t>areas</a:t>
            </a:r>
            <a:r>
              <a:rPr lang="en-US" sz="2400" dirty="0">
                <a:effectLst/>
              </a:rPr>
              <a:t> of learning </a:t>
            </a:r>
            <a:r>
              <a:rPr lang="en-US" sz="2400" b="1" dirty="0">
                <a:effectLst/>
              </a:rPr>
              <a:t>difficulty</a:t>
            </a:r>
            <a:r>
              <a:rPr lang="en-US" sz="2400" dirty="0">
                <a:effectLst/>
              </a:rPr>
              <a:t> through error analysis, </a:t>
            </a:r>
            <a:endParaRPr lang="fr-FR" sz="2400" dirty="0">
              <a:effectLst/>
            </a:endParaRPr>
          </a:p>
          <a:p>
            <a:pPr algn="just">
              <a:buFont typeface="Wingdings" panose="05000000000000000000" pitchFamily="2" charset="2"/>
              <a:buChar char="ü"/>
              <a:defRPr/>
            </a:pPr>
            <a:r>
              <a:rPr lang="en-US" sz="2400" b="1" dirty="0" smtClean="0">
                <a:effectLst/>
              </a:rPr>
              <a:t>devise</a:t>
            </a:r>
            <a:r>
              <a:rPr lang="en-US" sz="2400" dirty="0" smtClean="0">
                <a:effectLst/>
              </a:rPr>
              <a:t> </a:t>
            </a:r>
            <a:r>
              <a:rPr lang="en-US" sz="2400" dirty="0">
                <a:effectLst/>
              </a:rPr>
              <a:t>remedial </a:t>
            </a:r>
            <a:r>
              <a:rPr lang="en-US" sz="2400" b="1" dirty="0">
                <a:effectLst/>
              </a:rPr>
              <a:t>measures</a:t>
            </a:r>
            <a:r>
              <a:rPr lang="en-US" sz="2400" dirty="0">
                <a:effectLst/>
              </a:rPr>
              <a:t>, for instance, in preparing sequences of target language items in class rooms and text books with the difficult items coming after the easier </a:t>
            </a:r>
            <a:r>
              <a:rPr lang="en-US" sz="2400" dirty="0" smtClean="0">
                <a:effectLst/>
              </a:rPr>
              <a:t>ones,</a:t>
            </a:r>
            <a:endParaRPr lang="fr-FR" sz="2400" dirty="0">
              <a:effectLst/>
            </a:endParaRPr>
          </a:p>
          <a:p>
            <a:pPr algn="just">
              <a:buFont typeface="Wingdings" panose="05000000000000000000" pitchFamily="2" charset="2"/>
              <a:buChar char="ü"/>
              <a:defRPr/>
            </a:pPr>
            <a:r>
              <a:rPr lang="en-US" sz="2400" b="1" dirty="0" smtClean="0">
                <a:effectLst/>
              </a:rPr>
              <a:t>decide</a:t>
            </a:r>
            <a:r>
              <a:rPr lang="en-US" sz="2400" dirty="0" smtClean="0">
                <a:effectLst/>
              </a:rPr>
              <a:t> </a:t>
            </a:r>
            <a:r>
              <a:rPr lang="en-US" sz="2400" dirty="0">
                <a:effectLst/>
              </a:rPr>
              <a:t>the relative </a:t>
            </a:r>
            <a:r>
              <a:rPr lang="en-US" sz="2400" b="1" dirty="0">
                <a:effectLst/>
              </a:rPr>
              <a:t>degree of emphasis</a:t>
            </a:r>
            <a:r>
              <a:rPr lang="en-US" sz="2400" dirty="0">
                <a:effectLst/>
              </a:rPr>
              <a:t>, explanation and practice required in putting across various items in the TL. (cf. </a:t>
            </a:r>
            <a:r>
              <a:rPr lang="en-US" sz="2400" dirty="0" err="1">
                <a:effectLst/>
              </a:rPr>
              <a:t>Khansir</a:t>
            </a:r>
            <a:r>
              <a:rPr lang="en-US" sz="2400" dirty="0">
                <a:effectLst/>
              </a:rPr>
              <a:t> 2012)</a:t>
            </a:r>
            <a:endParaRPr lang="fr-FR" sz="2400" dirty="0">
              <a:effectLst/>
            </a:endParaRPr>
          </a:p>
          <a:p>
            <a:pPr eaLnBrk="1" hangingPunct="1">
              <a:lnSpc>
                <a:spcPct val="80000"/>
              </a:lnSpc>
              <a:buFontTx/>
              <a:buNone/>
              <a:defRPr/>
            </a:pPr>
            <a:r>
              <a:rPr lang="fr-FR" sz="2400" dirty="0" smtClean="0">
                <a:latin typeface="Arial Rounded MT Bold" pitchFamily="34" charset="0"/>
              </a:rPr>
              <a:t>				             </a:t>
            </a:r>
            <a:endParaRPr lang="fr-FR" sz="2400" dirty="0" smtClean="0"/>
          </a:p>
        </p:txBody>
      </p:sp>
      <p:sp>
        <p:nvSpPr>
          <p:cNvPr id="18436" name="Espace réservé du numéro de diapositive 3"/>
          <p:cNvSpPr>
            <a:spLocks noGrp="1"/>
          </p:cNvSpPr>
          <p:nvPr>
            <p:ph type="sldNum" sz="quarter" idx="12"/>
          </p:nvPr>
        </p:nvSpPr>
        <p:spPr>
          <a:xfrm>
            <a:off x="6854825" y="6381750"/>
            <a:ext cx="2289175"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3CD1026E-5D86-47FD-9204-19015B4271B3}" type="slidenum">
              <a:rPr lang="en-US" altLang="fr-FR" sz="1000" smtClean="0">
                <a:latin typeface="Arial" charset="0"/>
              </a:rPr>
              <a:pPr>
                <a:spcBef>
                  <a:spcPct val="0"/>
                </a:spcBef>
                <a:buClrTx/>
                <a:buSzTx/>
                <a:buFontTx/>
                <a:buNone/>
              </a:pPr>
              <a:t>15</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0" y="0"/>
            <a:ext cx="9144000" cy="1371600"/>
          </a:xfrm>
        </p:spPr>
        <p:txBody>
          <a:bodyPr/>
          <a:lstStyle/>
          <a:p>
            <a:pPr eaLnBrk="1" hangingPunct="1">
              <a:defRPr/>
            </a:pPr>
            <a:r>
              <a:rPr lang="en-US" b="1" dirty="0" smtClean="0"/>
              <a:t/>
            </a:r>
            <a:br>
              <a:rPr lang="en-US" b="1" dirty="0" smtClean="0"/>
            </a:br>
            <a:r>
              <a:rPr lang="fr-FR" sz="3600" b="1" dirty="0">
                <a:solidFill>
                  <a:schemeClr val="tx2">
                    <a:lumMod val="75000"/>
                  </a:schemeClr>
                </a:solidFill>
                <a:cs typeface="Aharoni" pitchFamily="2" charset="-79"/>
              </a:rPr>
              <a:t>2.2</a:t>
            </a:r>
            <a:r>
              <a:rPr lang="en-US" sz="3600" b="1" dirty="0">
                <a:solidFill>
                  <a:schemeClr val="tx2">
                    <a:lumMod val="75000"/>
                  </a:schemeClr>
                </a:solidFill>
                <a:effectLst/>
              </a:rPr>
              <a:t> The first revival or the era of Error Analysis (EA) hypothesis</a:t>
            </a:r>
            <a:r>
              <a:rPr lang="fr-FR" sz="4000" dirty="0">
                <a:effectLst/>
              </a:rPr>
              <a:t/>
            </a:r>
            <a:br>
              <a:rPr lang="fr-FR" sz="4000" dirty="0">
                <a:effectLst/>
              </a:rPr>
            </a:br>
            <a:endParaRPr lang="en-US" sz="3600" b="1" dirty="0" smtClean="0">
              <a:latin typeface="Arial Rounded MT Bold" pitchFamily="34" charset="0"/>
            </a:endParaRPr>
          </a:p>
        </p:txBody>
      </p:sp>
      <p:sp>
        <p:nvSpPr>
          <p:cNvPr id="19459" name="Rectangle 3"/>
          <p:cNvSpPr>
            <a:spLocks noGrp="1" noRot="1" noChangeArrowheads="1"/>
          </p:cNvSpPr>
          <p:nvPr>
            <p:ph type="body" idx="1"/>
          </p:nvPr>
        </p:nvSpPr>
        <p:spPr>
          <a:xfrm>
            <a:off x="76200" y="1676400"/>
            <a:ext cx="8991600" cy="5181600"/>
          </a:xfrm>
        </p:spPr>
        <p:txBody>
          <a:bodyPr/>
          <a:lstStyle/>
          <a:p>
            <a:pPr algn="just"/>
            <a:r>
              <a:rPr lang="en-US" altLang="fr-FR" sz="2400" b="1" dirty="0" smtClean="0">
                <a:effectLst/>
              </a:rPr>
              <a:t>EA</a:t>
            </a:r>
            <a:r>
              <a:rPr lang="en-US" altLang="fr-FR" sz="2400" dirty="0" smtClean="0">
                <a:effectLst/>
              </a:rPr>
              <a:t> </a:t>
            </a:r>
            <a:r>
              <a:rPr lang="en-US" altLang="fr-FR" sz="2400" b="1" dirty="0" smtClean="0">
                <a:effectLst/>
              </a:rPr>
              <a:t>methodology, (</a:t>
            </a:r>
            <a:r>
              <a:rPr lang="en-US" altLang="fr-FR" sz="2400" dirty="0" err="1" smtClean="0">
                <a:effectLst/>
              </a:rPr>
              <a:t>Corder</a:t>
            </a:r>
            <a:r>
              <a:rPr lang="en-US" altLang="fr-FR" sz="2400" dirty="0" smtClean="0">
                <a:effectLst/>
              </a:rPr>
              <a:t> 1974):  </a:t>
            </a:r>
            <a:endParaRPr lang="fr-FR" altLang="fr-FR" sz="2400" dirty="0" smtClean="0">
              <a:effectLst/>
            </a:endParaRPr>
          </a:p>
          <a:p>
            <a:pPr algn="just">
              <a:buFont typeface="Wingdings" pitchFamily="2" charset="2"/>
              <a:buChar char="ü"/>
            </a:pPr>
            <a:r>
              <a:rPr lang="en-US" altLang="fr-FR" sz="2400" b="1" dirty="0" smtClean="0">
                <a:effectLst/>
              </a:rPr>
              <a:t>selection of a corpus</a:t>
            </a:r>
            <a:r>
              <a:rPr lang="en-US" altLang="fr-FR" sz="2400" dirty="0" smtClean="0">
                <a:effectLst/>
              </a:rPr>
              <a:t> of language</a:t>
            </a:r>
            <a:endParaRPr lang="fr-FR" altLang="fr-FR" sz="2400" dirty="0" smtClean="0">
              <a:effectLst/>
            </a:endParaRPr>
          </a:p>
          <a:p>
            <a:pPr algn="just">
              <a:buFont typeface="Wingdings" pitchFamily="2" charset="2"/>
              <a:buChar char="ü"/>
            </a:pPr>
            <a:r>
              <a:rPr lang="en-US" altLang="fr-FR" sz="2400" b="1" dirty="0" smtClean="0">
                <a:effectLst/>
              </a:rPr>
              <a:t>identification</a:t>
            </a:r>
            <a:r>
              <a:rPr lang="en-US" altLang="fr-FR" sz="2400" dirty="0" smtClean="0">
                <a:effectLst/>
              </a:rPr>
              <a:t> </a:t>
            </a:r>
            <a:r>
              <a:rPr lang="en-US" altLang="fr-FR" sz="2400" b="1" dirty="0" smtClean="0">
                <a:effectLst/>
              </a:rPr>
              <a:t>of errors</a:t>
            </a:r>
            <a:r>
              <a:rPr lang="en-US" altLang="fr-FR" sz="2400" dirty="0" smtClean="0">
                <a:effectLst/>
              </a:rPr>
              <a:t> in the corpus</a:t>
            </a:r>
            <a:endParaRPr lang="fr-FR" altLang="fr-FR" sz="2400" dirty="0" smtClean="0">
              <a:effectLst/>
            </a:endParaRPr>
          </a:p>
          <a:p>
            <a:pPr algn="just">
              <a:buFont typeface="Wingdings" pitchFamily="2" charset="2"/>
              <a:buChar char="ü"/>
            </a:pPr>
            <a:r>
              <a:rPr lang="en-US" altLang="fr-FR" sz="2400" b="1" dirty="0" smtClean="0">
                <a:effectLst/>
              </a:rPr>
              <a:t>classification of the errors</a:t>
            </a:r>
            <a:r>
              <a:rPr lang="en-US" altLang="fr-FR" sz="2400" dirty="0" smtClean="0">
                <a:effectLst/>
              </a:rPr>
              <a:t> identified (e.g., errors of agreement, articles, verb forms, etc.) </a:t>
            </a:r>
            <a:endParaRPr lang="fr-FR" altLang="fr-FR" sz="2400" dirty="0" smtClean="0">
              <a:effectLst/>
            </a:endParaRPr>
          </a:p>
          <a:p>
            <a:pPr algn="just">
              <a:buFont typeface="Wingdings" pitchFamily="2" charset="2"/>
              <a:buChar char="ü"/>
            </a:pPr>
            <a:r>
              <a:rPr lang="en-US" altLang="fr-FR" sz="2400" b="1" dirty="0" smtClean="0">
                <a:effectLst/>
              </a:rPr>
              <a:t>explanation of</a:t>
            </a:r>
            <a:r>
              <a:rPr lang="en-US" altLang="fr-FR" sz="2400" dirty="0" smtClean="0">
                <a:effectLst/>
              </a:rPr>
              <a:t> the psycholinguistic </a:t>
            </a:r>
            <a:r>
              <a:rPr lang="en-US" altLang="fr-FR" sz="2400" b="1" dirty="0" smtClean="0">
                <a:effectLst/>
              </a:rPr>
              <a:t>causes</a:t>
            </a:r>
            <a:r>
              <a:rPr lang="en-US" altLang="fr-FR" sz="2400" dirty="0" smtClean="0">
                <a:effectLst/>
              </a:rPr>
              <a:t> of the errors (e.g., mother tongue interference, overgeneralization, spelling system, etc.)</a:t>
            </a:r>
          </a:p>
          <a:p>
            <a:pPr algn="just">
              <a:buFont typeface="Wingdings" pitchFamily="2" charset="2"/>
              <a:buChar char="ü"/>
            </a:pPr>
            <a:r>
              <a:rPr lang="en-US" altLang="fr-FR" sz="2400" b="1" dirty="0" smtClean="0">
                <a:effectLst/>
              </a:rPr>
              <a:t>evaluation</a:t>
            </a:r>
            <a:r>
              <a:rPr lang="en-US" altLang="fr-FR" sz="2400" dirty="0" smtClean="0">
                <a:effectLst/>
              </a:rPr>
              <a:t> </a:t>
            </a:r>
            <a:r>
              <a:rPr lang="en-US" altLang="fr-FR" sz="2400" b="1" dirty="0" smtClean="0">
                <a:effectLst/>
              </a:rPr>
              <a:t>of the errors</a:t>
            </a:r>
            <a:r>
              <a:rPr lang="en-US" altLang="fr-FR" sz="2400" dirty="0" smtClean="0">
                <a:effectLst/>
              </a:rPr>
              <a:t> (error gravity ranking, the seriousness of the errors, etc.). </a:t>
            </a:r>
            <a:endParaRPr lang="fr-FR" altLang="fr-FR" sz="2400" dirty="0" smtClean="0">
              <a:effectLst/>
            </a:endParaRPr>
          </a:p>
        </p:txBody>
      </p:sp>
      <p:sp>
        <p:nvSpPr>
          <p:cNvPr id="1946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8CFB789C-2C77-4B82-826E-5CAC4718923C}" type="slidenum">
              <a:rPr lang="en-US" altLang="fr-FR" sz="1000" smtClean="0">
                <a:latin typeface="Arial" charset="0"/>
              </a:rPr>
              <a:pPr>
                <a:spcBef>
                  <a:spcPct val="0"/>
                </a:spcBef>
                <a:buClrTx/>
                <a:buSzTx/>
                <a:buFontTx/>
                <a:buNone/>
              </a:pPr>
              <a:t>16</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Rot="1" noChangeArrowheads="1"/>
          </p:cNvSpPr>
          <p:nvPr>
            <p:ph type="title"/>
          </p:nvPr>
        </p:nvSpPr>
        <p:spPr>
          <a:xfrm>
            <a:off x="0" y="0"/>
            <a:ext cx="9144000" cy="1295400"/>
          </a:xfrm>
        </p:spPr>
        <p:txBody>
          <a:bodyPr/>
          <a:lstStyle/>
          <a:p>
            <a:pPr marL="72000" eaLnBrk="1" hangingPunct="1">
              <a:defRPr/>
            </a:pPr>
            <a:r>
              <a:rPr lang="fr-FR" sz="3600" b="1" dirty="0" smtClean="0"/>
              <a:t/>
            </a:r>
            <a:br>
              <a:rPr lang="fr-FR" sz="3600" b="1" dirty="0" smtClean="0"/>
            </a:br>
            <a:r>
              <a:rPr lang="fr-FR" sz="3600" b="1" dirty="0">
                <a:solidFill>
                  <a:schemeClr val="tx2">
                    <a:lumMod val="75000"/>
                  </a:schemeClr>
                </a:solidFill>
                <a:cs typeface="Aharoni" pitchFamily="2" charset="-79"/>
              </a:rPr>
              <a:t>2.2</a:t>
            </a:r>
            <a:r>
              <a:rPr lang="en-US" sz="3600" b="1" dirty="0">
                <a:solidFill>
                  <a:schemeClr val="tx2">
                    <a:lumMod val="75000"/>
                  </a:schemeClr>
                </a:solidFill>
                <a:effectLst/>
              </a:rPr>
              <a:t> The first revival or the era of Error Analysis (EA) hypothesis</a:t>
            </a:r>
            <a:r>
              <a:rPr lang="fr-FR" sz="4000" dirty="0">
                <a:effectLst/>
              </a:rPr>
              <a:t/>
            </a:r>
            <a:br>
              <a:rPr lang="fr-FR" sz="4000" dirty="0">
                <a:effectLst/>
              </a:rPr>
            </a:br>
            <a:endParaRPr lang="en-US" sz="3600" b="1" dirty="0" smtClean="0">
              <a:latin typeface="Arial Rounded MT Bold" pitchFamily="34" charset="0"/>
            </a:endParaRPr>
          </a:p>
        </p:txBody>
      </p:sp>
      <p:sp>
        <p:nvSpPr>
          <p:cNvPr id="306179" name="Rectangle 3"/>
          <p:cNvSpPr>
            <a:spLocks noGrp="1" noRot="1" noChangeArrowheads="1"/>
          </p:cNvSpPr>
          <p:nvPr>
            <p:ph type="body" idx="1"/>
          </p:nvPr>
        </p:nvSpPr>
        <p:spPr>
          <a:xfrm>
            <a:off x="0" y="1143000"/>
            <a:ext cx="8991600" cy="5715000"/>
          </a:xfrm>
        </p:spPr>
        <p:txBody>
          <a:bodyPr/>
          <a:lstStyle/>
          <a:p>
            <a:pPr algn="just">
              <a:defRPr/>
            </a:pPr>
            <a:r>
              <a:rPr lang="en-US" sz="2800" b="1" dirty="0" smtClean="0">
                <a:solidFill>
                  <a:schemeClr val="tx2">
                    <a:lumMod val="75000"/>
                  </a:schemeClr>
                </a:solidFill>
                <a:effectLst/>
              </a:rPr>
              <a:t>Criticisms: </a:t>
            </a:r>
            <a:r>
              <a:rPr lang="en-US" sz="2400" dirty="0" smtClean="0">
                <a:effectLst/>
              </a:rPr>
              <a:t>to Johansson (2008</a:t>
            </a:r>
            <a:r>
              <a:rPr lang="en-US" sz="2400" dirty="0">
                <a:effectLst/>
              </a:rPr>
              <a:t>: 114</a:t>
            </a:r>
            <a:r>
              <a:rPr lang="en-US" sz="2400" dirty="0" smtClean="0">
                <a:effectLst/>
              </a:rPr>
              <a:t>), </a:t>
            </a:r>
            <a:r>
              <a:rPr lang="en-US" sz="2400" dirty="0">
                <a:effectLst/>
              </a:rPr>
              <a:t>EA often faces weaknesses in both its methodological procedures and theoretical </a:t>
            </a:r>
            <a:r>
              <a:rPr lang="en-US" sz="2400" dirty="0" smtClean="0">
                <a:effectLst/>
              </a:rPr>
              <a:t>problems (difficulties in </a:t>
            </a:r>
            <a:r>
              <a:rPr lang="en-US" sz="2400" dirty="0">
                <a:effectLst/>
              </a:rPr>
              <a:t>identifying, quantifying, and explaining </a:t>
            </a:r>
            <a:r>
              <a:rPr lang="en-US" sz="2400" dirty="0" smtClean="0">
                <a:effectLst/>
              </a:rPr>
              <a:t>errors). </a:t>
            </a:r>
          </a:p>
          <a:p>
            <a:pPr algn="just">
              <a:buFont typeface="Wingdings" panose="05000000000000000000" pitchFamily="2" charset="2"/>
              <a:buChar char="§"/>
              <a:defRPr/>
            </a:pPr>
            <a:r>
              <a:rPr lang="en-US" sz="2400" dirty="0" smtClean="0">
                <a:effectLst/>
              </a:rPr>
              <a:t>EA </a:t>
            </a:r>
            <a:r>
              <a:rPr lang="en-US" sz="2400" dirty="0">
                <a:effectLst/>
              </a:rPr>
              <a:t>is often criticized for confusing explanatory and descriptive </a:t>
            </a:r>
            <a:r>
              <a:rPr lang="en-US" sz="2400" dirty="0" smtClean="0">
                <a:effectLst/>
              </a:rPr>
              <a:t>aspects: for </a:t>
            </a:r>
            <a:r>
              <a:rPr lang="en-US" sz="2400" dirty="0">
                <a:effectLst/>
              </a:rPr>
              <a:t>instance</a:t>
            </a:r>
            <a:r>
              <a:rPr lang="fr-FR" sz="2400" dirty="0">
                <a:effectLst/>
              </a:rPr>
              <a:t>, </a:t>
            </a:r>
            <a:r>
              <a:rPr lang="fr-FR" sz="2400" dirty="0" err="1">
                <a:effectLst/>
              </a:rPr>
              <a:t>instead</a:t>
            </a:r>
            <a:r>
              <a:rPr lang="fr-FR" sz="2400" dirty="0">
                <a:effectLst/>
              </a:rPr>
              <a:t> of </a:t>
            </a:r>
            <a:r>
              <a:rPr lang="fr-FR" sz="2400" dirty="0" err="1">
                <a:effectLst/>
              </a:rPr>
              <a:t>giving</a:t>
            </a:r>
            <a:r>
              <a:rPr lang="fr-FR" sz="2400" dirty="0">
                <a:effectLst/>
              </a:rPr>
              <a:t> an </a:t>
            </a:r>
            <a:r>
              <a:rPr lang="fr-FR" sz="2400" dirty="0" err="1">
                <a:effectLst/>
              </a:rPr>
              <a:t>explanation</a:t>
            </a:r>
            <a:r>
              <a:rPr lang="fr-FR" sz="2400" dirty="0">
                <a:effectLst/>
              </a:rPr>
              <a:t>, </a:t>
            </a:r>
            <a:r>
              <a:rPr lang="fr-FR" sz="2400" dirty="0" err="1" smtClean="0">
                <a:effectLst/>
              </a:rPr>
              <a:t>some</a:t>
            </a:r>
            <a:r>
              <a:rPr lang="fr-FR" sz="2400" dirty="0" smtClean="0">
                <a:effectLst/>
              </a:rPr>
              <a:t> </a:t>
            </a:r>
            <a:r>
              <a:rPr lang="fr-FR" sz="2400" dirty="0" err="1">
                <a:effectLst/>
              </a:rPr>
              <a:t>error</a:t>
            </a:r>
            <a:r>
              <a:rPr lang="fr-FR" sz="2400" dirty="0">
                <a:effectLst/>
              </a:rPr>
              <a:t> analyses </a:t>
            </a:r>
            <a:r>
              <a:rPr lang="fr-FR" sz="2400" dirty="0" err="1">
                <a:effectLst/>
              </a:rPr>
              <a:t>just</a:t>
            </a:r>
            <a:r>
              <a:rPr lang="fr-FR" sz="2400" dirty="0">
                <a:effectLst/>
              </a:rPr>
              <a:t> </a:t>
            </a:r>
            <a:r>
              <a:rPr lang="fr-FR" sz="2400" dirty="0" err="1">
                <a:effectLst/>
              </a:rPr>
              <a:t>classify</a:t>
            </a:r>
            <a:r>
              <a:rPr lang="fr-FR" sz="2400" dirty="0">
                <a:effectLst/>
              </a:rPr>
              <a:t> </a:t>
            </a:r>
            <a:r>
              <a:rPr lang="fr-FR" sz="2400" dirty="0" err="1">
                <a:effectLst/>
              </a:rPr>
              <a:t>categories</a:t>
            </a:r>
            <a:r>
              <a:rPr lang="fr-FR" sz="2400" dirty="0">
                <a:effectLst/>
              </a:rPr>
              <a:t> of </a:t>
            </a:r>
            <a:r>
              <a:rPr lang="fr-FR" sz="2400" dirty="0" err="1">
                <a:effectLst/>
              </a:rPr>
              <a:t>errors</a:t>
            </a:r>
            <a:r>
              <a:rPr lang="fr-FR" sz="2400" dirty="0">
                <a:effectLst/>
              </a:rPr>
              <a:t> </a:t>
            </a:r>
            <a:r>
              <a:rPr lang="fr-FR" sz="2400" dirty="0" err="1">
                <a:effectLst/>
              </a:rPr>
              <a:t>according</a:t>
            </a:r>
            <a:r>
              <a:rPr lang="fr-FR" sz="2400" dirty="0">
                <a:effectLst/>
              </a:rPr>
              <a:t> to </a:t>
            </a:r>
            <a:r>
              <a:rPr lang="fr-FR" sz="2400" dirty="0" err="1">
                <a:effectLst/>
              </a:rPr>
              <a:t>their</a:t>
            </a:r>
            <a:r>
              <a:rPr lang="fr-FR" sz="2400" dirty="0">
                <a:effectLst/>
              </a:rPr>
              <a:t> </a:t>
            </a:r>
            <a:r>
              <a:rPr lang="fr-FR" sz="2400" dirty="0" err="1" smtClean="0">
                <a:effectLst/>
              </a:rPr>
              <a:t>frequency</a:t>
            </a:r>
            <a:r>
              <a:rPr lang="fr-FR" sz="2400" dirty="0" smtClean="0">
                <a:effectLst/>
              </a:rPr>
              <a:t>. </a:t>
            </a:r>
          </a:p>
          <a:p>
            <a:pPr algn="just">
              <a:buFont typeface="Wingdings" panose="05000000000000000000" pitchFamily="2" charset="2"/>
              <a:buChar char="§"/>
              <a:defRPr/>
            </a:pPr>
            <a:r>
              <a:rPr lang="en-US" sz="2400" dirty="0" smtClean="0">
                <a:effectLst/>
              </a:rPr>
              <a:t>Furthermore</a:t>
            </a:r>
            <a:r>
              <a:rPr lang="en-US" sz="2400" dirty="0">
                <a:effectLst/>
              </a:rPr>
              <a:t>, the analysis of errors in isolation focuses the attention </a:t>
            </a:r>
            <a:r>
              <a:rPr lang="en-US" sz="2400" dirty="0" smtClean="0">
                <a:effectLst/>
              </a:rPr>
              <a:t>on </a:t>
            </a:r>
            <a:r>
              <a:rPr lang="en-US" sz="2400" dirty="0">
                <a:effectLst/>
              </a:rPr>
              <a:t>errors and thus excludes </a:t>
            </a:r>
            <a:r>
              <a:rPr lang="en-US" sz="2400" dirty="0" smtClean="0">
                <a:effectLst/>
              </a:rPr>
              <a:t>the rest of corpus data </a:t>
            </a:r>
            <a:r>
              <a:rPr lang="en-US" sz="2400" dirty="0">
                <a:effectLst/>
              </a:rPr>
              <a:t>from consideration. </a:t>
            </a:r>
          </a:p>
          <a:p>
            <a:pPr algn="just">
              <a:buFont typeface="Wingdings" panose="05000000000000000000" pitchFamily="2" charset="2"/>
              <a:buChar char="ü"/>
              <a:defRPr/>
            </a:pPr>
            <a:r>
              <a:rPr lang="en-US" sz="2400" b="1" dirty="0">
                <a:solidFill>
                  <a:schemeClr val="tx2">
                    <a:lumMod val="75000"/>
                  </a:schemeClr>
                </a:solidFill>
                <a:effectLst/>
              </a:rPr>
              <a:t>Example 1:</a:t>
            </a:r>
            <a:r>
              <a:rPr lang="en-US" sz="2400" dirty="0">
                <a:solidFill>
                  <a:schemeClr val="tx2">
                    <a:lumMod val="75000"/>
                  </a:schemeClr>
                </a:solidFill>
                <a:effectLst/>
              </a:rPr>
              <a:t> </a:t>
            </a:r>
            <a:r>
              <a:rPr lang="en-US" sz="2400" dirty="0">
                <a:effectLst/>
              </a:rPr>
              <a:t>if learners do not produce any </a:t>
            </a:r>
            <a:r>
              <a:rPr lang="en-US" sz="2400" b="1" dirty="0">
                <a:effectLst/>
              </a:rPr>
              <a:t>passive verb forms</a:t>
            </a:r>
            <a:r>
              <a:rPr lang="en-US" sz="2400" dirty="0">
                <a:effectLst/>
              </a:rPr>
              <a:t>, EA cannot say whether they have mastered the passive or not. </a:t>
            </a:r>
          </a:p>
          <a:p>
            <a:pPr marL="0" indent="0" algn="just">
              <a:buFont typeface="Arial" charset="0"/>
              <a:buNone/>
              <a:defRPr/>
            </a:pPr>
            <a:endParaRPr lang="fr-FR" sz="2400" dirty="0" smtClean="0"/>
          </a:p>
        </p:txBody>
      </p:sp>
      <p:sp>
        <p:nvSpPr>
          <p:cNvPr id="2150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19834504-0790-4BB4-9C49-C87740DB578C}" type="slidenum">
              <a:rPr lang="en-US" altLang="fr-FR" sz="1000" smtClean="0">
                <a:latin typeface="Arial" charset="0"/>
              </a:rPr>
              <a:pPr>
                <a:spcBef>
                  <a:spcPct val="0"/>
                </a:spcBef>
                <a:buClrTx/>
                <a:buSzTx/>
                <a:buFontTx/>
                <a:buNone/>
              </a:pPr>
              <a:t>17</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Rot="1" noChangeArrowheads="1"/>
          </p:cNvSpPr>
          <p:nvPr>
            <p:ph type="title"/>
          </p:nvPr>
        </p:nvSpPr>
        <p:spPr>
          <a:xfrm>
            <a:off x="0" y="0"/>
            <a:ext cx="9144000" cy="1295400"/>
          </a:xfrm>
        </p:spPr>
        <p:txBody>
          <a:bodyPr/>
          <a:lstStyle/>
          <a:p>
            <a:pPr marL="72000" eaLnBrk="1" hangingPunct="1">
              <a:defRPr/>
            </a:pPr>
            <a:r>
              <a:rPr lang="fr-FR" sz="3600" b="1" dirty="0" smtClean="0"/>
              <a:t/>
            </a:r>
            <a:br>
              <a:rPr lang="fr-FR" sz="3600" b="1" dirty="0" smtClean="0"/>
            </a:br>
            <a:r>
              <a:rPr lang="fr-FR" sz="3600" b="1" dirty="0">
                <a:solidFill>
                  <a:schemeClr val="tx2">
                    <a:lumMod val="75000"/>
                  </a:schemeClr>
                </a:solidFill>
                <a:cs typeface="Aharoni" pitchFamily="2" charset="-79"/>
              </a:rPr>
              <a:t>2.2</a:t>
            </a:r>
            <a:r>
              <a:rPr lang="en-US" sz="3600" b="1" dirty="0">
                <a:solidFill>
                  <a:schemeClr val="tx2">
                    <a:lumMod val="75000"/>
                  </a:schemeClr>
                </a:solidFill>
                <a:effectLst/>
              </a:rPr>
              <a:t> The first revival or the era of Error Analysis (EA) hypothesis</a:t>
            </a:r>
            <a:r>
              <a:rPr lang="fr-FR" sz="4000" dirty="0">
                <a:effectLst/>
              </a:rPr>
              <a:t/>
            </a:r>
            <a:br>
              <a:rPr lang="fr-FR" sz="4000" dirty="0">
                <a:effectLst/>
              </a:rPr>
            </a:br>
            <a:endParaRPr lang="en-US" sz="3600" b="1" dirty="0" smtClean="0">
              <a:latin typeface="Arial Rounded MT Bold" pitchFamily="34" charset="0"/>
            </a:endParaRPr>
          </a:p>
        </p:txBody>
      </p:sp>
      <p:sp>
        <p:nvSpPr>
          <p:cNvPr id="306179" name="Rectangle 3"/>
          <p:cNvSpPr>
            <a:spLocks noGrp="1" noRot="1" noChangeArrowheads="1"/>
          </p:cNvSpPr>
          <p:nvPr>
            <p:ph type="body" idx="1"/>
          </p:nvPr>
        </p:nvSpPr>
        <p:spPr>
          <a:xfrm>
            <a:off x="0" y="1524000"/>
            <a:ext cx="8991600" cy="5334000"/>
          </a:xfrm>
        </p:spPr>
        <p:txBody>
          <a:bodyPr/>
          <a:lstStyle/>
          <a:p>
            <a:pPr algn="just">
              <a:buFont typeface="Wingdings" panose="05000000000000000000" pitchFamily="2" charset="2"/>
              <a:buChar char="ü"/>
              <a:defRPr/>
            </a:pPr>
            <a:r>
              <a:rPr lang="en-US" sz="2400" b="1" dirty="0" smtClean="0">
                <a:solidFill>
                  <a:schemeClr val="tx2">
                    <a:lumMod val="75000"/>
                  </a:schemeClr>
                </a:solidFill>
                <a:effectLst/>
              </a:rPr>
              <a:t>Example 2:</a:t>
            </a:r>
            <a:r>
              <a:rPr lang="en-US" sz="2400" dirty="0" smtClean="0">
                <a:effectLst/>
              </a:rPr>
              <a:t> </a:t>
            </a:r>
            <a:r>
              <a:rPr lang="en-US" sz="2400" dirty="0">
                <a:effectLst/>
              </a:rPr>
              <a:t>is the use of </a:t>
            </a:r>
            <a:r>
              <a:rPr lang="en-US" sz="2400" b="1" dirty="0">
                <a:effectLst/>
              </a:rPr>
              <a:t>relative clauses</a:t>
            </a:r>
            <a:r>
              <a:rPr lang="en-US" sz="2400" dirty="0">
                <a:effectLst/>
              </a:rPr>
              <a:t> in </a:t>
            </a:r>
            <a:r>
              <a:rPr lang="en-US" sz="2400" dirty="0" err="1">
                <a:effectLst/>
              </a:rPr>
              <a:t>Schachter</a:t>
            </a:r>
            <a:r>
              <a:rPr lang="en-US" sz="2400" dirty="0">
                <a:effectLst/>
              </a:rPr>
              <a:t> (1974</a:t>
            </a:r>
            <a:r>
              <a:rPr lang="en-US" sz="2400" dirty="0" smtClean="0">
                <a:effectLst/>
              </a:rPr>
              <a:t>): learners </a:t>
            </a:r>
            <a:r>
              <a:rPr lang="en-US" sz="2400" dirty="0">
                <a:effectLst/>
              </a:rPr>
              <a:t>whose native languages had relative clauses (Persian, Arabic) made more errors in relative clauses than those learners whose languages did not “formally” have relative clauses (Japanese, Chinese). </a:t>
            </a:r>
          </a:p>
          <a:p>
            <a:pPr algn="just">
              <a:buFont typeface="Wingdings" panose="05000000000000000000" pitchFamily="2" charset="2"/>
              <a:buChar char="§"/>
              <a:defRPr/>
            </a:pPr>
            <a:r>
              <a:rPr lang="en-US" sz="2400" dirty="0">
                <a:effectLst/>
              </a:rPr>
              <a:t>However, in the data, the Japanese and Chinese learners used fewer relative clauses than Arabic-speaking and Persian-speaking learners. </a:t>
            </a:r>
          </a:p>
          <a:p>
            <a:pPr algn="just">
              <a:buFont typeface="Wingdings" panose="05000000000000000000" pitchFamily="2" charset="2"/>
              <a:buChar char="q"/>
              <a:defRPr/>
            </a:pPr>
            <a:r>
              <a:rPr lang="en-US" sz="2400" dirty="0">
                <a:effectLst/>
              </a:rPr>
              <a:t>So, “errors may not tell the whole story”, avoidance will always be looming in learner </a:t>
            </a:r>
            <a:r>
              <a:rPr lang="en-US" sz="2400" dirty="0" smtClean="0">
                <a:effectLst/>
              </a:rPr>
              <a:t>interlanguage.</a:t>
            </a:r>
            <a:endParaRPr lang="fr-FR" sz="2400" dirty="0">
              <a:effectLst/>
            </a:endParaRPr>
          </a:p>
          <a:p>
            <a:pPr eaLnBrk="1" hangingPunct="1">
              <a:defRPr/>
            </a:pPr>
            <a:endParaRPr lang="fr-FR" dirty="0" smtClean="0">
              <a:latin typeface="Arial Rounded MT Bold" pitchFamily="34" charset="0"/>
            </a:endParaRPr>
          </a:p>
          <a:p>
            <a:pPr eaLnBrk="1" hangingPunct="1">
              <a:buFont typeface="Arial" charset="0"/>
              <a:buNone/>
              <a:defRPr/>
            </a:pPr>
            <a:r>
              <a:rPr lang="en-US" dirty="0" smtClean="0">
                <a:latin typeface="Arial Rounded MT Bold" pitchFamily="34" charset="0"/>
              </a:rPr>
              <a:t>									     </a:t>
            </a:r>
            <a:endParaRPr lang="en-US" sz="1800" dirty="0" smtClean="0"/>
          </a:p>
        </p:txBody>
      </p:sp>
      <p:sp>
        <p:nvSpPr>
          <p:cNvPr id="2253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7A3720C5-AA69-4EA8-9148-7E04340A4EC9}" type="slidenum">
              <a:rPr lang="en-US" altLang="fr-FR" sz="1000" smtClean="0">
                <a:latin typeface="Arial" charset="0"/>
              </a:rPr>
              <a:pPr>
                <a:spcBef>
                  <a:spcPct val="0"/>
                </a:spcBef>
                <a:buClrTx/>
                <a:buSzTx/>
                <a:buFontTx/>
                <a:buNone/>
              </a:pPr>
              <a:t>18</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Rot="1" noChangeArrowheads="1"/>
          </p:cNvSpPr>
          <p:nvPr>
            <p:ph type="title"/>
          </p:nvPr>
        </p:nvSpPr>
        <p:spPr>
          <a:xfrm>
            <a:off x="0" y="0"/>
            <a:ext cx="9144000" cy="1295400"/>
          </a:xfrm>
        </p:spPr>
        <p:txBody>
          <a:bodyPr/>
          <a:lstStyle/>
          <a:p>
            <a:pPr marL="72000" eaLnBrk="1" hangingPunct="1">
              <a:defRPr/>
            </a:pPr>
            <a:r>
              <a:rPr lang="fr-FR" sz="3600" b="1" dirty="0" smtClean="0"/>
              <a:t/>
            </a:r>
            <a:br>
              <a:rPr lang="fr-FR" sz="3600" b="1" dirty="0" smtClean="0"/>
            </a:br>
            <a:r>
              <a:rPr lang="fr-FR" sz="3600" b="1" dirty="0">
                <a:solidFill>
                  <a:schemeClr val="tx2">
                    <a:lumMod val="75000"/>
                  </a:schemeClr>
                </a:solidFill>
                <a:cs typeface="Aharoni" pitchFamily="2" charset="-79"/>
              </a:rPr>
              <a:t>2.2</a:t>
            </a:r>
            <a:r>
              <a:rPr lang="en-US" sz="3600" b="1" dirty="0">
                <a:solidFill>
                  <a:schemeClr val="tx2">
                    <a:lumMod val="75000"/>
                  </a:schemeClr>
                </a:solidFill>
                <a:effectLst/>
              </a:rPr>
              <a:t> The first revival or the era of Error Analysis (EA) hypothesis</a:t>
            </a:r>
            <a:r>
              <a:rPr lang="fr-FR" sz="4000" dirty="0">
                <a:effectLst/>
              </a:rPr>
              <a:t/>
            </a:r>
            <a:br>
              <a:rPr lang="fr-FR" sz="4000" dirty="0">
                <a:effectLst/>
              </a:rPr>
            </a:br>
            <a:endParaRPr lang="en-US" sz="3600" b="1" dirty="0" smtClean="0">
              <a:latin typeface="Arial Rounded MT Bold" pitchFamily="34" charset="0"/>
            </a:endParaRPr>
          </a:p>
        </p:txBody>
      </p:sp>
      <p:sp>
        <p:nvSpPr>
          <p:cNvPr id="306179" name="Rectangle 3"/>
          <p:cNvSpPr>
            <a:spLocks noGrp="1" noRot="1" noChangeArrowheads="1"/>
          </p:cNvSpPr>
          <p:nvPr>
            <p:ph type="body" idx="1"/>
          </p:nvPr>
        </p:nvSpPr>
        <p:spPr>
          <a:xfrm>
            <a:off x="0" y="1524000"/>
            <a:ext cx="8991600" cy="5334000"/>
          </a:xfrm>
        </p:spPr>
        <p:txBody>
          <a:bodyPr/>
          <a:lstStyle/>
          <a:p>
            <a:pPr algn="just">
              <a:defRPr/>
            </a:pPr>
            <a:r>
              <a:rPr lang="en-US" sz="2400" dirty="0">
                <a:effectLst/>
              </a:rPr>
              <a:t>This </a:t>
            </a:r>
            <a:r>
              <a:rPr lang="en-US" sz="2400" dirty="0" smtClean="0">
                <a:effectLst/>
              </a:rPr>
              <a:t>observation shows that </a:t>
            </a:r>
            <a:r>
              <a:rPr lang="en-US" sz="2400" dirty="0">
                <a:effectLst/>
              </a:rPr>
              <a:t>the whole learners’ performance needs to be studied, both errors and non-errors, through performance analysis. </a:t>
            </a:r>
            <a:endParaRPr lang="en-US" sz="2400" dirty="0" smtClean="0">
              <a:effectLst/>
            </a:endParaRPr>
          </a:p>
          <a:p>
            <a:pPr algn="just">
              <a:buFont typeface="Wingdings" panose="05000000000000000000" pitchFamily="2" charset="2"/>
              <a:buChar char="§"/>
              <a:defRPr/>
            </a:pPr>
            <a:r>
              <a:rPr lang="en-US" sz="2400" dirty="0" smtClean="0">
                <a:effectLst/>
              </a:rPr>
              <a:t>The </a:t>
            </a:r>
            <a:r>
              <a:rPr lang="en-US" sz="2400" dirty="0">
                <a:effectLst/>
              </a:rPr>
              <a:t>question is not just ‘Where does the learner go wrong?’, but also ‘What does the learner get right</a:t>
            </a:r>
            <a:r>
              <a:rPr lang="en-US" sz="2400" dirty="0" smtClean="0">
                <a:effectLst/>
              </a:rPr>
              <a:t>?’</a:t>
            </a:r>
            <a:endParaRPr lang="fr-FR" sz="2400" dirty="0">
              <a:effectLst/>
            </a:endParaRPr>
          </a:p>
          <a:p>
            <a:pPr algn="just">
              <a:buFont typeface="Wingdings" panose="05000000000000000000" pitchFamily="2" charset="2"/>
              <a:buChar char="§"/>
              <a:defRPr/>
            </a:pPr>
            <a:r>
              <a:rPr lang="en-US" sz="2400" dirty="0" smtClean="0">
                <a:effectLst/>
              </a:rPr>
              <a:t>These questions and the </a:t>
            </a:r>
            <a:r>
              <a:rPr lang="en-US" sz="2400" dirty="0">
                <a:effectLst/>
              </a:rPr>
              <a:t>limits of EA have given birth to </a:t>
            </a:r>
            <a:r>
              <a:rPr lang="en-US" sz="2400" dirty="0" smtClean="0">
                <a:effectLst/>
              </a:rPr>
              <a:t>Interlanguage </a:t>
            </a:r>
            <a:r>
              <a:rPr lang="en-US" sz="2400" dirty="0">
                <a:effectLst/>
              </a:rPr>
              <a:t>Analysis (IA) Hypothesis. </a:t>
            </a:r>
            <a:endParaRPr lang="en-US" sz="2400" dirty="0" smtClean="0">
              <a:effectLst/>
            </a:endParaRPr>
          </a:p>
          <a:p>
            <a:pPr marL="0" indent="0" algn="just">
              <a:buNone/>
              <a:defRPr/>
            </a:pPr>
            <a:endParaRPr lang="en-US" sz="2400" dirty="0" smtClean="0">
              <a:effectLst/>
            </a:endParaRPr>
          </a:p>
          <a:p>
            <a:pPr algn="just">
              <a:buFont typeface="Wingdings" panose="05000000000000000000" pitchFamily="2" charset="2"/>
              <a:buChar char="Ø"/>
              <a:defRPr/>
            </a:pPr>
            <a:r>
              <a:rPr lang="en-US" sz="2400" dirty="0" smtClean="0">
                <a:effectLst/>
              </a:rPr>
              <a:t>Here </a:t>
            </a:r>
            <a:r>
              <a:rPr lang="en-US" sz="2400" dirty="0">
                <a:effectLst/>
              </a:rPr>
              <a:t>begins </a:t>
            </a:r>
            <a:r>
              <a:rPr lang="en-US" sz="2400" dirty="0" smtClean="0">
                <a:effectLst/>
              </a:rPr>
              <a:t>the </a:t>
            </a:r>
            <a:r>
              <a:rPr lang="en-US" sz="2400" dirty="0">
                <a:effectLst/>
              </a:rPr>
              <a:t>second phase of CA revival.</a:t>
            </a:r>
            <a:endParaRPr lang="en-US" sz="2400" dirty="0" smtClean="0"/>
          </a:p>
        </p:txBody>
      </p:sp>
      <p:sp>
        <p:nvSpPr>
          <p:cNvPr id="2458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57E40F0C-22C8-45B0-BDEC-505B16EC3258}" type="slidenum">
              <a:rPr lang="en-US" altLang="fr-FR" sz="1000" smtClean="0">
                <a:latin typeface="Arial" charset="0"/>
              </a:rPr>
              <a:pPr>
                <a:spcBef>
                  <a:spcPct val="0"/>
                </a:spcBef>
                <a:buClrTx/>
                <a:buSzTx/>
                <a:buFontTx/>
                <a:buNone/>
              </a:pPr>
              <a:t>19</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0" y="76200"/>
            <a:ext cx="8458200" cy="1066800"/>
          </a:xfrm>
        </p:spPr>
        <p:txBody>
          <a:bodyPr/>
          <a:lstStyle/>
          <a:p>
            <a:pPr marL="72000" algn="l" eaLnBrk="1" hangingPunct="1">
              <a:defRPr/>
            </a:pPr>
            <a:r>
              <a:rPr lang="fr-FR" b="1" dirty="0" smtClean="0">
                <a:solidFill>
                  <a:schemeClr val="tx2">
                    <a:lumMod val="75000"/>
                  </a:schemeClr>
                </a:solidFill>
                <a:cs typeface="Aharoni" pitchFamily="2" charset="-79"/>
              </a:rPr>
              <a:t>Introduction</a:t>
            </a:r>
            <a:endParaRPr lang="en-US" b="1" dirty="0" smtClean="0">
              <a:solidFill>
                <a:schemeClr val="tx2">
                  <a:lumMod val="75000"/>
                </a:schemeClr>
              </a:solidFill>
              <a:cs typeface="Aharoni" pitchFamily="2" charset="-79"/>
            </a:endParaRPr>
          </a:p>
        </p:txBody>
      </p:sp>
      <p:graphicFrame>
        <p:nvGraphicFramePr>
          <p:cNvPr id="4" name="Diagram 3"/>
          <p:cNvGraphicFramePr/>
          <p:nvPr>
            <p:extLst>
              <p:ext uri="{D42A27DB-BD31-4B8C-83A1-F6EECF244321}">
                <p14:modId xmlns:p14="http://schemas.microsoft.com/office/powerpoint/2010/main" val="14672721"/>
              </p:ext>
            </p:extLst>
          </p:nvPr>
        </p:nvGraphicFramePr>
        <p:xfrm>
          <a:off x="0" y="1219200"/>
          <a:ext cx="89154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0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E09182DC-394E-4FCB-B351-97C08B516AFF}" type="slidenum">
              <a:rPr lang="en-US" altLang="fr-FR" sz="1000" smtClean="0">
                <a:latin typeface="Arial" charset="0"/>
              </a:rPr>
              <a:pPr>
                <a:spcBef>
                  <a:spcPct val="0"/>
                </a:spcBef>
                <a:buClrTx/>
                <a:buSzTx/>
                <a:buFontTx/>
                <a:buNone/>
              </a:pPr>
              <a:t>2</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0" y="0"/>
            <a:ext cx="9144000" cy="1219200"/>
          </a:xfrm>
        </p:spPr>
        <p:txBody>
          <a:bodyPr/>
          <a:lstStyle/>
          <a:p>
            <a:pPr marL="72000">
              <a:defRPr/>
            </a:pPr>
            <a:r>
              <a:rPr lang="en-US" sz="3600" b="1" dirty="0" smtClean="0">
                <a:solidFill>
                  <a:schemeClr val="tx2">
                    <a:lumMod val="50000"/>
                  </a:schemeClr>
                </a:solidFill>
              </a:rPr>
              <a:t/>
            </a:r>
            <a:br>
              <a:rPr lang="en-US" sz="3600" b="1" dirty="0" smtClean="0">
                <a:solidFill>
                  <a:schemeClr val="tx2">
                    <a:lumMod val="50000"/>
                  </a:schemeClr>
                </a:solidFill>
              </a:rPr>
            </a:br>
            <a:r>
              <a:rPr lang="en-US" sz="3600" b="1" dirty="0" smtClean="0">
                <a:solidFill>
                  <a:schemeClr val="tx2">
                    <a:lumMod val="75000"/>
                  </a:schemeClr>
                </a:solidFill>
              </a:rPr>
              <a:t>2.3 </a:t>
            </a:r>
            <a:r>
              <a:rPr lang="en-US" sz="3600" b="1" dirty="0">
                <a:solidFill>
                  <a:schemeClr val="tx2">
                    <a:lumMod val="75000"/>
                  </a:schemeClr>
                </a:solidFill>
                <a:effectLst/>
              </a:rPr>
              <a:t>The second revival or the era of Interlanguage </a:t>
            </a:r>
            <a:r>
              <a:rPr lang="en-US" sz="3600" b="1" dirty="0" smtClean="0">
                <a:solidFill>
                  <a:schemeClr val="tx2">
                    <a:lumMod val="75000"/>
                  </a:schemeClr>
                </a:solidFill>
                <a:effectLst/>
              </a:rPr>
              <a:t>Analysis </a:t>
            </a:r>
            <a:r>
              <a:rPr lang="en-US" sz="3600" b="1" dirty="0">
                <a:solidFill>
                  <a:schemeClr val="tx2">
                    <a:lumMod val="75000"/>
                  </a:schemeClr>
                </a:solidFill>
                <a:effectLst/>
              </a:rPr>
              <a:t>hypothesis</a:t>
            </a:r>
            <a:r>
              <a:rPr lang="fr-FR" sz="4000" dirty="0">
                <a:effectLst/>
              </a:rPr>
              <a:t/>
            </a:r>
            <a:br>
              <a:rPr lang="fr-FR" sz="4000" dirty="0">
                <a:effectLst/>
              </a:rPr>
            </a:br>
            <a:endParaRPr lang="fr-FR" sz="4000" dirty="0">
              <a:solidFill>
                <a:schemeClr val="tx2">
                  <a:lumMod val="50000"/>
                </a:schemeClr>
              </a:solidFill>
            </a:endParaRPr>
          </a:p>
        </p:txBody>
      </p:sp>
      <p:sp>
        <p:nvSpPr>
          <p:cNvPr id="24579" name="Rectangle 3"/>
          <p:cNvSpPr>
            <a:spLocks noGrp="1" noRot="1" noChangeArrowheads="1"/>
          </p:cNvSpPr>
          <p:nvPr>
            <p:ph type="body" idx="1"/>
          </p:nvPr>
        </p:nvSpPr>
        <p:spPr>
          <a:xfrm>
            <a:off x="0" y="1371600"/>
            <a:ext cx="9067800" cy="5486400"/>
          </a:xfrm>
        </p:spPr>
        <p:txBody>
          <a:bodyPr/>
          <a:lstStyle/>
          <a:p>
            <a:pPr algn="just">
              <a:defRPr/>
            </a:pPr>
            <a:r>
              <a:rPr lang="en-US" sz="2350" dirty="0" err="1" smtClean="0">
                <a:effectLst/>
              </a:rPr>
              <a:t>Selinker</a:t>
            </a:r>
            <a:r>
              <a:rPr lang="en-US" sz="2350" dirty="0" smtClean="0">
                <a:effectLst/>
              </a:rPr>
              <a:t> </a:t>
            </a:r>
            <a:r>
              <a:rPr lang="en-US" sz="2350" dirty="0">
                <a:effectLst/>
              </a:rPr>
              <a:t>(1972</a:t>
            </a:r>
            <a:r>
              <a:rPr lang="en-US" sz="2350" dirty="0" smtClean="0">
                <a:effectLst/>
              </a:rPr>
              <a:t>): learner’s </a:t>
            </a:r>
            <a:r>
              <a:rPr lang="en-US" sz="2350" dirty="0">
                <a:effectLst/>
              </a:rPr>
              <a:t>(inter)language </a:t>
            </a:r>
            <a:r>
              <a:rPr lang="en-US" sz="2350" dirty="0" smtClean="0">
                <a:effectLst/>
              </a:rPr>
              <a:t>as </a:t>
            </a:r>
            <a:r>
              <a:rPr lang="en-US" sz="2350" dirty="0">
                <a:effectLst/>
              </a:rPr>
              <a:t>a distinct language variety or system with its own characteristics and </a:t>
            </a:r>
            <a:r>
              <a:rPr lang="en-US" sz="2350" dirty="0" smtClean="0">
                <a:effectLst/>
              </a:rPr>
              <a:t>rules, </a:t>
            </a:r>
            <a:r>
              <a:rPr lang="en-US" sz="2350" dirty="0">
                <a:effectLst/>
              </a:rPr>
              <a:t>independent of either L1 or L2 - influenced by </a:t>
            </a:r>
            <a:r>
              <a:rPr lang="en-US" sz="2350" dirty="0" smtClean="0">
                <a:effectLst/>
              </a:rPr>
              <a:t>both.</a:t>
            </a:r>
            <a:endParaRPr lang="en-US" sz="2350" dirty="0">
              <a:effectLst/>
            </a:endParaRPr>
          </a:p>
          <a:p>
            <a:pPr algn="just">
              <a:buFont typeface="Wingdings" panose="05000000000000000000" pitchFamily="2" charset="2"/>
              <a:buChar char="§"/>
              <a:defRPr/>
            </a:pPr>
            <a:r>
              <a:rPr lang="en-US" sz="2350" dirty="0" smtClean="0">
                <a:effectLst/>
              </a:rPr>
              <a:t>The </a:t>
            </a:r>
            <a:r>
              <a:rPr lang="en-US" sz="2350" dirty="0">
                <a:effectLst/>
              </a:rPr>
              <a:t>term </a:t>
            </a:r>
            <a:r>
              <a:rPr lang="en-US" sz="2350" b="1" i="1" dirty="0" smtClean="0">
                <a:effectLst/>
              </a:rPr>
              <a:t>interlanguage</a:t>
            </a:r>
            <a:r>
              <a:rPr lang="en-US" sz="2350" dirty="0" smtClean="0">
                <a:effectLst/>
              </a:rPr>
              <a:t> “refers </a:t>
            </a:r>
            <a:r>
              <a:rPr lang="en-US" sz="2350" dirty="0">
                <a:effectLst/>
              </a:rPr>
              <a:t>to a language intermediate between the native and the target </a:t>
            </a:r>
            <a:r>
              <a:rPr lang="en-US" sz="2350" dirty="0" smtClean="0">
                <a:effectLst/>
              </a:rPr>
              <a:t>language”</a:t>
            </a:r>
            <a:r>
              <a:rPr lang="en-US" sz="2350" dirty="0">
                <a:effectLst/>
              </a:rPr>
              <a:t> (Lennon 2008)</a:t>
            </a:r>
            <a:r>
              <a:rPr lang="en-US" sz="2350" dirty="0" smtClean="0">
                <a:effectLst/>
              </a:rPr>
              <a:t>. </a:t>
            </a:r>
          </a:p>
          <a:p>
            <a:pPr algn="just">
              <a:defRPr/>
            </a:pPr>
            <a:r>
              <a:rPr lang="en-US" sz="2350" dirty="0" smtClean="0">
                <a:effectLst/>
              </a:rPr>
              <a:t>One </a:t>
            </a:r>
            <a:r>
              <a:rPr lang="en-US" sz="2350" dirty="0">
                <a:effectLst/>
              </a:rPr>
              <a:t>of the goals of Interlanguage Analysis </a:t>
            </a:r>
            <a:r>
              <a:rPr lang="en-US" sz="2350" dirty="0" smtClean="0">
                <a:effectLst/>
              </a:rPr>
              <a:t>(IA) </a:t>
            </a:r>
            <a:r>
              <a:rPr lang="en-US" sz="2350" dirty="0">
                <a:effectLst/>
              </a:rPr>
              <a:t>is to find out the features of </a:t>
            </a:r>
            <a:r>
              <a:rPr lang="en-US" sz="2350" dirty="0" err="1">
                <a:effectLst/>
              </a:rPr>
              <a:t>nativeness</a:t>
            </a:r>
            <a:r>
              <a:rPr lang="en-US" sz="2350" dirty="0">
                <a:effectLst/>
              </a:rPr>
              <a:t> and non-</a:t>
            </a:r>
            <a:r>
              <a:rPr lang="en-US" sz="2350" dirty="0" err="1">
                <a:effectLst/>
              </a:rPr>
              <a:t>nativeness</a:t>
            </a:r>
            <a:r>
              <a:rPr lang="en-US" sz="2350" dirty="0">
                <a:effectLst/>
              </a:rPr>
              <a:t> in the learner language. </a:t>
            </a:r>
            <a:endParaRPr lang="en-US" sz="2350" dirty="0" smtClean="0">
              <a:effectLst/>
            </a:endParaRPr>
          </a:p>
          <a:p>
            <a:pPr marL="0" indent="0" algn="just">
              <a:buNone/>
              <a:defRPr/>
            </a:pPr>
            <a:r>
              <a:rPr lang="en-US" sz="2350" b="1" dirty="0" smtClean="0">
                <a:solidFill>
                  <a:schemeClr val="tx2">
                    <a:lumMod val="75000"/>
                  </a:schemeClr>
                </a:solidFill>
                <a:effectLst/>
              </a:rPr>
              <a:t>Criticisms:</a:t>
            </a:r>
            <a:r>
              <a:rPr lang="en-US" sz="2350" b="1" dirty="0" smtClean="0">
                <a:effectLst/>
              </a:rPr>
              <a:t> </a:t>
            </a:r>
          </a:p>
          <a:p>
            <a:pPr algn="just">
              <a:buFont typeface="Wingdings" panose="05000000000000000000" pitchFamily="2" charset="2"/>
              <a:buChar char="§"/>
              <a:defRPr/>
            </a:pPr>
            <a:r>
              <a:rPr lang="en-US" sz="2350" dirty="0" smtClean="0">
                <a:effectLst/>
              </a:rPr>
              <a:t>IA</a:t>
            </a:r>
            <a:r>
              <a:rPr lang="en-US" sz="2350" b="1" dirty="0" smtClean="0">
                <a:effectLst/>
              </a:rPr>
              <a:t> </a:t>
            </a:r>
            <a:r>
              <a:rPr lang="en-US" sz="2350" dirty="0" smtClean="0">
                <a:effectLst/>
              </a:rPr>
              <a:t>concentrates </a:t>
            </a:r>
            <a:r>
              <a:rPr lang="en-US" sz="2350" dirty="0">
                <a:effectLst/>
              </a:rPr>
              <a:t>on </a:t>
            </a:r>
            <a:r>
              <a:rPr lang="en-US" sz="2350" dirty="0" err="1">
                <a:effectLst/>
              </a:rPr>
              <a:t>morpho</a:t>
            </a:r>
            <a:r>
              <a:rPr lang="en-US" sz="2350" dirty="0">
                <a:effectLst/>
              </a:rPr>
              <a:t>-syntactic development and has failed to deal with semantic development.</a:t>
            </a:r>
            <a:endParaRPr lang="fr-FR" sz="2350" dirty="0">
              <a:effectLst/>
            </a:endParaRPr>
          </a:p>
          <a:p>
            <a:pPr algn="just">
              <a:buFont typeface="Wingdings" panose="05000000000000000000" pitchFamily="2" charset="2"/>
              <a:buChar char="§"/>
              <a:defRPr/>
            </a:pPr>
            <a:r>
              <a:rPr lang="en-US" sz="2350" dirty="0" smtClean="0">
                <a:effectLst/>
              </a:rPr>
              <a:t>IA </a:t>
            </a:r>
            <a:r>
              <a:rPr lang="en-US" sz="2350" dirty="0">
                <a:effectLst/>
              </a:rPr>
              <a:t>studies have also failed to define clearly the concept of </a:t>
            </a:r>
            <a:r>
              <a:rPr lang="en-US" sz="2350" b="1" dirty="0">
                <a:effectLst/>
              </a:rPr>
              <a:t>“interlanguage”</a:t>
            </a:r>
            <a:r>
              <a:rPr lang="en-US" sz="2350" dirty="0">
                <a:effectLst/>
              </a:rPr>
              <a:t>: a tendency to confuse a process with a competence model.</a:t>
            </a:r>
            <a:endParaRPr lang="fr-FR" sz="2350" dirty="0">
              <a:effectLst/>
            </a:endParaRPr>
          </a:p>
          <a:p>
            <a:pPr>
              <a:buFont typeface="Arial" charset="0"/>
              <a:buNone/>
              <a:defRPr/>
            </a:pPr>
            <a:endParaRPr lang="fr-FR" sz="2800" dirty="0" smtClean="0"/>
          </a:p>
        </p:txBody>
      </p:sp>
      <p:sp>
        <p:nvSpPr>
          <p:cNvPr id="25604" name="Espace réservé du numéro de diapositive 3"/>
          <p:cNvSpPr>
            <a:spLocks noGrp="1"/>
          </p:cNvSpPr>
          <p:nvPr>
            <p:ph type="sldNum" sz="quarter" idx="12"/>
          </p:nvPr>
        </p:nvSpPr>
        <p:spPr>
          <a:xfrm>
            <a:off x="6854825" y="6381750"/>
            <a:ext cx="2289175"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4B781B2B-2714-4ABD-BF73-1D789C664B13}" type="slidenum">
              <a:rPr lang="en-US" altLang="fr-FR" sz="1000" smtClean="0">
                <a:latin typeface="Arial" charset="0"/>
              </a:rPr>
              <a:pPr>
                <a:spcBef>
                  <a:spcPct val="0"/>
                </a:spcBef>
                <a:buClrTx/>
                <a:buSzTx/>
                <a:buFontTx/>
                <a:buNone/>
              </a:pPr>
              <a:t>20</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152400"/>
            <a:ext cx="9144000" cy="1371600"/>
          </a:xfrm>
        </p:spPr>
        <p:txBody>
          <a:bodyPr/>
          <a:lstStyle/>
          <a:p>
            <a:pPr>
              <a:defRPr/>
            </a:pPr>
            <a:r>
              <a:rPr lang="en-US" sz="4000" b="1" dirty="0" smtClean="0">
                <a:solidFill>
                  <a:schemeClr val="tx2">
                    <a:lumMod val="75000"/>
                  </a:schemeClr>
                </a:solidFill>
              </a:rPr>
              <a:t>3. </a:t>
            </a:r>
            <a:r>
              <a:rPr lang="en-US" sz="4000" b="1" dirty="0">
                <a:solidFill>
                  <a:schemeClr val="tx2">
                    <a:lumMod val="75000"/>
                  </a:schemeClr>
                </a:solidFill>
                <a:effectLst/>
              </a:rPr>
              <a:t>CA, EA, IA complementary fields of Contrastive Linguistics (CL)? </a:t>
            </a:r>
            <a:endParaRPr lang="fr-FR" sz="4000" dirty="0">
              <a:solidFill>
                <a:schemeClr val="tx2">
                  <a:lumMod val="75000"/>
                </a:schemeClr>
              </a:solidFill>
              <a:effectLst/>
            </a:endParaRPr>
          </a:p>
        </p:txBody>
      </p:sp>
      <p:sp>
        <p:nvSpPr>
          <p:cNvPr id="27651" name="Rectangle 3"/>
          <p:cNvSpPr>
            <a:spLocks noGrp="1" noRot="1" noChangeArrowheads="1"/>
          </p:cNvSpPr>
          <p:nvPr>
            <p:ph type="body" idx="1"/>
          </p:nvPr>
        </p:nvSpPr>
        <p:spPr>
          <a:xfrm>
            <a:off x="0" y="1600200"/>
            <a:ext cx="9067800" cy="5257800"/>
          </a:xfrm>
        </p:spPr>
        <p:txBody>
          <a:bodyPr/>
          <a:lstStyle/>
          <a:p>
            <a:pPr algn="just"/>
            <a:r>
              <a:rPr lang="en-US" altLang="fr-FR" sz="2400" dirty="0" smtClean="0">
                <a:effectLst/>
              </a:rPr>
              <a:t>Based on the interconnections between CA, EA and IA, they can be considered as complementary fields of CL, with converging methodologies and common goals to L2 acquisition.</a:t>
            </a:r>
          </a:p>
          <a:p>
            <a:pPr algn="just">
              <a:buFont typeface="Wingdings" pitchFamily="2" charset="2"/>
              <a:buChar char="§"/>
            </a:pPr>
            <a:r>
              <a:rPr lang="en-US" altLang="fr-FR" sz="2400" dirty="0" smtClean="0">
                <a:effectLst/>
              </a:rPr>
              <a:t>CA </a:t>
            </a:r>
            <a:r>
              <a:rPr lang="en-US" altLang="fr-FR" sz="2400" b="1" dirty="0" smtClean="0">
                <a:effectLst/>
              </a:rPr>
              <a:t>starts</a:t>
            </a:r>
            <a:r>
              <a:rPr lang="en-US" altLang="fr-FR" sz="2400" dirty="0" smtClean="0">
                <a:effectLst/>
              </a:rPr>
              <a:t> with a </a:t>
            </a:r>
            <a:r>
              <a:rPr lang="en-US" altLang="fr-FR" sz="2400" b="1" dirty="0" smtClean="0">
                <a:effectLst/>
              </a:rPr>
              <a:t>comparison</a:t>
            </a:r>
            <a:r>
              <a:rPr lang="en-US" altLang="fr-FR" sz="2400" dirty="0" smtClean="0">
                <a:effectLst/>
              </a:rPr>
              <a:t> of two languages and </a:t>
            </a:r>
            <a:r>
              <a:rPr lang="en-US" altLang="fr-FR" sz="2400" b="1" dirty="0" smtClean="0">
                <a:effectLst/>
              </a:rPr>
              <a:t>predicts</a:t>
            </a:r>
            <a:r>
              <a:rPr lang="en-US" altLang="fr-FR" sz="2400" dirty="0" smtClean="0">
                <a:effectLst/>
              </a:rPr>
              <a:t> areas of difficulty: Learner’s L1 VS. L2</a:t>
            </a:r>
          </a:p>
          <a:p>
            <a:pPr algn="just">
              <a:buFont typeface="Wingdings" pitchFamily="2" charset="2"/>
              <a:buChar char="§"/>
            </a:pPr>
            <a:r>
              <a:rPr lang="en-US" altLang="fr-FR" sz="2400" dirty="0" smtClean="0">
                <a:effectLst/>
              </a:rPr>
              <a:t>EA and IA </a:t>
            </a:r>
            <a:r>
              <a:rPr lang="en-US" altLang="fr-FR" sz="2400" b="1" dirty="0" smtClean="0">
                <a:effectLst/>
              </a:rPr>
              <a:t>start</a:t>
            </a:r>
            <a:r>
              <a:rPr lang="en-US" altLang="fr-FR" sz="2400" dirty="0" smtClean="0">
                <a:effectLst/>
              </a:rPr>
              <a:t> the opposite way with </a:t>
            </a:r>
            <a:r>
              <a:rPr lang="en-US" altLang="fr-FR" sz="2400" b="1" dirty="0" smtClean="0">
                <a:effectLst/>
              </a:rPr>
              <a:t>learners’ data</a:t>
            </a:r>
            <a:r>
              <a:rPr lang="en-US" altLang="fr-FR" sz="2400" dirty="0" smtClean="0">
                <a:effectLst/>
              </a:rPr>
              <a:t> to figure out </a:t>
            </a:r>
            <a:r>
              <a:rPr lang="en-US" altLang="fr-FR" sz="2400" b="1" dirty="0" smtClean="0">
                <a:effectLst/>
              </a:rPr>
              <a:t>errors </a:t>
            </a:r>
            <a:r>
              <a:rPr lang="en-US" altLang="fr-FR" sz="2400" dirty="0" smtClean="0">
                <a:effectLst/>
              </a:rPr>
              <a:t>and </a:t>
            </a:r>
            <a:r>
              <a:rPr lang="en-US" altLang="fr-FR" sz="2400" b="1" dirty="0" smtClean="0">
                <a:effectLst/>
              </a:rPr>
              <a:t>performance</a:t>
            </a:r>
            <a:r>
              <a:rPr lang="en-US" altLang="fr-FR" sz="2400" dirty="0" smtClean="0">
                <a:effectLst/>
              </a:rPr>
              <a:t> (Inter-lingual, intra-lingual or extra-linguistic errors): Learner’s interlanguage VS. Learner’s L2 and VS. Learner’s L1.</a:t>
            </a:r>
          </a:p>
          <a:p>
            <a:pPr algn="just"/>
            <a:r>
              <a:rPr lang="en-US" altLang="fr-FR" sz="2400" dirty="0" smtClean="0">
                <a:effectLst/>
              </a:rPr>
              <a:t>These two strategies are not mutually exclusive = </a:t>
            </a:r>
            <a:r>
              <a:rPr lang="en-US" altLang="fr-FR" sz="2400" b="1" dirty="0" smtClean="0">
                <a:effectLst/>
              </a:rPr>
              <a:t>CA</a:t>
            </a:r>
            <a:r>
              <a:rPr lang="en-US" altLang="fr-FR" sz="2400" dirty="0" smtClean="0">
                <a:effectLst/>
              </a:rPr>
              <a:t>, </a:t>
            </a:r>
            <a:r>
              <a:rPr lang="en-US" altLang="fr-FR" sz="2400" b="1" dirty="0" smtClean="0">
                <a:effectLst/>
              </a:rPr>
              <a:t>EA</a:t>
            </a:r>
            <a:r>
              <a:rPr lang="en-US" altLang="fr-FR" sz="2400" dirty="0" smtClean="0">
                <a:effectLst/>
              </a:rPr>
              <a:t> and </a:t>
            </a:r>
            <a:r>
              <a:rPr lang="en-US" altLang="fr-FR" sz="2400" b="1" dirty="0" smtClean="0">
                <a:effectLst/>
              </a:rPr>
              <a:t>IA</a:t>
            </a:r>
            <a:r>
              <a:rPr lang="en-US" altLang="fr-FR" sz="2400" dirty="0" smtClean="0">
                <a:effectLst/>
              </a:rPr>
              <a:t> can be seen as different phases of the same </a:t>
            </a:r>
            <a:r>
              <a:rPr lang="en-US" altLang="fr-FR" sz="2400" b="1" dirty="0" smtClean="0">
                <a:effectLst/>
              </a:rPr>
              <a:t>continuum</a:t>
            </a:r>
            <a:r>
              <a:rPr lang="en-US" altLang="fr-FR" sz="2400" dirty="0" smtClean="0">
                <a:effectLst/>
              </a:rPr>
              <a:t> of </a:t>
            </a:r>
            <a:r>
              <a:rPr lang="en-US" altLang="fr-FR" sz="2400" b="1" dirty="0" smtClean="0">
                <a:effectLst/>
              </a:rPr>
              <a:t>Contrastive Linguistics…</a:t>
            </a:r>
          </a:p>
          <a:p>
            <a:pPr algn="just">
              <a:buFont typeface="Wingdings" pitchFamily="2" charset="2"/>
              <a:buChar char="§"/>
            </a:pPr>
            <a:endParaRPr lang="fr-FR" altLang="fr-FR" sz="2400" dirty="0" smtClean="0">
              <a:effectLst/>
            </a:endParaRPr>
          </a:p>
        </p:txBody>
      </p:sp>
      <p:sp>
        <p:nvSpPr>
          <p:cNvPr id="2765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879BB110-F840-4022-B1CB-8457B599E051}" type="slidenum">
              <a:rPr lang="en-US" altLang="fr-FR" sz="1000" smtClean="0">
                <a:latin typeface="Arial" charset="0"/>
              </a:rPr>
              <a:pPr>
                <a:spcBef>
                  <a:spcPct val="0"/>
                </a:spcBef>
                <a:buClrTx/>
                <a:buSzTx/>
                <a:buFontTx/>
                <a:buNone/>
              </a:pPr>
              <a:t>21</a:t>
            </a:fld>
            <a:endParaRPr lang="en-US" altLang="fr-FR" sz="1000" smtClean="0">
              <a:latin typeface="Arial" charset="0"/>
            </a:endParaRPr>
          </a:p>
        </p:txBody>
      </p:sp>
    </p:spTree>
    <p:extLst>
      <p:ext uri="{BB962C8B-B14F-4D97-AF65-F5344CB8AC3E}">
        <p14:creationId xmlns:p14="http://schemas.microsoft.com/office/powerpoint/2010/main" val="92846899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152400"/>
            <a:ext cx="9144000" cy="1371600"/>
          </a:xfrm>
        </p:spPr>
        <p:txBody>
          <a:bodyPr/>
          <a:lstStyle/>
          <a:p>
            <a:pPr>
              <a:defRPr/>
            </a:pPr>
            <a:r>
              <a:rPr lang="en-US" b="1" dirty="0" smtClean="0">
                <a:solidFill>
                  <a:schemeClr val="tx2">
                    <a:lumMod val="75000"/>
                  </a:schemeClr>
                </a:solidFill>
              </a:rPr>
              <a:t>3. </a:t>
            </a:r>
            <a:r>
              <a:rPr lang="en-US" sz="4000" b="1" dirty="0" smtClean="0">
                <a:solidFill>
                  <a:schemeClr val="tx2">
                    <a:lumMod val="75000"/>
                  </a:schemeClr>
                </a:solidFill>
                <a:effectLst/>
              </a:rPr>
              <a:t>CA, EA, IA complementary fields of Contrastive Linguistics (CL)? </a:t>
            </a:r>
            <a:endParaRPr lang="fr-FR" sz="4000" dirty="0">
              <a:solidFill>
                <a:schemeClr val="tx2">
                  <a:lumMod val="75000"/>
                </a:schemeClr>
              </a:solidFill>
              <a:effectLst/>
            </a:endParaRPr>
          </a:p>
        </p:txBody>
      </p:sp>
      <p:graphicFrame>
        <p:nvGraphicFramePr>
          <p:cNvPr id="2" name="Diagram 1"/>
          <p:cNvGraphicFramePr/>
          <p:nvPr>
            <p:extLst>
              <p:ext uri="{D42A27DB-BD31-4B8C-83A1-F6EECF244321}">
                <p14:modId xmlns:p14="http://schemas.microsoft.com/office/powerpoint/2010/main" val="3957379747"/>
              </p:ext>
            </p:extLst>
          </p:nvPr>
        </p:nvGraphicFramePr>
        <p:xfrm>
          <a:off x="152400" y="1752600"/>
          <a:ext cx="8763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EE4437A8-8C85-4E60-BDA8-1ED12E042BD9}" type="slidenum">
              <a:rPr lang="en-US" altLang="fr-FR" sz="1000" smtClean="0">
                <a:latin typeface="Arial" charset="0"/>
              </a:rPr>
              <a:pPr>
                <a:spcBef>
                  <a:spcPct val="0"/>
                </a:spcBef>
                <a:buClrTx/>
                <a:buSzTx/>
                <a:buFontTx/>
                <a:buNone/>
              </a:pPr>
              <a:t>22</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152400"/>
            <a:ext cx="9144000" cy="1371600"/>
          </a:xfrm>
        </p:spPr>
        <p:txBody>
          <a:bodyPr/>
          <a:lstStyle/>
          <a:p>
            <a:pPr>
              <a:defRPr/>
            </a:pPr>
            <a:r>
              <a:rPr lang="en-US" b="1" dirty="0" smtClean="0">
                <a:solidFill>
                  <a:schemeClr val="tx2">
                    <a:lumMod val="75000"/>
                  </a:schemeClr>
                </a:solidFill>
              </a:rPr>
              <a:t/>
            </a:r>
            <a:br>
              <a:rPr lang="en-US" b="1" dirty="0" smtClean="0">
                <a:solidFill>
                  <a:schemeClr val="tx2">
                    <a:lumMod val="75000"/>
                  </a:schemeClr>
                </a:solidFill>
              </a:rPr>
            </a:br>
            <a:r>
              <a:rPr lang="en-US" b="1" dirty="0" smtClean="0">
                <a:solidFill>
                  <a:schemeClr val="tx2">
                    <a:lumMod val="75000"/>
                  </a:schemeClr>
                </a:solidFill>
              </a:rPr>
              <a:t>4. </a:t>
            </a:r>
            <a:r>
              <a:rPr lang="en-US" sz="4000" b="1" dirty="0">
                <a:solidFill>
                  <a:schemeClr val="tx2">
                    <a:lumMod val="75000"/>
                  </a:schemeClr>
                </a:solidFill>
                <a:effectLst/>
              </a:rPr>
              <a:t>Contrastive linguistics as a ‘double’ interface</a:t>
            </a:r>
            <a:r>
              <a:rPr lang="en-US" sz="4000" b="1" dirty="0" smtClean="0">
                <a:solidFill>
                  <a:schemeClr val="tx2">
                    <a:lumMod val="75000"/>
                  </a:schemeClr>
                </a:solidFill>
                <a:effectLst/>
              </a:rPr>
              <a:t>?</a:t>
            </a:r>
            <a:r>
              <a:rPr lang="fr-FR" sz="4000" dirty="0">
                <a:effectLst/>
              </a:rPr>
              <a:t/>
            </a:r>
            <a:br>
              <a:rPr lang="fr-FR" sz="4000" dirty="0">
                <a:effectLst/>
              </a:rPr>
            </a:br>
            <a:r>
              <a:rPr lang="en-US" sz="4000" b="1" dirty="0" smtClean="0">
                <a:solidFill>
                  <a:schemeClr val="tx2">
                    <a:lumMod val="75000"/>
                  </a:schemeClr>
                </a:solidFill>
                <a:effectLst/>
              </a:rPr>
              <a:t> </a:t>
            </a:r>
            <a:endParaRPr lang="fr-FR" sz="4000" dirty="0">
              <a:solidFill>
                <a:schemeClr val="tx2">
                  <a:lumMod val="75000"/>
                </a:schemeClr>
              </a:solidFill>
              <a:effectLst/>
            </a:endParaRPr>
          </a:p>
        </p:txBody>
      </p:sp>
      <p:sp>
        <p:nvSpPr>
          <p:cNvPr id="26627" name="Rectangle 3"/>
          <p:cNvSpPr>
            <a:spLocks noGrp="1" noRot="1" noChangeArrowheads="1"/>
          </p:cNvSpPr>
          <p:nvPr>
            <p:ph type="body" idx="1"/>
          </p:nvPr>
        </p:nvSpPr>
        <p:spPr>
          <a:xfrm>
            <a:off x="0" y="1600200"/>
            <a:ext cx="8915400" cy="5257800"/>
          </a:xfrm>
        </p:spPr>
        <p:txBody>
          <a:bodyPr/>
          <a:lstStyle/>
          <a:p>
            <a:pPr marL="0" indent="0" algn="just">
              <a:buFont typeface="Arial" charset="0"/>
              <a:buNone/>
              <a:defRPr/>
            </a:pPr>
            <a:r>
              <a:rPr lang="en-US" altLang="fr-FR" sz="2400" b="1" dirty="0" smtClean="0">
                <a:solidFill>
                  <a:schemeClr val="tx2">
                    <a:lumMod val="75000"/>
                  </a:schemeClr>
                </a:solidFill>
                <a:effectLst/>
              </a:rPr>
              <a:t>4.1 Between theory and application</a:t>
            </a:r>
          </a:p>
          <a:p>
            <a:pPr algn="just">
              <a:defRPr/>
            </a:pPr>
            <a:r>
              <a:rPr lang="en-US" altLang="fr-FR" sz="2400" dirty="0" err="1" smtClean="0">
                <a:effectLst/>
              </a:rPr>
              <a:t>Fisiak</a:t>
            </a:r>
            <a:r>
              <a:rPr lang="en-US" altLang="fr-FR" sz="2400" dirty="0" smtClean="0">
                <a:effectLst/>
              </a:rPr>
              <a:t> </a:t>
            </a:r>
            <a:r>
              <a:rPr lang="en-US" altLang="fr-FR" sz="2400" i="1" dirty="0" smtClean="0">
                <a:effectLst/>
              </a:rPr>
              <a:t>et al.</a:t>
            </a:r>
            <a:r>
              <a:rPr lang="en-US" altLang="fr-FR" sz="2400" dirty="0" smtClean="0">
                <a:effectLst/>
              </a:rPr>
              <a:t> (1981): </a:t>
            </a:r>
            <a:r>
              <a:rPr lang="en-US" altLang="fr-FR" sz="2400" b="1" dirty="0" smtClean="0">
                <a:effectLst/>
              </a:rPr>
              <a:t>theoretical contrastive</a:t>
            </a:r>
            <a:r>
              <a:rPr lang="en-US" altLang="fr-FR" sz="2400" dirty="0" smtClean="0">
                <a:effectLst/>
              </a:rPr>
              <a:t> study is performed for its on sake, while </a:t>
            </a:r>
            <a:r>
              <a:rPr lang="en-US" altLang="fr-FR" sz="2400" b="1" dirty="0" smtClean="0">
                <a:effectLst/>
              </a:rPr>
              <a:t>applied contrastive</a:t>
            </a:r>
            <a:r>
              <a:rPr lang="en-US" altLang="fr-FR" sz="2400" dirty="0" smtClean="0">
                <a:effectLst/>
              </a:rPr>
              <a:t> study is performed for some pedagogical application. </a:t>
            </a:r>
            <a:endParaRPr lang="fr-FR" altLang="fr-FR" sz="2400" dirty="0" smtClean="0">
              <a:effectLst/>
            </a:endParaRPr>
          </a:p>
          <a:p>
            <a:pPr algn="just">
              <a:defRPr/>
            </a:pPr>
            <a:r>
              <a:rPr lang="en-US" altLang="fr-FR" sz="2400" b="1" dirty="0" smtClean="0">
                <a:solidFill>
                  <a:schemeClr val="tx2">
                    <a:lumMod val="75000"/>
                  </a:schemeClr>
                </a:solidFill>
                <a:effectLst/>
              </a:rPr>
              <a:t>As a theoretical enterprise, CL:</a:t>
            </a:r>
          </a:p>
          <a:p>
            <a:pPr algn="just">
              <a:buFont typeface="Wingdings" panose="05000000000000000000" pitchFamily="2" charset="2"/>
              <a:buChar char="ü"/>
              <a:defRPr/>
            </a:pPr>
            <a:r>
              <a:rPr lang="fr-FR" altLang="fr-FR" sz="2400" dirty="0" smtClean="0">
                <a:effectLst/>
              </a:rPr>
              <a:t>compares </a:t>
            </a:r>
            <a:r>
              <a:rPr lang="fr-FR" altLang="fr-FR" sz="2400" dirty="0" err="1" smtClean="0">
                <a:effectLst/>
              </a:rPr>
              <a:t>two</a:t>
            </a:r>
            <a:r>
              <a:rPr lang="fr-FR" altLang="fr-FR" sz="2400" dirty="0" smtClean="0">
                <a:effectLst/>
              </a:rPr>
              <a:t> or more </a:t>
            </a:r>
            <a:r>
              <a:rPr lang="fr-FR" altLang="fr-FR" sz="2400" dirty="0" err="1" smtClean="0">
                <a:effectLst/>
              </a:rPr>
              <a:t>languages</a:t>
            </a:r>
            <a:r>
              <a:rPr lang="fr-FR" altLang="fr-FR" sz="2400" dirty="0" smtClean="0">
                <a:effectLst/>
              </a:rPr>
              <a:t> in </a:t>
            </a:r>
            <a:r>
              <a:rPr lang="fr-FR" altLang="fr-FR" sz="2400" dirty="0" err="1" smtClean="0">
                <a:effectLst/>
              </a:rPr>
              <a:t>order</a:t>
            </a:r>
            <a:r>
              <a:rPr lang="fr-FR" altLang="fr-FR" sz="2400" dirty="0" smtClean="0">
                <a:effectLst/>
              </a:rPr>
              <a:t> to </a:t>
            </a:r>
            <a:r>
              <a:rPr lang="en-US" altLang="fr-FR" sz="2400" dirty="0" smtClean="0">
                <a:effectLst/>
              </a:rPr>
              <a:t>give an exhaustive account of the differences and similarities between them. </a:t>
            </a:r>
            <a:endParaRPr lang="en-US" altLang="fr-FR" sz="2400" dirty="0">
              <a:effectLst/>
            </a:endParaRPr>
          </a:p>
          <a:p>
            <a:pPr algn="just">
              <a:buFont typeface="Wingdings" panose="05000000000000000000" pitchFamily="2" charset="2"/>
              <a:buChar char="ü"/>
              <a:defRPr/>
            </a:pPr>
            <a:r>
              <a:rPr lang="en-US" altLang="fr-FR" sz="2400" dirty="0" smtClean="0">
                <a:effectLst/>
              </a:rPr>
              <a:t>aims at providing for and describing an adequate model for language comparison (a framework of comparable areas, correspondence, equivalence).</a:t>
            </a:r>
            <a:r>
              <a:rPr lang="fr-FR" altLang="fr-FR" sz="2400" dirty="0" smtClean="0">
                <a:effectLst/>
              </a:rPr>
              <a:t> Cf. </a:t>
            </a:r>
            <a:r>
              <a:rPr lang="fr-FR" altLang="fr-FR" sz="2400" dirty="0" err="1" smtClean="0">
                <a:effectLst/>
              </a:rPr>
              <a:t>Krzeszowski</a:t>
            </a:r>
            <a:r>
              <a:rPr lang="fr-FR" altLang="fr-FR" sz="2400" dirty="0" smtClean="0">
                <a:effectLst/>
              </a:rPr>
              <a:t> (1990). </a:t>
            </a:r>
          </a:p>
        </p:txBody>
      </p:sp>
      <p:sp>
        <p:nvSpPr>
          <p:cNvPr id="2970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B8A74A43-673F-4B33-A6FA-6942F439166A}" type="slidenum">
              <a:rPr lang="en-US" altLang="fr-FR" sz="1000" smtClean="0">
                <a:latin typeface="Arial" charset="0"/>
              </a:rPr>
              <a:pPr>
                <a:spcBef>
                  <a:spcPct val="0"/>
                </a:spcBef>
                <a:buClrTx/>
                <a:buSzTx/>
                <a:buFontTx/>
                <a:buNone/>
              </a:pPr>
              <a:t>23</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152400"/>
            <a:ext cx="9144000" cy="1371600"/>
          </a:xfrm>
        </p:spPr>
        <p:txBody>
          <a:bodyPr/>
          <a:lstStyle/>
          <a:p>
            <a:pPr>
              <a:defRPr/>
            </a:pPr>
            <a:r>
              <a:rPr lang="en-US" b="1" dirty="0" smtClean="0">
                <a:solidFill>
                  <a:schemeClr val="tx2">
                    <a:lumMod val="75000"/>
                  </a:schemeClr>
                </a:solidFill>
              </a:rPr>
              <a:t/>
            </a:r>
            <a:br>
              <a:rPr lang="en-US" b="1" dirty="0" smtClean="0">
                <a:solidFill>
                  <a:schemeClr val="tx2">
                    <a:lumMod val="75000"/>
                  </a:schemeClr>
                </a:solidFill>
              </a:rPr>
            </a:br>
            <a:r>
              <a:rPr lang="en-US" sz="3600" b="1" dirty="0">
                <a:solidFill>
                  <a:schemeClr val="tx2">
                    <a:lumMod val="75000"/>
                  </a:schemeClr>
                </a:solidFill>
              </a:rPr>
              <a:t>4.1 </a:t>
            </a:r>
            <a:r>
              <a:rPr lang="en-US" sz="3600" b="1" dirty="0" smtClean="0">
                <a:solidFill>
                  <a:schemeClr val="tx2">
                    <a:lumMod val="75000"/>
                  </a:schemeClr>
                </a:solidFill>
              </a:rPr>
              <a:t>CL </a:t>
            </a:r>
            <a:r>
              <a:rPr lang="en-US" sz="3600" b="1" dirty="0">
                <a:solidFill>
                  <a:schemeClr val="tx2">
                    <a:lumMod val="75000"/>
                  </a:schemeClr>
                </a:solidFill>
                <a:effectLst/>
              </a:rPr>
              <a:t>b</a:t>
            </a:r>
            <a:r>
              <a:rPr lang="en-US" altLang="fr-FR" sz="3600" b="1" dirty="0" smtClean="0">
                <a:solidFill>
                  <a:schemeClr val="tx2">
                    <a:lumMod val="75000"/>
                  </a:schemeClr>
                </a:solidFill>
                <a:effectLst/>
              </a:rPr>
              <a:t>etween </a:t>
            </a:r>
            <a:r>
              <a:rPr lang="en-US" altLang="fr-FR" sz="3600" b="1" dirty="0">
                <a:solidFill>
                  <a:schemeClr val="tx2">
                    <a:lumMod val="75000"/>
                  </a:schemeClr>
                </a:solidFill>
                <a:effectLst/>
              </a:rPr>
              <a:t>theory and application</a:t>
            </a:r>
            <a:r>
              <a:rPr lang="fr-FR" sz="4000" dirty="0">
                <a:effectLst/>
              </a:rPr>
              <a:t/>
            </a:r>
            <a:br>
              <a:rPr lang="fr-FR" sz="4000" dirty="0">
                <a:effectLst/>
              </a:rPr>
            </a:br>
            <a:r>
              <a:rPr lang="en-US" sz="4000" b="1" dirty="0" smtClean="0">
                <a:solidFill>
                  <a:schemeClr val="tx2">
                    <a:lumMod val="75000"/>
                  </a:schemeClr>
                </a:solidFill>
                <a:effectLst/>
              </a:rPr>
              <a:t> </a:t>
            </a:r>
            <a:endParaRPr lang="fr-FR" sz="4000" dirty="0">
              <a:solidFill>
                <a:schemeClr val="tx2">
                  <a:lumMod val="75000"/>
                </a:schemeClr>
              </a:solidFill>
              <a:effectLst/>
            </a:endParaRPr>
          </a:p>
        </p:txBody>
      </p:sp>
      <p:sp>
        <p:nvSpPr>
          <p:cNvPr id="26627" name="Rectangle 3"/>
          <p:cNvSpPr>
            <a:spLocks noGrp="1" noRot="1" noChangeArrowheads="1"/>
          </p:cNvSpPr>
          <p:nvPr>
            <p:ph type="body" idx="1"/>
          </p:nvPr>
        </p:nvSpPr>
        <p:spPr>
          <a:xfrm>
            <a:off x="0" y="1600200"/>
            <a:ext cx="8991600" cy="5257800"/>
          </a:xfrm>
        </p:spPr>
        <p:txBody>
          <a:bodyPr/>
          <a:lstStyle/>
          <a:p>
            <a:pPr algn="just">
              <a:buFont typeface="Wingdings" panose="05000000000000000000" pitchFamily="2" charset="2"/>
              <a:buChar char="ü"/>
              <a:defRPr/>
            </a:pPr>
            <a:r>
              <a:rPr lang="en-US" altLang="fr-FR" sz="2400" b="1" dirty="0">
                <a:effectLst/>
              </a:rPr>
              <a:t>theoretical</a:t>
            </a:r>
            <a:r>
              <a:rPr lang="en-US" altLang="fr-FR" sz="2400" dirty="0">
                <a:effectLst/>
              </a:rPr>
              <a:t> </a:t>
            </a:r>
            <a:r>
              <a:rPr lang="en-US" altLang="fr-FR" sz="2400" b="1" dirty="0" smtClean="0">
                <a:effectLst/>
              </a:rPr>
              <a:t>CL</a:t>
            </a:r>
            <a:r>
              <a:rPr lang="en-US" altLang="fr-FR" sz="2400" dirty="0" smtClean="0">
                <a:effectLst/>
              </a:rPr>
              <a:t> also </a:t>
            </a:r>
            <a:r>
              <a:rPr lang="fr-FR" altLang="fr-FR" sz="2400" dirty="0" smtClean="0">
                <a:effectLst/>
              </a:rPr>
              <a:t>deals </a:t>
            </a:r>
            <a:r>
              <a:rPr lang="fr-FR" altLang="fr-FR" sz="2400" dirty="0" err="1" smtClean="0">
                <a:effectLst/>
              </a:rPr>
              <a:t>with</a:t>
            </a:r>
            <a:r>
              <a:rPr lang="fr-FR" altLang="fr-FR" sz="2400" dirty="0" smtClean="0">
                <a:effectLst/>
              </a:rPr>
              <a:t> </a:t>
            </a:r>
            <a:r>
              <a:rPr lang="fr-FR" altLang="fr-FR" sz="2400" dirty="0" err="1" smtClean="0">
                <a:effectLst/>
              </a:rPr>
              <a:t>morphosyntactic</a:t>
            </a:r>
            <a:r>
              <a:rPr lang="fr-FR" altLang="fr-FR" sz="2400" dirty="0" smtClean="0">
                <a:effectLst/>
              </a:rPr>
              <a:t> </a:t>
            </a:r>
            <a:r>
              <a:rPr lang="fr-FR" altLang="fr-FR" sz="2400" dirty="0" err="1" smtClean="0">
                <a:effectLst/>
              </a:rPr>
              <a:t>considerations</a:t>
            </a:r>
            <a:r>
              <a:rPr lang="fr-FR" altLang="fr-FR" sz="2400" dirty="0" smtClean="0">
                <a:effectLst/>
              </a:rPr>
              <a:t>: </a:t>
            </a:r>
            <a:r>
              <a:rPr lang="fr-FR" altLang="fr-FR" sz="2400" dirty="0" err="1" smtClean="0">
                <a:effectLst/>
              </a:rPr>
              <a:t>formal</a:t>
            </a:r>
            <a:r>
              <a:rPr lang="fr-FR" altLang="fr-FR" sz="2400" dirty="0" smtClean="0">
                <a:effectLst/>
              </a:rPr>
              <a:t>/structural congruence</a:t>
            </a:r>
            <a:r>
              <a:rPr lang="fr-FR" altLang="fr-FR" sz="2400" i="1" dirty="0" smtClean="0">
                <a:effectLst/>
              </a:rPr>
              <a:t> </a:t>
            </a:r>
            <a:r>
              <a:rPr lang="fr-FR" altLang="fr-FR" sz="2400" dirty="0" smtClean="0">
                <a:effectLst/>
              </a:rPr>
              <a:t>/ </a:t>
            </a:r>
            <a:r>
              <a:rPr lang="fr-FR" altLang="fr-FR" sz="2400" b="1" dirty="0" err="1" smtClean="0">
                <a:effectLst/>
              </a:rPr>
              <a:t>correspondence</a:t>
            </a:r>
            <a:r>
              <a:rPr lang="fr-FR" altLang="fr-FR" sz="2400" i="1" dirty="0" smtClean="0">
                <a:effectLst/>
              </a:rPr>
              <a:t>,</a:t>
            </a:r>
            <a:r>
              <a:rPr lang="fr-FR" altLang="fr-FR" sz="2400" dirty="0" smtClean="0">
                <a:effectLst/>
              </a:rPr>
              <a:t> </a:t>
            </a:r>
            <a:r>
              <a:rPr lang="fr-FR" altLang="fr-FR" sz="2400" b="1" dirty="0" err="1" smtClean="0">
                <a:effectLst/>
              </a:rPr>
              <a:t>semantic</a:t>
            </a:r>
            <a:r>
              <a:rPr lang="fr-FR" altLang="fr-FR" sz="2400" dirty="0" smtClean="0">
                <a:effectLst/>
              </a:rPr>
              <a:t> and </a:t>
            </a:r>
            <a:r>
              <a:rPr lang="fr-FR" altLang="fr-FR" sz="2400" b="1" dirty="0" err="1" smtClean="0">
                <a:effectLst/>
              </a:rPr>
              <a:t>phonological</a:t>
            </a:r>
            <a:r>
              <a:rPr lang="fr-FR" altLang="fr-FR" sz="2400" dirty="0" smtClean="0">
                <a:effectLst/>
              </a:rPr>
              <a:t> issues of </a:t>
            </a:r>
            <a:r>
              <a:rPr lang="fr-FR" altLang="fr-FR" sz="2400" b="1" dirty="0" err="1" smtClean="0">
                <a:effectLst/>
              </a:rPr>
              <a:t>equivalence</a:t>
            </a:r>
            <a:r>
              <a:rPr lang="fr-FR" altLang="fr-FR" sz="2400" i="1" dirty="0" smtClean="0">
                <a:effectLst/>
              </a:rPr>
              <a:t> </a:t>
            </a:r>
            <a:r>
              <a:rPr lang="fr-FR" altLang="fr-FR" sz="2400" dirty="0" smtClean="0">
                <a:effectLst/>
              </a:rPr>
              <a:t>or </a:t>
            </a:r>
            <a:r>
              <a:rPr lang="fr-FR" altLang="fr-FR" sz="2400" b="1" dirty="0" err="1" smtClean="0">
                <a:effectLst/>
              </a:rPr>
              <a:t>comparability</a:t>
            </a:r>
            <a:r>
              <a:rPr lang="fr-FR" altLang="fr-FR" sz="2400" dirty="0" smtClean="0">
                <a:effectLst/>
              </a:rPr>
              <a:t>.</a:t>
            </a:r>
          </a:p>
          <a:p>
            <a:pPr algn="just">
              <a:buFont typeface="Wingdings" panose="05000000000000000000" pitchFamily="2" charset="2"/>
              <a:buChar char="ü"/>
              <a:defRPr/>
            </a:pPr>
            <a:r>
              <a:rPr lang="fr-FR" altLang="fr-FR" sz="2400" dirty="0" err="1" smtClean="0">
                <a:effectLst/>
              </a:rPr>
              <a:t>seeks</a:t>
            </a:r>
            <a:r>
              <a:rPr lang="fr-FR" altLang="fr-FR" sz="2400" dirty="0" smtClean="0">
                <a:effectLst/>
              </a:rPr>
              <a:t> to </a:t>
            </a:r>
            <a:r>
              <a:rPr lang="fr-FR" altLang="fr-FR" sz="2400" dirty="0" err="1" smtClean="0">
                <a:effectLst/>
              </a:rPr>
              <a:t>isolate</a:t>
            </a:r>
            <a:r>
              <a:rPr lang="fr-FR" altLang="fr-FR" sz="2400" dirty="0" smtClean="0">
                <a:effectLst/>
              </a:rPr>
              <a:t> (</a:t>
            </a:r>
            <a:r>
              <a:rPr lang="fr-FR" altLang="fr-FR" sz="2400" dirty="0" err="1" smtClean="0">
                <a:effectLst/>
              </a:rPr>
              <a:t>sub</a:t>
            </a:r>
            <a:r>
              <a:rPr lang="fr-FR" altLang="fr-FR" sz="2400" dirty="0" smtClean="0">
                <a:effectLst/>
              </a:rPr>
              <a:t>)</a:t>
            </a:r>
            <a:r>
              <a:rPr lang="fr-FR" altLang="fr-FR" sz="2400" dirty="0" err="1" smtClean="0">
                <a:effectLst/>
              </a:rPr>
              <a:t>systems</a:t>
            </a:r>
            <a:r>
              <a:rPr lang="fr-FR" altLang="fr-FR" sz="2400" dirty="0" smtClean="0">
                <a:effectLst/>
              </a:rPr>
              <a:t>, constructions, or </a:t>
            </a:r>
            <a:r>
              <a:rPr lang="fr-FR" altLang="fr-FR" sz="2400" dirty="0" err="1" smtClean="0">
                <a:effectLst/>
              </a:rPr>
              <a:t>rules</a:t>
            </a:r>
            <a:r>
              <a:rPr lang="fr-FR" altLang="fr-FR" sz="2400" dirty="0" smtClean="0">
                <a:effectLst/>
              </a:rPr>
              <a:t> to </a:t>
            </a:r>
            <a:r>
              <a:rPr lang="fr-FR" altLang="fr-FR" sz="2400" dirty="0" err="1" smtClean="0">
                <a:effectLst/>
              </a:rPr>
              <a:t>be</a:t>
            </a:r>
            <a:r>
              <a:rPr lang="fr-FR" altLang="fr-FR" sz="2400" dirty="0" smtClean="0">
                <a:effectLst/>
              </a:rPr>
              <a:t> </a:t>
            </a:r>
            <a:r>
              <a:rPr lang="fr-FR" altLang="fr-FR" sz="2400" dirty="0" err="1" smtClean="0">
                <a:effectLst/>
              </a:rPr>
              <a:t>compared</a:t>
            </a:r>
            <a:r>
              <a:rPr lang="fr-FR" altLang="fr-FR" sz="2400" dirty="0" smtClean="0">
                <a:effectLst/>
              </a:rPr>
              <a:t> </a:t>
            </a:r>
            <a:r>
              <a:rPr lang="fr-FR" altLang="fr-FR" sz="2400" dirty="0" err="1" smtClean="0">
                <a:effectLst/>
              </a:rPr>
              <a:t>with</a:t>
            </a:r>
            <a:r>
              <a:rPr lang="fr-FR" altLang="fr-FR" sz="2400" dirty="0" smtClean="0">
                <a:effectLst/>
              </a:rPr>
              <a:t> </a:t>
            </a:r>
            <a:r>
              <a:rPr lang="fr-FR" altLang="fr-FR" sz="2400" dirty="0" err="1" smtClean="0">
                <a:effectLst/>
              </a:rPr>
              <a:t>their</a:t>
            </a:r>
            <a:r>
              <a:rPr lang="fr-FR" altLang="fr-FR" sz="2400" dirty="0" smtClean="0">
                <a:effectLst/>
              </a:rPr>
              <a:t> cross-</a:t>
            </a:r>
            <a:r>
              <a:rPr lang="fr-FR" altLang="fr-FR" sz="2400" dirty="0" err="1" smtClean="0">
                <a:effectLst/>
              </a:rPr>
              <a:t>linguistic</a:t>
            </a:r>
            <a:r>
              <a:rPr lang="fr-FR" altLang="fr-FR" sz="2400" dirty="0" smtClean="0">
                <a:effectLst/>
              </a:rPr>
              <a:t> </a:t>
            </a:r>
            <a:r>
              <a:rPr lang="fr-FR" altLang="fr-FR" sz="2400" dirty="0" err="1" smtClean="0">
                <a:effectLst/>
              </a:rPr>
              <a:t>equivalents</a:t>
            </a:r>
            <a:r>
              <a:rPr lang="fr-FR" altLang="fr-FR" sz="2400" dirty="0" smtClean="0">
                <a:effectLst/>
              </a:rPr>
              <a:t>. </a:t>
            </a:r>
          </a:p>
          <a:p>
            <a:pPr algn="just">
              <a:defRPr/>
            </a:pPr>
            <a:r>
              <a:rPr lang="en-US" altLang="fr-FR" sz="2400" b="1" dirty="0" smtClean="0">
                <a:solidFill>
                  <a:schemeClr val="tx2">
                    <a:lumMod val="75000"/>
                  </a:schemeClr>
                </a:solidFill>
                <a:effectLst/>
              </a:rPr>
              <a:t>As an </a:t>
            </a:r>
            <a:r>
              <a:rPr lang="en-US" altLang="fr-FR" sz="2400" b="1" dirty="0">
                <a:solidFill>
                  <a:schemeClr val="tx2">
                    <a:lumMod val="75000"/>
                  </a:schemeClr>
                </a:solidFill>
                <a:effectLst/>
              </a:rPr>
              <a:t>applied</a:t>
            </a:r>
            <a:r>
              <a:rPr lang="en-US" altLang="fr-FR" sz="2400" dirty="0">
                <a:solidFill>
                  <a:schemeClr val="tx2">
                    <a:lumMod val="75000"/>
                  </a:schemeClr>
                </a:solidFill>
                <a:effectLst/>
              </a:rPr>
              <a:t> </a:t>
            </a:r>
            <a:r>
              <a:rPr lang="en-US" altLang="fr-FR" sz="2400" b="1" dirty="0" smtClean="0">
                <a:solidFill>
                  <a:schemeClr val="tx2">
                    <a:lumMod val="75000"/>
                  </a:schemeClr>
                </a:solidFill>
                <a:effectLst/>
              </a:rPr>
              <a:t>enterprise</a:t>
            </a:r>
            <a:r>
              <a:rPr lang="en-US" altLang="fr-FR" sz="2400" dirty="0" smtClean="0">
                <a:solidFill>
                  <a:schemeClr val="tx2">
                    <a:lumMod val="75000"/>
                  </a:schemeClr>
                </a:solidFill>
                <a:effectLst/>
              </a:rPr>
              <a:t>, </a:t>
            </a:r>
            <a:r>
              <a:rPr lang="en-US" altLang="fr-FR" sz="2400" b="1" dirty="0" smtClean="0">
                <a:solidFill>
                  <a:schemeClr val="tx2">
                    <a:lumMod val="75000"/>
                  </a:schemeClr>
                </a:solidFill>
                <a:effectLst/>
              </a:rPr>
              <a:t>CL:</a:t>
            </a:r>
          </a:p>
          <a:p>
            <a:pPr algn="just">
              <a:buFont typeface="Wingdings" panose="05000000000000000000" pitchFamily="2" charset="2"/>
              <a:buChar char="ü"/>
              <a:defRPr/>
            </a:pPr>
            <a:r>
              <a:rPr lang="en-US" altLang="fr-FR" sz="2400" dirty="0" smtClean="0">
                <a:effectLst/>
              </a:rPr>
              <a:t>is </a:t>
            </a:r>
            <a:r>
              <a:rPr lang="fr-FR" altLang="fr-FR" sz="2400" dirty="0" err="1">
                <a:effectLst/>
              </a:rPr>
              <a:t>related</a:t>
            </a:r>
            <a:r>
              <a:rPr lang="fr-FR" altLang="fr-FR" sz="2400" dirty="0">
                <a:effectLst/>
              </a:rPr>
              <a:t> to </a:t>
            </a:r>
            <a:r>
              <a:rPr lang="fr-FR" altLang="fr-FR" sz="2400" dirty="0" err="1">
                <a:effectLst/>
              </a:rPr>
              <a:t>language</a:t>
            </a:r>
            <a:r>
              <a:rPr lang="fr-FR" altLang="fr-FR" sz="2400" dirty="0">
                <a:effectLst/>
              </a:rPr>
              <a:t> </a:t>
            </a:r>
            <a:r>
              <a:rPr lang="fr-FR" altLang="fr-FR" sz="2400" dirty="0" err="1">
                <a:effectLst/>
              </a:rPr>
              <a:t>teaching</a:t>
            </a:r>
            <a:r>
              <a:rPr lang="fr-FR" altLang="fr-FR" sz="2400" dirty="0">
                <a:effectLst/>
              </a:rPr>
              <a:t> and the </a:t>
            </a:r>
            <a:r>
              <a:rPr lang="fr-FR" altLang="fr-FR" sz="2400" dirty="0" err="1" smtClean="0">
                <a:effectLst/>
              </a:rPr>
              <a:t>devising</a:t>
            </a:r>
            <a:r>
              <a:rPr lang="fr-FR" altLang="fr-FR" sz="2400" dirty="0" smtClean="0">
                <a:effectLst/>
              </a:rPr>
              <a:t> </a:t>
            </a:r>
            <a:r>
              <a:rPr lang="fr-FR" altLang="fr-FR" sz="2400" dirty="0">
                <a:effectLst/>
              </a:rPr>
              <a:t>of </a:t>
            </a:r>
            <a:r>
              <a:rPr lang="fr-FR" altLang="fr-FR" sz="2400" dirty="0" err="1">
                <a:effectLst/>
              </a:rPr>
              <a:t>teaching</a:t>
            </a:r>
            <a:r>
              <a:rPr lang="fr-FR" altLang="fr-FR" sz="2400" dirty="0">
                <a:effectLst/>
              </a:rPr>
              <a:t> </a:t>
            </a:r>
            <a:r>
              <a:rPr lang="fr-FR" altLang="fr-FR" sz="2400" dirty="0" err="1">
                <a:effectLst/>
              </a:rPr>
              <a:t>materials</a:t>
            </a:r>
            <a:r>
              <a:rPr lang="fr-FR" altLang="fr-FR" sz="2400" dirty="0">
                <a:effectLst/>
              </a:rPr>
              <a:t>. </a:t>
            </a:r>
            <a:endParaRPr lang="fr-FR" altLang="fr-FR" sz="2400" dirty="0" smtClean="0">
              <a:effectLst/>
            </a:endParaRPr>
          </a:p>
          <a:p>
            <a:pPr algn="just">
              <a:buFont typeface="Wingdings" panose="05000000000000000000" pitchFamily="2" charset="2"/>
              <a:buChar char="ü"/>
              <a:defRPr/>
            </a:pPr>
            <a:r>
              <a:rPr lang="en-US" altLang="fr-FR" sz="2400" dirty="0" smtClean="0">
                <a:effectLst/>
              </a:rPr>
              <a:t>draws </a:t>
            </a:r>
            <a:r>
              <a:rPr lang="en-US" altLang="fr-FR" sz="2400" dirty="0">
                <a:effectLst/>
              </a:rPr>
              <a:t>on the findings of theoretical contrastive studies to select </a:t>
            </a:r>
            <a:r>
              <a:rPr lang="en-US" altLang="fr-FR" sz="2400" dirty="0" smtClean="0">
                <a:effectLst/>
              </a:rPr>
              <a:t>information for </a:t>
            </a:r>
            <a:r>
              <a:rPr lang="en-US" altLang="fr-FR" sz="2400" dirty="0">
                <a:effectLst/>
              </a:rPr>
              <a:t>a specific purpose. </a:t>
            </a:r>
            <a:endParaRPr lang="en-US" altLang="fr-FR" sz="2400" dirty="0" smtClean="0">
              <a:effectLst/>
            </a:endParaRPr>
          </a:p>
          <a:p>
            <a:pPr algn="just">
              <a:buFont typeface="Wingdings" panose="05000000000000000000" pitchFamily="2" charset="2"/>
              <a:buChar char="ü"/>
              <a:defRPr/>
            </a:pPr>
            <a:r>
              <a:rPr lang="fr-FR" altLang="fr-FR" sz="2400" dirty="0" err="1" smtClean="0">
                <a:effectLst/>
              </a:rPr>
              <a:t>devotes</a:t>
            </a:r>
            <a:r>
              <a:rPr lang="fr-FR" altLang="fr-FR" sz="2400" dirty="0" smtClean="0">
                <a:effectLst/>
              </a:rPr>
              <a:t> </a:t>
            </a:r>
            <a:r>
              <a:rPr lang="fr-FR" altLang="fr-FR" sz="2400" dirty="0">
                <a:effectLst/>
              </a:rPr>
              <a:t>more attention to surface </a:t>
            </a:r>
            <a:r>
              <a:rPr lang="fr-FR" altLang="fr-FR" sz="2400" dirty="0" err="1">
                <a:effectLst/>
              </a:rPr>
              <a:t>representations</a:t>
            </a:r>
            <a:r>
              <a:rPr lang="fr-FR" altLang="fr-FR" sz="2400" dirty="0">
                <a:effectLst/>
              </a:rPr>
              <a:t> </a:t>
            </a:r>
            <a:r>
              <a:rPr lang="fr-FR" altLang="fr-FR" sz="2400" dirty="0" err="1">
                <a:effectLst/>
              </a:rPr>
              <a:t>than</a:t>
            </a:r>
            <a:r>
              <a:rPr lang="fr-FR" altLang="fr-FR" sz="2400" dirty="0">
                <a:effectLst/>
              </a:rPr>
              <a:t> </a:t>
            </a:r>
            <a:r>
              <a:rPr lang="fr-FR" altLang="fr-FR" sz="2400" dirty="0" err="1">
                <a:effectLst/>
              </a:rPr>
              <a:t>theoretical</a:t>
            </a:r>
            <a:r>
              <a:rPr lang="fr-FR" altLang="fr-FR" sz="2400" dirty="0">
                <a:effectLst/>
              </a:rPr>
              <a:t> contrastive issues. </a:t>
            </a:r>
          </a:p>
          <a:p>
            <a:pPr marL="0" indent="0" algn="just">
              <a:buFont typeface="Arial" charset="0"/>
              <a:buNone/>
              <a:defRPr/>
            </a:pPr>
            <a:endParaRPr lang="fr-FR" altLang="fr-FR" sz="2400" dirty="0" smtClean="0">
              <a:effectLst/>
            </a:endParaRPr>
          </a:p>
        </p:txBody>
      </p:sp>
      <p:sp>
        <p:nvSpPr>
          <p:cNvPr id="3072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288D9FB9-FE54-49BB-AD0E-53D06181B3B5}" type="slidenum">
              <a:rPr lang="en-US" altLang="fr-FR" sz="1000" smtClean="0">
                <a:latin typeface="Arial" charset="0"/>
              </a:rPr>
              <a:pPr>
                <a:spcBef>
                  <a:spcPct val="0"/>
                </a:spcBef>
                <a:buClrTx/>
                <a:buSzTx/>
                <a:buFontTx/>
                <a:buNone/>
              </a:pPr>
              <a:t>24</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0"/>
            <a:ext cx="9144000" cy="1066800"/>
          </a:xfrm>
        </p:spPr>
        <p:txBody>
          <a:bodyPr/>
          <a:lstStyle/>
          <a:p>
            <a:pPr>
              <a:defRPr/>
            </a:pPr>
            <a:r>
              <a:rPr lang="en-US" b="1" dirty="0" smtClean="0">
                <a:solidFill>
                  <a:schemeClr val="tx2">
                    <a:lumMod val="75000"/>
                  </a:schemeClr>
                </a:solidFill>
              </a:rPr>
              <a:t/>
            </a:r>
            <a:br>
              <a:rPr lang="en-US" b="1" dirty="0" smtClean="0">
                <a:solidFill>
                  <a:schemeClr val="tx2">
                    <a:lumMod val="75000"/>
                  </a:schemeClr>
                </a:solidFill>
              </a:rPr>
            </a:br>
            <a:r>
              <a:rPr lang="en-US" sz="3600" b="1" dirty="0" smtClean="0">
                <a:solidFill>
                  <a:schemeClr val="tx2">
                    <a:lumMod val="75000"/>
                  </a:schemeClr>
                </a:solidFill>
              </a:rPr>
              <a:t>4.1 </a:t>
            </a:r>
            <a:r>
              <a:rPr lang="en-US" sz="3600" b="1" dirty="0">
                <a:solidFill>
                  <a:schemeClr val="tx2">
                    <a:lumMod val="75000"/>
                  </a:schemeClr>
                </a:solidFill>
              </a:rPr>
              <a:t>CL </a:t>
            </a:r>
            <a:r>
              <a:rPr lang="en-US" sz="3600" b="1" dirty="0">
                <a:solidFill>
                  <a:schemeClr val="tx2">
                    <a:lumMod val="75000"/>
                  </a:schemeClr>
                </a:solidFill>
                <a:effectLst/>
              </a:rPr>
              <a:t>b</a:t>
            </a:r>
            <a:r>
              <a:rPr lang="en-US" altLang="fr-FR" sz="3600" b="1" dirty="0" smtClean="0">
                <a:solidFill>
                  <a:schemeClr val="tx2">
                    <a:lumMod val="75000"/>
                  </a:schemeClr>
                </a:solidFill>
                <a:effectLst/>
              </a:rPr>
              <a:t>etween </a:t>
            </a:r>
            <a:r>
              <a:rPr lang="en-US" altLang="fr-FR" sz="3600" b="1" dirty="0">
                <a:solidFill>
                  <a:schemeClr val="tx2">
                    <a:lumMod val="75000"/>
                  </a:schemeClr>
                </a:solidFill>
                <a:effectLst/>
              </a:rPr>
              <a:t>theory and application</a:t>
            </a:r>
            <a:r>
              <a:rPr lang="en-US" altLang="fr-FR" sz="4000" b="1" dirty="0">
                <a:solidFill>
                  <a:schemeClr val="tx2">
                    <a:lumMod val="75000"/>
                  </a:schemeClr>
                </a:solidFill>
                <a:effectLst/>
              </a:rPr>
              <a:t/>
            </a:r>
            <a:br>
              <a:rPr lang="en-US" altLang="fr-FR" sz="4000" b="1" dirty="0">
                <a:solidFill>
                  <a:schemeClr val="tx2">
                    <a:lumMod val="75000"/>
                  </a:schemeClr>
                </a:solidFill>
                <a:effectLst/>
              </a:rPr>
            </a:br>
            <a:r>
              <a:rPr lang="fr-FR" sz="4000" dirty="0">
                <a:effectLst/>
              </a:rPr>
              <a:t/>
            </a:r>
            <a:br>
              <a:rPr lang="fr-FR" sz="4000" dirty="0">
                <a:effectLst/>
              </a:rPr>
            </a:br>
            <a:r>
              <a:rPr lang="en-US" sz="4000" b="1" dirty="0" smtClean="0">
                <a:solidFill>
                  <a:schemeClr val="tx2">
                    <a:lumMod val="75000"/>
                  </a:schemeClr>
                </a:solidFill>
                <a:effectLst/>
              </a:rPr>
              <a:t> </a:t>
            </a:r>
            <a:endParaRPr lang="fr-FR" sz="4000" dirty="0">
              <a:solidFill>
                <a:schemeClr val="tx2">
                  <a:lumMod val="75000"/>
                </a:schemeClr>
              </a:solidFill>
              <a:effectLst/>
            </a:endParaRPr>
          </a:p>
        </p:txBody>
      </p:sp>
      <p:sp>
        <p:nvSpPr>
          <p:cNvPr id="33795" name="Rectangle 3"/>
          <p:cNvSpPr>
            <a:spLocks noGrp="1" noRot="1" noChangeArrowheads="1"/>
          </p:cNvSpPr>
          <p:nvPr>
            <p:ph type="body" idx="1"/>
          </p:nvPr>
        </p:nvSpPr>
        <p:spPr>
          <a:xfrm>
            <a:off x="0" y="990600"/>
            <a:ext cx="8915400" cy="5867400"/>
          </a:xfrm>
        </p:spPr>
        <p:txBody>
          <a:bodyPr/>
          <a:lstStyle/>
          <a:p>
            <a:pPr algn="just">
              <a:buFont typeface="Wingdings" panose="05000000000000000000" pitchFamily="2" charset="2"/>
              <a:buChar char="ü"/>
              <a:defRPr/>
            </a:pPr>
            <a:r>
              <a:rPr lang="en-US" altLang="fr-FR" sz="2400" dirty="0" smtClean="0">
                <a:effectLst/>
              </a:rPr>
              <a:t>So, </a:t>
            </a:r>
            <a:r>
              <a:rPr lang="en-US" altLang="fr-FR" sz="2400" b="1" dirty="0" smtClean="0">
                <a:effectLst/>
              </a:rPr>
              <a:t>applied CL</a:t>
            </a:r>
            <a:r>
              <a:rPr lang="en-US" altLang="fr-FR" sz="2400" dirty="0" smtClean="0">
                <a:effectLst/>
              </a:rPr>
              <a:t> </a:t>
            </a:r>
            <a:r>
              <a:rPr lang="en-US" altLang="fr-FR" sz="2400" b="1" dirty="0" smtClean="0">
                <a:effectLst/>
              </a:rPr>
              <a:t>depends</a:t>
            </a:r>
            <a:r>
              <a:rPr lang="en-US" altLang="fr-FR" sz="2400" dirty="0" smtClean="0">
                <a:effectLst/>
              </a:rPr>
              <a:t> on other (sub)disciplines: </a:t>
            </a:r>
            <a:r>
              <a:rPr lang="en-US" altLang="fr-FR" sz="2400" b="1" dirty="0" smtClean="0">
                <a:effectLst/>
              </a:rPr>
              <a:t>theoretical</a:t>
            </a:r>
            <a:r>
              <a:rPr lang="en-US" altLang="fr-FR" sz="2400" dirty="0" smtClean="0">
                <a:effectLst/>
              </a:rPr>
              <a:t>, </a:t>
            </a:r>
            <a:r>
              <a:rPr lang="en-US" altLang="fr-FR" sz="2400" b="1" dirty="0" smtClean="0">
                <a:effectLst/>
              </a:rPr>
              <a:t>descriptive</a:t>
            </a:r>
            <a:r>
              <a:rPr lang="en-US" altLang="fr-FR" sz="2400" dirty="0" smtClean="0">
                <a:effectLst/>
              </a:rPr>
              <a:t> and </a:t>
            </a:r>
            <a:r>
              <a:rPr lang="en-US" altLang="fr-FR" sz="2400" b="1" dirty="0" smtClean="0">
                <a:effectLst/>
              </a:rPr>
              <a:t>comparative</a:t>
            </a:r>
            <a:r>
              <a:rPr lang="en-US" altLang="fr-FR" sz="2400" dirty="0" smtClean="0">
                <a:effectLst/>
              </a:rPr>
              <a:t> </a:t>
            </a:r>
            <a:r>
              <a:rPr lang="en-US" altLang="fr-FR" sz="2400" b="1" dirty="0" smtClean="0">
                <a:effectLst/>
              </a:rPr>
              <a:t>linguistics</a:t>
            </a:r>
            <a:r>
              <a:rPr lang="en-US" altLang="fr-FR" sz="2400" dirty="0" smtClean="0">
                <a:effectLst/>
              </a:rPr>
              <a:t>, </a:t>
            </a:r>
            <a:r>
              <a:rPr lang="en-US" altLang="fr-FR" sz="2400" b="1" dirty="0" smtClean="0">
                <a:effectLst/>
              </a:rPr>
              <a:t>sociolinguistics</a:t>
            </a:r>
            <a:r>
              <a:rPr lang="en-US" altLang="fr-FR" sz="2400" dirty="0" smtClean="0">
                <a:effectLst/>
              </a:rPr>
              <a:t>, and </a:t>
            </a:r>
            <a:r>
              <a:rPr lang="en-US" altLang="fr-FR" sz="2400" b="1" dirty="0" smtClean="0">
                <a:effectLst/>
              </a:rPr>
              <a:t>psychology</a:t>
            </a:r>
            <a:r>
              <a:rPr lang="en-US" altLang="fr-FR" sz="2400" dirty="0" smtClean="0">
                <a:effectLst/>
              </a:rPr>
              <a:t> of learning and teaching, (Krzeszowski 1990).</a:t>
            </a:r>
          </a:p>
          <a:p>
            <a:pPr algn="just">
              <a:defRPr/>
            </a:pPr>
            <a:r>
              <a:rPr lang="en-US" altLang="fr-FR" sz="2400" dirty="0" smtClean="0">
                <a:effectLst/>
              </a:rPr>
              <a:t>Based on the scope of the two approaches, language comparison </a:t>
            </a:r>
            <a:r>
              <a:rPr lang="en-US" altLang="fr-FR" sz="2400" b="1" dirty="0" smtClean="0">
                <a:effectLst/>
              </a:rPr>
              <a:t>extends beyond practical applications</a:t>
            </a:r>
            <a:r>
              <a:rPr lang="en-US" altLang="fr-FR" sz="2400" dirty="0" smtClean="0">
                <a:effectLst/>
              </a:rPr>
              <a:t>, it also theoretically deals with what is </a:t>
            </a:r>
            <a:r>
              <a:rPr lang="en-US" altLang="fr-FR" sz="2400" b="1" dirty="0" smtClean="0">
                <a:effectLst/>
              </a:rPr>
              <a:t>general</a:t>
            </a:r>
            <a:r>
              <a:rPr lang="en-US" altLang="fr-FR" sz="2400" dirty="0" smtClean="0">
                <a:effectLst/>
              </a:rPr>
              <a:t> and what is </a:t>
            </a:r>
            <a:r>
              <a:rPr lang="en-US" altLang="fr-FR" sz="2400" b="1" dirty="0" smtClean="0">
                <a:effectLst/>
              </a:rPr>
              <a:t>language specific</a:t>
            </a:r>
            <a:r>
              <a:rPr lang="en-US" altLang="fr-FR" sz="2400" dirty="0" smtClean="0">
                <a:effectLst/>
              </a:rPr>
              <a:t> (see Johansson 2008:12). </a:t>
            </a:r>
          </a:p>
          <a:p>
            <a:pPr algn="just">
              <a:buFont typeface="Wingdings" panose="05000000000000000000" pitchFamily="2" charset="2"/>
              <a:buChar char="§"/>
              <a:defRPr/>
            </a:pPr>
            <a:r>
              <a:rPr lang="en-US" altLang="fr-FR" sz="2400" b="1" dirty="0" smtClean="0">
                <a:effectLst/>
              </a:rPr>
              <a:t>CL</a:t>
            </a:r>
            <a:r>
              <a:rPr lang="en-US" altLang="fr-FR" sz="2400" dirty="0" smtClean="0">
                <a:effectLst/>
              </a:rPr>
              <a:t> appears as an </a:t>
            </a:r>
            <a:r>
              <a:rPr lang="en-US" altLang="fr-FR" sz="2400" b="1" dirty="0" smtClean="0">
                <a:effectLst/>
              </a:rPr>
              <a:t>interface</a:t>
            </a:r>
            <a:r>
              <a:rPr lang="en-US" altLang="fr-FR" sz="2400" dirty="0" smtClean="0">
                <a:effectLst/>
              </a:rPr>
              <a:t> between </a:t>
            </a:r>
            <a:r>
              <a:rPr lang="en-US" altLang="fr-FR" sz="2400" b="1" dirty="0" smtClean="0">
                <a:effectLst/>
              </a:rPr>
              <a:t>theoretical</a:t>
            </a:r>
            <a:r>
              <a:rPr lang="en-US" altLang="fr-FR" sz="2400" dirty="0" smtClean="0">
                <a:effectLst/>
              </a:rPr>
              <a:t> (general linguistics), </a:t>
            </a:r>
            <a:r>
              <a:rPr lang="en-US" altLang="fr-FR" sz="2400" b="1" dirty="0" smtClean="0">
                <a:effectLst/>
              </a:rPr>
              <a:t>descriptive</a:t>
            </a:r>
            <a:r>
              <a:rPr lang="en-US" altLang="fr-FR" sz="2400" dirty="0" smtClean="0">
                <a:effectLst/>
              </a:rPr>
              <a:t> (typological/historical linguistics) and </a:t>
            </a:r>
            <a:r>
              <a:rPr lang="en-US" altLang="fr-FR" sz="2400" b="1" dirty="0" smtClean="0">
                <a:effectLst/>
              </a:rPr>
              <a:t>applied linguistics</a:t>
            </a:r>
            <a:r>
              <a:rPr lang="en-US" altLang="fr-FR" sz="2400" dirty="0" smtClean="0">
                <a:effectLst/>
              </a:rPr>
              <a:t> (Error and interlanguage analyses). </a:t>
            </a:r>
          </a:p>
          <a:p>
            <a:pPr marL="0" indent="0" algn="just">
              <a:buFont typeface="Arial" charset="0"/>
              <a:buNone/>
              <a:defRPr/>
            </a:pPr>
            <a:endParaRPr lang="fr-FR" altLang="fr-FR" sz="2400" dirty="0" smtClean="0">
              <a:effectLst/>
            </a:endParaRPr>
          </a:p>
        </p:txBody>
      </p:sp>
      <p:sp>
        <p:nvSpPr>
          <p:cNvPr id="3174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60AD4D9C-BA7D-432A-8B9A-2217E442C654}" type="slidenum">
              <a:rPr lang="en-US" altLang="fr-FR" sz="1000" smtClean="0">
                <a:latin typeface="Arial" charset="0"/>
              </a:rPr>
              <a:pPr>
                <a:spcBef>
                  <a:spcPct val="0"/>
                </a:spcBef>
                <a:buClrTx/>
                <a:buSzTx/>
                <a:buFontTx/>
                <a:buNone/>
              </a:pPr>
              <a:t>25</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0" y="0"/>
            <a:ext cx="9144000" cy="990600"/>
          </a:xfrm>
        </p:spPr>
        <p:txBody>
          <a:bodyPr/>
          <a:lstStyle/>
          <a:p>
            <a:pPr>
              <a:defRPr/>
            </a:pPr>
            <a:r>
              <a:rPr lang="en-US" b="1" dirty="0" smtClean="0">
                <a:solidFill>
                  <a:schemeClr val="tx2">
                    <a:lumMod val="75000"/>
                  </a:schemeClr>
                </a:solidFill>
              </a:rPr>
              <a:t/>
            </a:r>
            <a:br>
              <a:rPr lang="en-US" b="1" dirty="0" smtClean="0">
                <a:solidFill>
                  <a:schemeClr val="tx2">
                    <a:lumMod val="75000"/>
                  </a:schemeClr>
                </a:solidFill>
              </a:rPr>
            </a:br>
            <a:r>
              <a:rPr lang="en-US" sz="3600" b="1" dirty="0">
                <a:solidFill>
                  <a:schemeClr val="tx2">
                    <a:lumMod val="75000"/>
                  </a:schemeClr>
                </a:solidFill>
              </a:rPr>
              <a:t>4.1 </a:t>
            </a:r>
            <a:r>
              <a:rPr lang="en-US" sz="3600" b="1" dirty="0" smtClean="0">
                <a:solidFill>
                  <a:schemeClr val="tx2">
                    <a:lumMod val="75000"/>
                  </a:schemeClr>
                </a:solidFill>
                <a:effectLst/>
              </a:rPr>
              <a:t>CL b</a:t>
            </a:r>
            <a:r>
              <a:rPr lang="en-US" altLang="fr-FR" sz="3600" b="1" dirty="0" smtClean="0">
                <a:solidFill>
                  <a:schemeClr val="tx2">
                    <a:lumMod val="75000"/>
                  </a:schemeClr>
                </a:solidFill>
                <a:effectLst/>
              </a:rPr>
              <a:t>etween </a:t>
            </a:r>
            <a:r>
              <a:rPr lang="en-US" altLang="fr-FR" sz="3600" b="1" dirty="0">
                <a:solidFill>
                  <a:schemeClr val="tx2">
                    <a:lumMod val="75000"/>
                  </a:schemeClr>
                </a:solidFill>
                <a:effectLst/>
              </a:rPr>
              <a:t>theory and application</a:t>
            </a:r>
            <a:r>
              <a:rPr lang="en-US" altLang="fr-FR" b="1" dirty="0">
                <a:solidFill>
                  <a:schemeClr val="tx2">
                    <a:lumMod val="75000"/>
                  </a:schemeClr>
                </a:solidFill>
                <a:effectLst/>
              </a:rPr>
              <a:t/>
            </a:r>
            <a:br>
              <a:rPr lang="en-US" altLang="fr-FR" b="1" dirty="0">
                <a:solidFill>
                  <a:schemeClr val="tx2">
                    <a:lumMod val="75000"/>
                  </a:schemeClr>
                </a:solidFill>
                <a:effectLst/>
              </a:rPr>
            </a:br>
            <a:r>
              <a:rPr lang="fr-FR" sz="4000" dirty="0">
                <a:effectLst/>
              </a:rPr>
              <a:t/>
            </a:r>
            <a:br>
              <a:rPr lang="fr-FR" sz="4000" dirty="0">
                <a:effectLst/>
              </a:rPr>
            </a:br>
            <a:r>
              <a:rPr lang="en-US" sz="4000" b="1" dirty="0" smtClean="0">
                <a:solidFill>
                  <a:schemeClr val="tx2">
                    <a:lumMod val="75000"/>
                  </a:schemeClr>
                </a:solidFill>
                <a:effectLst/>
              </a:rPr>
              <a:t> </a:t>
            </a:r>
            <a:endParaRPr lang="fr-FR" sz="4000" dirty="0">
              <a:solidFill>
                <a:schemeClr val="tx2">
                  <a:lumMod val="75000"/>
                </a:schemeClr>
              </a:solidFill>
              <a:effectLst/>
            </a:endParaRPr>
          </a:p>
        </p:txBody>
      </p:sp>
      <p:sp>
        <p:nvSpPr>
          <p:cNvPr id="34819" name="Rectangle 3"/>
          <p:cNvSpPr>
            <a:spLocks noGrp="1" noRot="1" noChangeArrowheads="1"/>
          </p:cNvSpPr>
          <p:nvPr>
            <p:ph type="body" idx="1"/>
          </p:nvPr>
        </p:nvSpPr>
        <p:spPr>
          <a:xfrm>
            <a:off x="0" y="990600"/>
            <a:ext cx="8991600" cy="5867400"/>
          </a:xfrm>
        </p:spPr>
        <p:txBody>
          <a:bodyPr/>
          <a:lstStyle/>
          <a:p>
            <a:pPr algn="just">
              <a:defRPr/>
            </a:pPr>
            <a:r>
              <a:rPr lang="en-US" altLang="fr-FR" sz="2400" dirty="0" smtClean="0">
                <a:effectLst/>
              </a:rPr>
              <a:t>According to </a:t>
            </a:r>
            <a:r>
              <a:rPr lang="en-US" altLang="fr-FR" sz="2400" dirty="0" err="1" smtClean="0">
                <a:effectLst/>
              </a:rPr>
              <a:t>Krzeszowski</a:t>
            </a:r>
            <a:r>
              <a:rPr lang="en-US" altLang="fr-FR" sz="2400" dirty="0" smtClean="0">
                <a:effectLst/>
              </a:rPr>
              <a:t> (1990:10) :</a:t>
            </a:r>
            <a:endParaRPr lang="en-US" altLang="fr-FR" sz="2400" b="1" dirty="0" smtClean="0">
              <a:effectLst/>
            </a:endParaRPr>
          </a:p>
          <a:p>
            <a:pPr marL="457200" indent="-457200" algn="just">
              <a:buFont typeface="+mj-lt"/>
              <a:buAutoNum type="arabicPeriod"/>
              <a:defRPr/>
            </a:pPr>
            <a:r>
              <a:rPr lang="en-US" altLang="fr-FR" sz="2400" b="1" dirty="0" smtClean="0">
                <a:effectLst/>
              </a:rPr>
              <a:t>Any CL</a:t>
            </a:r>
            <a:r>
              <a:rPr lang="en-US" altLang="fr-FR" sz="2400" dirty="0" smtClean="0">
                <a:effectLst/>
              </a:rPr>
              <a:t> approach necessarily </a:t>
            </a:r>
            <a:r>
              <a:rPr lang="en-US" altLang="fr-FR" sz="2400" b="1" dirty="0" smtClean="0">
                <a:effectLst/>
              </a:rPr>
              <a:t>depends on theoretical linguistics</a:t>
            </a:r>
            <a:r>
              <a:rPr lang="en-US" altLang="fr-FR" sz="2400" dirty="0" smtClean="0">
                <a:effectLst/>
              </a:rPr>
              <a:t>, “since </a:t>
            </a:r>
            <a:r>
              <a:rPr lang="en-US" altLang="fr-FR" sz="2400" b="1" dirty="0" smtClean="0">
                <a:effectLst/>
              </a:rPr>
              <a:t>no</a:t>
            </a:r>
            <a:r>
              <a:rPr lang="en-US" altLang="fr-FR" sz="2400" dirty="0" smtClean="0">
                <a:effectLst/>
              </a:rPr>
              <a:t> exact and reliable </a:t>
            </a:r>
            <a:r>
              <a:rPr lang="en-US" altLang="fr-FR" sz="2400" b="1" dirty="0" smtClean="0">
                <a:effectLst/>
              </a:rPr>
              <a:t>exploration of facts</a:t>
            </a:r>
            <a:r>
              <a:rPr lang="en-US" altLang="fr-FR" sz="2400" dirty="0" smtClean="0">
                <a:effectLst/>
              </a:rPr>
              <a:t> can be conducted </a:t>
            </a:r>
            <a:r>
              <a:rPr lang="en-US" altLang="fr-FR" sz="2400" b="1" dirty="0" smtClean="0">
                <a:effectLst/>
              </a:rPr>
              <a:t>without a theoretical background</a:t>
            </a:r>
            <a:r>
              <a:rPr lang="en-US" altLang="fr-FR" sz="2400" dirty="0" smtClean="0">
                <a:effectLst/>
              </a:rPr>
              <a:t> which provides concepts, hypothesis and theories”, (e.g. earlier contrastive studies were conducted in the structural framework).</a:t>
            </a:r>
            <a:endParaRPr lang="en-US" altLang="fr-FR" sz="2400" b="1" dirty="0">
              <a:effectLst/>
            </a:endParaRPr>
          </a:p>
          <a:p>
            <a:pPr marL="457200" indent="-457200" algn="just">
              <a:buFont typeface="+mj-lt"/>
              <a:buAutoNum type="arabicPeriod"/>
              <a:defRPr/>
            </a:pPr>
            <a:r>
              <a:rPr lang="en-US" altLang="fr-FR" sz="2400" b="1" dirty="0" smtClean="0">
                <a:effectLst/>
              </a:rPr>
              <a:t>CL</a:t>
            </a:r>
            <a:r>
              <a:rPr lang="en-US" altLang="fr-FR" sz="2400" dirty="0" smtClean="0">
                <a:effectLst/>
              </a:rPr>
              <a:t> is also </a:t>
            </a:r>
            <a:r>
              <a:rPr lang="en-US" altLang="fr-FR" sz="2400" b="1" dirty="0" smtClean="0">
                <a:effectLst/>
              </a:rPr>
              <a:t>dependent on descriptive linguistics</a:t>
            </a:r>
            <a:r>
              <a:rPr lang="en-US" altLang="fr-FR" sz="2400" dirty="0" smtClean="0">
                <a:effectLst/>
              </a:rPr>
              <a:t> since “</a:t>
            </a:r>
            <a:r>
              <a:rPr lang="en-US" altLang="fr-FR" sz="2400" b="1" dirty="0" smtClean="0">
                <a:effectLst/>
              </a:rPr>
              <a:t>no comparison</a:t>
            </a:r>
            <a:r>
              <a:rPr lang="en-US" altLang="fr-FR" sz="2400" dirty="0" smtClean="0">
                <a:effectLst/>
              </a:rPr>
              <a:t> of languages is possible </a:t>
            </a:r>
            <a:r>
              <a:rPr lang="en-US" altLang="fr-FR" sz="2400" b="1" dirty="0" smtClean="0">
                <a:effectLst/>
              </a:rPr>
              <a:t>without their prior description</a:t>
            </a:r>
            <a:r>
              <a:rPr lang="en-US" altLang="fr-FR" sz="2400" dirty="0" smtClean="0">
                <a:effectLst/>
              </a:rPr>
              <a:t>”. </a:t>
            </a:r>
          </a:p>
          <a:p>
            <a:pPr algn="just">
              <a:buFont typeface="Wingdings" panose="05000000000000000000" pitchFamily="2" charset="2"/>
              <a:buChar char="Ø"/>
              <a:defRPr/>
            </a:pPr>
            <a:r>
              <a:rPr lang="en-US" altLang="fr-FR" sz="2400" dirty="0" smtClean="0">
                <a:effectLst/>
              </a:rPr>
              <a:t>This scholar considers “</a:t>
            </a:r>
            <a:r>
              <a:rPr lang="en-US" altLang="fr-FR" sz="2400" b="1" dirty="0" smtClean="0">
                <a:effectLst/>
                <a:latin typeface="Arial" panose="020B0604020202020204" pitchFamily="34" charset="0"/>
                <a:cs typeface="Arial" panose="020B0604020202020204" pitchFamily="34" charset="0"/>
              </a:rPr>
              <a:t>t</a:t>
            </a:r>
            <a:r>
              <a:rPr lang="en-US" sz="2400" b="1" dirty="0" smtClean="0">
                <a:effectLst/>
              </a:rPr>
              <a:t>heory</a:t>
            </a:r>
            <a:r>
              <a:rPr lang="en-US" sz="2400" dirty="0" smtClean="0">
                <a:effectLst/>
              </a:rPr>
              <a:t>” </a:t>
            </a:r>
            <a:r>
              <a:rPr lang="en-US" sz="2400" dirty="0">
                <a:effectLst/>
              </a:rPr>
              <a:t>as a </a:t>
            </a:r>
            <a:r>
              <a:rPr lang="en-US" sz="2400" b="1" dirty="0">
                <a:effectLst/>
              </a:rPr>
              <a:t>cornerstone</a:t>
            </a:r>
            <a:r>
              <a:rPr lang="en-US" sz="2400" dirty="0">
                <a:effectLst/>
              </a:rPr>
              <a:t> in </a:t>
            </a:r>
            <a:r>
              <a:rPr lang="en-US" sz="2400" b="1" dirty="0">
                <a:effectLst/>
              </a:rPr>
              <a:t>CL</a:t>
            </a:r>
            <a:r>
              <a:rPr lang="en-US" sz="2400" dirty="0">
                <a:effectLst/>
              </a:rPr>
              <a:t>.</a:t>
            </a:r>
          </a:p>
          <a:p>
            <a:pPr marL="0" indent="0" algn="just">
              <a:buNone/>
              <a:defRPr/>
            </a:pPr>
            <a:endParaRPr lang="en-US" sz="2400" dirty="0" smtClean="0">
              <a:effectLst/>
            </a:endParaRPr>
          </a:p>
          <a:p>
            <a:pPr algn="just">
              <a:buFont typeface="Wingdings" panose="05000000000000000000" pitchFamily="2" charset="2"/>
              <a:buChar char="q"/>
              <a:defRPr/>
            </a:pPr>
            <a:r>
              <a:rPr lang="en-US" sz="2400" dirty="0" smtClean="0">
                <a:effectLst/>
              </a:rPr>
              <a:t>In </a:t>
            </a:r>
            <a:r>
              <a:rPr lang="en-US" sz="2400" dirty="0">
                <a:effectLst/>
              </a:rPr>
              <a:t>addition to methodology, corpus-based approach is another converging factor for theoretical and applied CL. </a:t>
            </a:r>
          </a:p>
          <a:p>
            <a:pPr marL="0" indent="0" algn="just">
              <a:buNone/>
              <a:defRPr/>
            </a:pPr>
            <a:endParaRPr lang="en-US" altLang="fr-FR" sz="2400" dirty="0" smtClean="0">
              <a:effectLst/>
            </a:endParaRPr>
          </a:p>
          <a:p>
            <a:pPr algn="just">
              <a:defRPr/>
            </a:pPr>
            <a:endParaRPr lang="fr-FR" altLang="fr-FR" sz="1800" dirty="0" smtClean="0">
              <a:effectLst/>
            </a:endParaRPr>
          </a:p>
          <a:p>
            <a:pPr algn="just">
              <a:defRPr/>
            </a:pPr>
            <a:endParaRPr lang="fr-FR" altLang="fr-FR" sz="1800" dirty="0" smtClean="0">
              <a:effectLst/>
            </a:endParaRPr>
          </a:p>
        </p:txBody>
      </p:sp>
      <p:sp>
        <p:nvSpPr>
          <p:cNvPr id="3277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8A213935-BF16-496D-8FAC-634F3FE55A57}" type="slidenum">
              <a:rPr lang="en-US" altLang="fr-FR" sz="1000" smtClean="0">
                <a:latin typeface="Arial" charset="0"/>
              </a:rPr>
              <a:pPr>
                <a:spcBef>
                  <a:spcPct val="0"/>
                </a:spcBef>
                <a:buClrTx/>
                <a:buSzTx/>
                <a:buFontTx/>
                <a:buNone/>
              </a:pPr>
              <a:t>26</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0" y="0"/>
            <a:ext cx="9144000" cy="1066800"/>
          </a:xfrm>
        </p:spPr>
        <p:txBody>
          <a:bodyPr/>
          <a:lstStyle/>
          <a:p>
            <a:pPr eaLnBrk="1" hangingPunct="1">
              <a:defRPr/>
            </a:pPr>
            <a:r>
              <a:rPr lang="fr-FR" b="1" dirty="0" smtClean="0"/>
              <a:t/>
            </a:r>
            <a:br>
              <a:rPr lang="fr-FR" b="1" dirty="0" smtClean="0"/>
            </a:br>
            <a:r>
              <a:rPr lang="fr-FR" b="1" dirty="0"/>
              <a:t/>
            </a:r>
            <a:br>
              <a:rPr lang="fr-FR" b="1" dirty="0"/>
            </a:br>
            <a:r>
              <a:rPr lang="fr-FR" sz="3600" b="1" dirty="0" smtClean="0">
                <a:solidFill>
                  <a:schemeClr val="tx2">
                    <a:lumMod val="75000"/>
                  </a:schemeClr>
                </a:solidFill>
              </a:rPr>
              <a:t>4.2</a:t>
            </a:r>
            <a:r>
              <a:rPr lang="en-US" sz="3600" b="1" dirty="0" smtClean="0">
                <a:solidFill>
                  <a:schemeClr val="tx2">
                    <a:lumMod val="75000"/>
                  </a:schemeClr>
                </a:solidFill>
              </a:rPr>
              <a:t> </a:t>
            </a:r>
            <a:r>
              <a:rPr lang="en-US" sz="3600" b="1" dirty="0">
                <a:solidFill>
                  <a:schemeClr val="tx2">
                    <a:lumMod val="75000"/>
                  </a:schemeClr>
                </a:solidFill>
                <a:effectLst/>
              </a:rPr>
              <a:t>Corpus-based </a:t>
            </a:r>
            <a:r>
              <a:rPr lang="en-US" sz="3600" b="1" dirty="0" smtClean="0">
                <a:solidFill>
                  <a:schemeClr val="tx2">
                    <a:lumMod val="75000"/>
                  </a:schemeClr>
                </a:solidFill>
                <a:effectLst/>
              </a:rPr>
              <a:t>approach: as a common </a:t>
            </a:r>
            <a:r>
              <a:rPr lang="en-US" sz="3600" b="1" dirty="0">
                <a:solidFill>
                  <a:schemeClr val="tx2">
                    <a:lumMod val="75000"/>
                  </a:schemeClr>
                </a:solidFill>
                <a:effectLst/>
              </a:rPr>
              <a:t>empirical </a:t>
            </a:r>
            <a:r>
              <a:rPr lang="en-US" sz="3600" b="1" dirty="0" smtClean="0">
                <a:solidFill>
                  <a:schemeClr val="tx2">
                    <a:lumMod val="75000"/>
                  </a:schemeClr>
                </a:solidFill>
                <a:effectLst/>
              </a:rPr>
              <a:t>ground for CL/TS</a:t>
            </a:r>
            <a:r>
              <a:rPr lang="fr-FR" sz="4000" dirty="0">
                <a:effectLst/>
              </a:rPr>
              <a:t/>
            </a:r>
            <a:br>
              <a:rPr lang="fr-FR" sz="4000" dirty="0">
                <a:effectLst/>
              </a:rPr>
            </a:br>
            <a:r>
              <a:rPr lang="fr-FR" dirty="0" smtClean="0"/>
              <a:t/>
            </a:r>
            <a:br>
              <a:rPr lang="fr-FR" dirty="0" smtClean="0"/>
            </a:br>
            <a:endParaRPr lang="en-US" b="1" dirty="0" smtClean="0">
              <a:latin typeface="Arial Rounded MT Bold" pitchFamily="34" charset="0"/>
            </a:endParaRPr>
          </a:p>
        </p:txBody>
      </p:sp>
      <p:sp>
        <p:nvSpPr>
          <p:cNvPr id="34819" name="Rectangle 3"/>
          <p:cNvSpPr>
            <a:spLocks noGrp="1" noRot="1" noChangeArrowheads="1"/>
          </p:cNvSpPr>
          <p:nvPr>
            <p:ph type="body" idx="1"/>
          </p:nvPr>
        </p:nvSpPr>
        <p:spPr>
          <a:xfrm>
            <a:off x="0" y="1371600"/>
            <a:ext cx="8991600" cy="5334000"/>
          </a:xfrm>
        </p:spPr>
        <p:txBody>
          <a:bodyPr/>
          <a:lstStyle/>
          <a:p>
            <a:pPr algn="just"/>
            <a:r>
              <a:rPr lang="en-US" sz="2400" dirty="0">
                <a:effectLst/>
              </a:rPr>
              <a:t>The development of corpora has </a:t>
            </a:r>
            <a:r>
              <a:rPr lang="en-US" sz="2400" dirty="0" smtClean="0">
                <a:effectLst/>
              </a:rPr>
              <a:t>given momentum </a:t>
            </a:r>
            <a:r>
              <a:rPr lang="en-US" sz="2400" dirty="0">
                <a:effectLst/>
              </a:rPr>
              <a:t>to many fields of </a:t>
            </a:r>
            <a:r>
              <a:rPr lang="en-US" sz="2400" dirty="0" smtClean="0">
                <a:effectLst/>
              </a:rPr>
              <a:t>linguistics, mainly all fields of </a:t>
            </a:r>
            <a:r>
              <a:rPr lang="en-US" altLang="fr-FR" sz="2400" dirty="0" smtClean="0">
                <a:effectLst/>
              </a:rPr>
              <a:t>CL and Translation Studies</a:t>
            </a:r>
          </a:p>
          <a:p>
            <a:pPr algn="just"/>
            <a:r>
              <a:rPr lang="fr-FR" altLang="fr-FR" sz="2400" b="1" dirty="0" err="1" smtClean="0">
                <a:effectLst/>
              </a:rPr>
              <a:t>Corpora</a:t>
            </a:r>
            <a:r>
              <a:rPr lang="fr-FR" altLang="fr-FR" sz="2400" dirty="0" smtClean="0">
                <a:effectLst/>
              </a:rPr>
              <a:t> have the </a:t>
            </a:r>
            <a:r>
              <a:rPr lang="fr-FR" altLang="fr-FR" sz="2400" dirty="0" err="1" smtClean="0">
                <a:effectLst/>
              </a:rPr>
              <a:t>advantage</a:t>
            </a:r>
            <a:r>
              <a:rPr lang="fr-FR" altLang="fr-FR" sz="2400" dirty="0" smtClean="0">
                <a:effectLst/>
              </a:rPr>
              <a:t> to </a:t>
            </a:r>
            <a:r>
              <a:rPr lang="fr-FR" altLang="fr-FR" sz="2400" dirty="0" err="1" smtClean="0">
                <a:effectLst/>
              </a:rPr>
              <a:t>grant</a:t>
            </a:r>
            <a:r>
              <a:rPr lang="fr-FR" altLang="fr-FR" sz="2400" dirty="0" smtClean="0">
                <a:effectLst/>
              </a:rPr>
              <a:t> a more objective and </a:t>
            </a:r>
            <a:r>
              <a:rPr lang="fr-FR" altLang="fr-FR" sz="2400" dirty="0" err="1" smtClean="0">
                <a:effectLst/>
              </a:rPr>
              <a:t>reliable</a:t>
            </a:r>
            <a:r>
              <a:rPr lang="fr-FR" altLang="fr-FR" sz="2400" dirty="0" smtClean="0">
                <a:effectLst/>
              </a:rPr>
              <a:t> </a:t>
            </a:r>
            <a:r>
              <a:rPr lang="fr-FR" altLang="fr-FR" sz="2400" dirty="0" err="1" smtClean="0">
                <a:effectLst/>
              </a:rPr>
              <a:t>empirical</a:t>
            </a:r>
            <a:r>
              <a:rPr lang="fr-FR" altLang="fr-FR" sz="2400" dirty="0" smtClean="0">
                <a:effectLst/>
              </a:rPr>
              <a:t> investigation, </a:t>
            </a:r>
            <a:r>
              <a:rPr lang="fr-FR" altLang="fr-FR" sz="2400" dirty="0" err="1" smtClean="0">
                <a:effectLst/>
              </a:rPr>
              <a:t>contrary</a:t>
            </a:r>
            <a:r>
              <a:rPr lang="fr-FR" altLang="fr-FR" sz="2400" dirty="0" smtClean="0">
                <a:effectLst/>
              </a:rPr>
              <a:t> to the </a:t>
            </a:r>
            <a:r>
              <a:rPr lang="fr-FR" altLang="fr-FR" sz="2400" dirty="0" err="1" smtClean="0">
                <a:effectLst/>
              </a:rPr>
              <a:t>formerly</a:t>
            </a:r>
            <a:r>
              <a:rPr lang="fr-FR" altLang="fr-FR" sz="2400" dirty="0" smtClean="0">
                <a:effectLst/>
              </a:rPr>
              <a:t> intuition-</a:t>
            </a:r>
            <a:r>
              <a:rPr lang="fr-FR" altLang="fr-FR" sz="2400" dirty="0" err="1" smtClean="0">
                <a:effectLst/>
              </a:rPr>
              <a:t>based</a:t>
            </a:r>
            <a:r>
              <a:rPr lang="fr-FR" altLang="fr-FR" sz="2400" dirty="0" smtClean="0">
                <a:effectLst/>
              </a:rPr>
              <a:t> </a:t>
            </a:r>
            <a:r>
              <a:rPr lang="fr-FR" altLang="fr-FR" sz="2400" dirty="0" err="1" smtClean="0">
                <a:effectLst/>
              </a:rPr>
              <a:t>judgments</a:t>
            </a:r>
            <a:r>
              <a:rPr lang="fr-FR" altLang="fr-FR" sz="2400" dirty="0" smtClean="0">
                <a:effectLst/>
              </a:rPr>
              <a:t> (Granger 2003, </a:t>
            </a:r>
            <a:r>
              <a:rPr lang="en-US" altLang="fr-FR" sz="2400" dirty="0" err="1" smtClean="0">
                <a:effectLst/>
              </a:rPr>
              <a:t>Gast</a:t>
            </a:r>
            <a:r>
              <a:rPr lang="en-US" altLang="fr-FR" sz="2400" dirty="0" smtClean="0">
                <a:effectLst/>
              </a:rPr>
              <a:t> 2013). </a:t>
            </a:r>
          </a:p>
          <a:p>
            <a:pPr algn="just"/>
            <a:endParaRPr lang="en-US" altLang="fr-FR" sz="2400" b="1" dirty="0" smtClean="0">
              <a:effectLst/>
            </a:endParaRPr>
          </a:p>
          <a:p>
            <a:pPr algn="just"/>
            <a:r>
              <a:rPr lang="en-US" altLang="fr-FR" sz="2400" b="1" dirty="0" smtClean="0">
                <a:effectLst/>
              </a:rPr>
              <a:t>Types of corpora used in CL:</a:t>
            </a:r>
            <a:endParaRPr lang="fr-FR" altLang="fr-FR" sz="2400" b="1" dirty="0" smtClean="0">
              <a:effectLst/>
            </a:endParaRPr>
          </a:p>
          <a:p>
            <a:pPr algn="just">
              <a:buFont typeface="Wingdings" panose="05000000000000000000" pitchFamily="2" charset="2"/>
              <a:buChar char="Ø"/>
            </a:pPr>
            <a:r>
              <a:rPr lang="en-US" altLang="fr-FR" sz="2400" b="1" dirty="0" smtClean="0">
                <a:effectLst/>
              </a:rPr>
              <a:t>Comparable corpus</a:t>
            </a:r>
            <a:r>
              <a:rPr lang="en-US" altLang="fr-FR" sz="2400" dirty="0" smtClean="0">
                <a:effectLst/>
              </a:rPr>
              <a:t>: contains original texts in two or more languages (</a:t>
            </a:r>
            <a:r>
              <a:rPr lang="en-US" altLang="fr-FR" sz="2400" b="1" dirty="0" smtClean="0">
                <a:effectLst/>
              </a:rPr>
              <a:t>unilingual</a:t>
            </a:r>
            <a:r>
              <a:rPr lang="en-US" altLang="fr-FR" sz="2400" dirty="0" smtClean="0">
                <a:effectLst/>
              </a:rPr>
              <a:t> texts sharing similar content and features).</a:t>
            </a:r>
            <a:endParaRPr lang="fr-FR" altLang="fr-FR" sz="2400" dirty="0" smtClean="0">
              <a:effectLst/>
            </a:endParaRPr>
          </a:p>
        </p:txBody>
      </p:sp>
      <p:sp>
        <p:nvSpPr>
          <p:cNvPr id="3482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2398E821-D12C-41A5-A305-48CA87B2B533}" type="slidenum">
              <a:rPr lang="en-US" altLang="fr-FR" sz="1000" smtClean="0">
                <a:latin typeface="Arial" charset="0"/>
              </a:rPr>
              <a:pPr>
                <a:spcBef>
                  <a:spcPct val="0"/>
                </a:spcBef>
                <a:buClrTx/>
                <a:buSzTx/>
                <a:buFontTx/>
                <a:buNone/>
              </a:pPr>
              <a:t>27</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0" y="0"/>
            <a:ext cx="9144000" cy="1066800"/>
          </a:xfrm>
        </p:spPr>
        <p:txBody>
          <a:bodyPr/>
          <a:lstStyle/>
          <a:p>
            <a:pPr eaLnBrk="1" hangingPunct="1">
              <a:defRPr/>
            </a:pPr>
            <a:r>
              <a:rPr lang="fr-FR" b="1" dirty="0" smtClean="0"/>
              <a:t/>
            </a:r>
            <a:br>
              <a:rPr lang="fr-FR" b="1" dirty="0" smtClean="0"/>
            </a:br>
            <a:r>
              <a:rPr lang="fr-FR" b="1" dirty="0"/>
              <a:t/>
            </a:r>
            <a:br>
              <a:rPr lang="fr-FR" b="1" dirty="0"/>
            </a:br>
            <a:r>
              <a:rPr lang="fr-FR" sz="3600" b="1" dirty="0" smtClean="0">
                <a:solidFill>
                  <a:schemeClr val="tx2">
                    <a:lumMod val="75000"/>
                  </a:schemeClr>
                </a:solidFill>
              </a:rPr>
              <a:t>4.2</a:t>
            </a:r>
            <a:r>
              <a:rPr lang="en-US" sz="3600" b="1" dirty="0" smtClean="0">
                <a:solidFill>
                  <a:schemeClr val="tx2">
                    <a:lumMod val="75000"/>
                  </a:schemeClr>
                </a:solidFill>
              </a:rPr>
              <a:t> </a:t>
            </a:r>
            <a:r>
              <a:rPr lang="en-US" sz="3600" b="1" dirty="0">
                <a:solidFill>
                  <a:schemeClr val="tx2">
                    <a:lumMod val="75000"/>
                  </a:schemeClr>
                </a:solidFill>
                <a:effectLst/>
              </a:rPr>
              <a:t>Corpus-based </a:t>
            </a:r>
            <a:r>
              <a:rPr lang="en-US" sz="3600" b="1" dirty="0" smtClean="0">
                <a:solidFill>
                  <a:schemeClr val="tx2">
                    <a:lumMod val="75000"/>
                  </a:schemeClr>
                </a:solidFill>
                <a:effectLst/>
              </a:rPr>
              <a:t>approach: as a common </a:t>
            </a:r>
            <a:r>
              <a:rPr lang="en-US" sz="3600" b="1" dirty="0">
                <a:solidFill>
                  <a:schemeClr val="tx2">
                    <a:lumMod val="75000"/>
                  </a:schemeClr>
                </a:solidFill>
                <a:effectLst/>
              </a:rPr>
              <a:t>empirical </a:t>
            </a:r>
            <a:r>
              <a:rPr lang="en-US" sz="3600" b="1" dirty="0" smtClean="0">
                <a:solidFill>
                  <a:schemeClr val="tx2">
                    <a:lumMod val="75000"/>
                  </a:schemeClr>
                </a:solidFill>
                <a:effectLst/>
              </a:rPr>
              <a:t>ground</a:t>
            </a:r>
            <a:r>
              <a:rPr lang="en-US" sz="4000" b="1" dirty="0">
                <a:solidFill>
                  <a:schemeClr val="tx2">
                    <a:lumMod val="75000"/>
                  </a:schemeClr>
                </a:solidFill>
                <a:effectLst/>
              </a:rPr>
              <a:t> for </a:t>
            </a:r>
            <a:r>
              <a:rPr lang="en-US" sz="3600" b="1" dirty="0">
                <a:solidFill>
                  <a:schemeClr val="tx2">
                    <a:lumMod val="75000"/>
                  </a:schemeClr>
                </a:solidFill>
                <a:effectLst/>
              </a:rPr>
              <a:t>CL/TS</a:t>
            </a:r>
            <a:r>
              <a:rPr lang="fr-FR" sz="3600" dirty="0">
                <a:effectLst/>
              </a:rPr>
              <a:t/>
            </a:r>
            <a:br>
              <a:rPr lang="fr-FR" sz="3600" dirty="0">
                <a:effectLst/>
              </a:rPr>
            </a:br>
            <a:r>
              <a:rPr lang="fr-FR" dirty="0" smtClean="0"/>
              <a:t/>
            </a:r>
            <a:br>
              <a:rPr lang="fr-FR" dirty="0" smtClean="0"/>
            </a:br>
            <a:endParaRPr lang="en-US" b="1" dirty="0" smtClean="0">
              <a:latin typeface="Arial Rounded MT Bold" pitchFamily="34" charset="0"/>
            </a:endParaRPr>
          </a:p>
        </p:txBody>
      </p:sp>
      <p:sp>
        <p:nvSpPr>
          <p:cNvPr id="35843" name="Rectangle 3"/>
          <p:cNvSpPr>
            <a:spLocks noGrp="1" noRot="1" noChangeArrowheads="1"/>
          </p:cNvSpPr>
          <p:nvPr>
            <p:ph type="body" idx="1"/>
          </p:nvPr>
        </p:nvSpPr>
        <p:spPr>
          <a:xfrm>
            <a:off x="152400" y="1371600"/>
            <a:ext cx="8686800" cy="5334000"/>
          </a:xfrm>
        </p:spPr>
        <p:txBody>
          <a:bodyPr/>
          <a:lstStyle/>
          <a:p>
            <a:pPr algn="just">
              <a:buFont typeface="Wingdings" panose="05000000000000000000" pitchFamily="2" charset="2"/>
              <a:buChar char="Ø"/>
            </a:pPr>
            <a:r>
              <a:rPr lang="en-US" altLang="fr-FR" sz="2400" b="1" dirty="0" smtClean="0">
                <a:effectLst/>
              </a:rPr>
              <a:t>Translation/parallel corpus</a:t>
            </a:r>
            <a:r>
              <a:rPr lang="en-US" altLang="fr-FR" sz="2400" dirty="0" smtClean="0">
                <a:effectLst/>
              </a:rPr>
              <a:t>: consists of </a:t>
            </a:r>
            <a:r>
              <a:rPr lang="en-US" altLang="fr-FR" sz="2400" b="1" dirty="0" smtClean="0">
                <a:effectLst/>
              </a:rPr>
              <a:t>original</a:t>
            </a:r>
            <a:r>
              <a:rPr lang="en-US" altLang="fr-FR" sz="2400" dirty="0" smtClean="0">
                <a:effectLst/>
              </a:rPr>
              <a:t> texts and their </a:t>
            </a:r>
            <a:r>
              <a:rPr lang="en-US" altLang="fr-FR" sz="2400" b="1" dirty="0" smtClean="0">
                <a:effectLst/>
              </a:rPr>
              <a:t>translations</a:t>
            </a:r>
            <a:r>
              <a:rPr lang="en-US" altLang="fr-FR" sz="2400" dirty="0" smtClean="0">
                <a:effectLst/>
              </a:rPr>
              <a:t>. </a:t>
            </a:r>
            <a:r>
              <a:rPr lang="fr-FR" altLang="fr-FR" sz="2400" dirty="0" smtClean="0">
                <a:effectLst/>
              </a:rPr>
              <a:t>This </a:t>
            </a:r>
            <a:r>
              <a:rPr lang="fr-FR" altLang="fr-FR" sz="2400" dirty="0" err="1" smtClean="0">
                <a:effectLst/>
              </a:rPr>
              <a:t>kind</a:t>
            </a:r>
            <a:r>
              <a:rPr lang="fr-FR" altLang="fr-FR" sz="2400" dirty="0" smtClean="0">
                <a:effectLst/>
              </a:rPr>
              <a:t> of corpus </a:t>
            </a:r>
            <a:r>
              <a:rPr lang="fr-FR" altLang="fr-FR" sz="2400" dirty="0" err="1" smtClean="0">
                <a:effectLst/>
              </a:rPr>
              <a:t>constitutes</a:t>
            </a:r>
            <a:r>
              <a:rPr lang="fr-FR" altLang="fr-FR" sz="2400" dirty="0" smtClean="0">
                <a:effectLst/>
              </a:rPr>
              <a:t> one of the </a:t>
            </a:r>
            <a:r>
              <a:rPr lang="fr-FR" altLang="fr-FR" sz="2400" dirty="0" err="1" smtClean="0">
                <a:effectLst/>
              </a:rPr>
              <a:t>junctions</a:t>
            </a:r>
            <a:r>
              <a:rPr lang="fr-FR" altLang="fr-FR" sz="2400" dirty="0" smtClean="0">
                <a:effectLst/>
              </a:rPr>
              <a:t> </a:t>
            </a:r>
            <a:r>
              <a:rPr lang="fr-FR" altLang="fr-FR" sz="2400" dirty="0" err="1" smtClean="0">
                <a:effectLst/>
              </a:rPr>
              <a:t>between</a:t>
            </a:r>
            <a:r>
              <a:rPr lang="fr-FR" altLang="fr-FR" sz="2400" dirty="0" smtClean="0">
                <a:effectLst/>
              </a:rPr>
              <a:t> CL and TS. </a:t>
            </a:r>
          </a:p>
          <a:p>
            <a:pPr algn="just">
              <a:buFont typeface="Arial" panose="020B0604020202020204" pitchFamily="34" charset="0"/>
              <a:buChar char="•"/>
            </a:pPr>
            <a:r>
              <a:rPr lang="fr-FR" altLang="fr-FR" sz="2400" dirty="0" smtClean="0">
                <a:effectLst/>
              </a:rPr>
              <a:t>T</a:t>
            </a:r>
            <a:r>
              <a:rPr lang="en-US" altLang="fr-FR" sz="2400" dirty="0" err="1" smtClean="0">
                <a:effectLst/>
              </a:rPr>
              <a:t>ranslation</a:t>
            </a:r>
            <a:r>
              <a:rPr lang="en-US" altLang="fr-FR" sz="2400" dirty="0" smtClean="0">
                <a:effectLst/>
              </a:rPr>
              <a:t> provide</a:t>
            </a:r>
            <a:r>
              <a:rPr lang="fr-FR" altLang="fr-FR" sz="2400" dirty="0" smtClean="0">
                <a:effectLst/>
              </a:rPr>
              <a:t>s data for CL and CL </a:t>
            </a:r>
            <a:r>
              <a:rPr lang="en-US" altLang="fr-FR" sz="2400" dirty="0" smtClean="0">
                <a:effectLst/>
              </a:rPr>
              <a:t>provide</a:t>
            </a:r>
            <a:r>
              <a:rPr lang="fr-FR" altLang="fr-FR" sz="2400" dirty="0" smtClean="0">
                <a:effectLst/>
              </a:rPr>
              <a:t>s contrastive </a:t>
            </a:r>
            <a:r>
              <a:rPr lang="en-US" altLang="fr-FR" sz="2400" dirty="0" smtClean="0">
                <a:effectLst/>
              </a:rPr>
              <a:t>explanations of difficulties encountered in translation</a:t>
            </a:r>
            <a:r>
              <a:rPr lang="fr-FR" altLang="fr-FR" sz="2400" dirty="0" smtClean="0">
                <a:effectLst/>
              </a:rPr>
              <a:t>. (</a:t>
            </a:r>
            <a:r>
              <a:rPr lang="fr-FR" altLang="fr-FR" sz="2400" dirty="0" err="1" smtClean="0">
                <a:effectLst/>
              </a:rPr>
              <a:t>see</a:t>
            </a:r>
            <a:r>
              <a:rPr lang="fr-FR" altLang="fr-FR" sz="2400" dirty="0" smtClean="0">
                <a:effectLst/>
              </a:rPr>
              <a:t> Baker 1993, </a:t>
            </a:r>
            <a:r>
              <a:rPr lang="fr-FR" altLang="fr-FR" sz="2400" dirty="0" err="1" smtClean="0">
                <a:effectLst/>
              </a:rPr>
              <a:t>Garci</a:t>
            </a:r>
            <a:r>
              <a:rPr lang="en-US" altLang="fr-FR" sz="2400" dirty="0" smtClean="0">
                <a:effectLst/>
              </a:rPr>
              <a:t>a 2002</a:t>
            </a:r>
            <a:r>
              <a:rPr lang="fr-FR" altLang="fr-FR" sz="2400" dirty="0" smtClean="0">
                <a:effectLst/>
              </a:rPr>
              <a:t>, Granger 2003, </a:t>
            </a:r>
            <a:r>
              <a:rPr lang="fr-FR" altLang="fr-FR" sz="2400" dirty="0" err="1" smtClean="0">
                <a:effectLst/>
              </a:rPr>
              <a:t>Johansson</a:t>
            </a:r>
            <a:r>
              <a:rPr lang="fr-FR" altLang="fr-FR" sz="2400" dirty="0" smtClean="0">
                <a:effectLst/>
              </a:rPr>
              <a:t> 2008, </a:t>
            </a:r>
            <a:r>
              <a:rPr lang="fr-FR" altLang="fr-FR" sz="2400" dirty="0" err="1" smtClean="0">
                <a:effectLst/>
              </a:rPr>
              <a:t>among</a:t>
            </a:r>
            <a:r>
              <a:rPr lang="fr-FR" altLang="fr-FR" sz="2400" dirty="0" smtClean="0">
                <a:effectLst/>
              </a:rPr>
              <a:t> </a:t>
            </a:r>
            <a:r>
              <a:rPr lang="fr-FR" altLang="fr-FR" sz="2400" dirty="0" err="1" smtClean="0">
                <a:effectLst/>
              </a:rPr>
              <a:t>others</a:t>
            </a:r>
            <a:r>
              <a:rPr lang="fr-FR" altLang="fr-FR" sz="2400" dirty="0" smtClean="0">
                <a:effectLst/>
              </a:rPr>
              <a:t>). </a:t>
            </a:r>
          </a:p>
          <a:p>
            <a:pPr algn="just">
              <a:buFont typeface="Wingdings" panose="05000000000000000000" pitchFamily="2" charset="2"/>
              <a:buChar char="Ø"/>
            </a:pPr>
            <a:r>
              <a:rPr lang="en-US" altLang="fr-FR" sz="2400" b="1" dirty="0" smtClean="0">
                <a:effectLst/>
              </a:rPr>
              <a:t>Learner corpus:</a:t>
            </a:r>
            <a:r>
              <a:rPr lang="en-US" altLang="fr-FR" sz="2400" dirty="0" smtClean="0">
                <a:effectLst/>
              </a:rPr>
              <a:t> compiles learner interlanguage data (mainly used in EA and IA).</a:t>
            </a:r>
          </a:p>
          <a:p>
            <a:pPr algn="just">
              <a:buFont typeface="Wingdings" panose="05000000000000000000" pitchFamily="2" charset="2"/>
              <a:buChar char="Ø"/>
            </a:pPr>
            <a:endParaRPr lang="fr-FR" altLang="fr-FR" sz="2400" dirty="0" smtClean="0">
              <a:effectLst/>
            </a:endParaRPr>
          </a:p>
        </p:txBody>
      </p:sp>
      <p:sp>
        <p:nvSpPr>
          <p:cNvPr id="3584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0FABF452-94E2-4DFB-A39F-B0A7DB647F9E}" type="slidenum">
              <a:rPr lang="en-US" altLang="fr-FR" sz="1000" smtClean="0">
                <a:latin typeface="Arial" charset="0"/>
              </a:rPr>
              <a:pPr>
                <a:spcBef>
                  <a:spcPct val="0"/>
                </a:spcBef>
                <a:buClrTx/>
                <a:buSzTx/>
                <a:buFontTx/>
                <a:buNone/>
              </a:pPr>
              <a:t>28</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0" y="0"/>
            <a:ext cx="9144000" cy="1066800"/>
          </a:xfrm>
        </p:spPr>
        <p:txBody>
          <a:bodyPr/>
          <a:lstStyle/>
          <a:p>
            <a:pPr eaLnBrk="1" hangingPunct="1">
              <a:defRPr/>
            </a:pPr>
            <a:r>
              <a:rPr lang="fr-FR" b="1" dirty="0" smtClean="0"/>
              <a:t/>
            </a:r>
            <a:br>
              <a:rPr lang="fr-FR" b="1" dirty="0" smtClean="0"/>
            </a:br>
            <a:r>
              <a:rPr lang="fr-FR" sz="3600" b="1" dirty="0" smtClean="0">
                <a:solidFill>
                  <a:schemeClr val="tx2">
                    <a:lumMod val="75000"/>
                  </a:schemeClr>
                </a:solidFill>
              </a:rPr>
              <a:t>4.2</a:t>
            </a:r>
            <a:r>
              <a:rPr lang="en-US" sz="3600" b="1" dirty="0" smtClean="0">
                <a:solidFill>
                  <a:schemeClr val="tx2">
                    <a:lumMod val="75000"/>
                  </a:schemeClr>
                </a:solidFill>
              </a:rPr>
              <a:t> </a:t>
            </a:r>
            <a:r>
              <a:rPr lang="en-US" sz="3600" b="1" dirty="0">
                <a:solidFill>
                  <a:schemeClr val="tx2">
                    <a:lumMod val="75000"/>
                  </a:schemeClr>
                </a:solidFill>
                <a:effectLst/>
              </a:rPr>
              <a:t>Corpus-based approach: as a common empirical </a:t>
            </a:r>
            <a:r>
              <a:rPr lang="en-US" sz="3600" b="1" dirty="0" smtClean="0">
                <a:solidFill>
                  <a:schemeClr val="tx2">
                    <a:lumMod val="75000"/>
                  </a:schemeClr>
                </a:solidFill>
                <a:effectLst/>
              </a:rPr>
              <a:t>ground </a:t>
            </a:r>
            <a:r>
              <a:rPr lang="en-US" b="1" dirty="0">
                <a:solidFill>
                  <a:schemeClr val="tx2">
                    <a:lumMod val="75000"/>
                  </a:schemeClr>
                </a:solidFill>
                <a:effectLst/>
              </a:rPr>
              <a:t>for </a:t>
            </a:r>
            <a:r>
              <a:rPr lang="en-US" sz="3600" b="1" dirty="0">
                <a:solidFill>
                  <a:schemeClr val="tx2">
                    <a:lumMod val="75000"/>
                  </a:schemeClr>
                </a:solidFill>
                <a:effectLst/>
              </a:rPr>
              <a:t>CL/TS</a:t>
            </a:r>
            <a:r>
              <a:rPr lang="fr-FR" dirty="0" smtClean="0"/>
              <a:t/>
            </a:r>
            <a:br>
              <a:rPr lang="fr-FR" dirty="0" smtClean="0"/>
            </a:br>
            <a:endParaRPr lang="en-US" b="1" dirty="0" smtClean="0">
              <a:latin typeface="Arial Rounded MT Bold" pitchFamily="34" charset="0"/>
            </a:endParaRPr>
          </a:p>
        </p:txBody>
      </p:sp>
      <p:sp>
        <p:nvSpPr>
          <p:cNvPr id="310275" name="Rectangle 3"/>
          <p:cNvSpPr>
            <a:spLocks noGrp="1" noRot="1" noChangeArrowheads="1"/>
          </p:cNvSpPr>
          <p:nvPr>
            <p:ph type="body" idx="1"/>
          </p:nvPr>
        </p:nvSpPr>
        <p:spPr>
          <a:xfrm>
            <a:off x="152400" y="1219200"/>
            <a:ext cx="8839200" cy="5638800"/>
          </a:xfrm>
        </p:spPr>
        <p:txBody>
          <a:bodyPr/>
          <a:lstStyle/>
          <a:p>
            <a:pPr algn="just">
              <a:defRPr/>
            </a:pPr>
            <a:r>
              <a:rPr lang="en-US" sz="2400" b="1" dirty="0">
                <a:effectLst/>
              </a:rPr>
              <a:t>Corpus-based approach</a:t>
            </a:r>
            <a:r>
              <a:rPr lang="en-US" sz="2400" dirty="0">
                <a:effectLst/>
              </a:rPr>
              <a:t> = a </a:t>
            </a:r>
            <a:r>
              <a:rPr lang="en-US" sz="2400" b="1" dirty="0">
                <a:effectLst/>
              </a:rPr>
              <a:t>converging factor </a:t>
            </a:r>
            <a:r>
              <a:rPr lang="en-US" sz="2400" dirty="0">
                <a:effectLst/>
              </a:rPr>
              <a:t>to all fields of CL (CA, EA, IA): </a:t>
            </a:r>
          </a:p>
          <a:p>
            <a:pPr algn="just">
              <a:defRPr/>
            </a:pPr>
            <a:r>
              <a:rPr lang="en-US" sz="2400" dirty="0" smtClean="0">
                <a:effectLst/>
              </a:rPr>
              <a:t>Scholars like Granger (1996) and </a:t>
            </a:r>
            <a:r>
              <a:rPr lang="en-US" sz="2400" dirty="0">
                <a:effectLst/>
              </a:rPr>
              <a:t>Jarvis </a:t>
            </a:r>
            <a:r>
              <a:rPr lang="en-US" sz="2400" dirty="0" smtClean="0">
                <a:effectLst/>
              </a:rPr>
              <a:t>(2000) suggest the “</a:t>
            </a:r>
            <a:r>
              <a:rPr lang="en-US" sz="2400" b="1" dirty="0" smtClean="0">
                <a:effectLst/>
              </a:rPr>
              <a:t>Integrated </a:t>
            </a:r>
            <a:r>
              <a:rPr lang="en-US" sz="2400" b="1" dirty="0">
                <a:effectLst/>
              </a:rPr>
              <a:t>Contrastive </a:t>
            </a:r>
            <a:r>
              <a:rPr lang="en-US" sz="2400" b="1" dirty="0" smtClean="0">
                <a:effectLst/>
              </a:rPr>
              <a:t>Model</a:t>
            </a:r>
            <a:r>
              <a:rPr lang="en-US" sz="2400" dirty="0" smtClean="0">
                <a:effectLst/>
              </a:rPr>
              <a:t>”: which </a:t>
            </a:r>
            <a:r>
              <a:rPr lang="en-US" sz="2400" dirty="0">
                <a:effectLst/>
              </a:rPr>
              <a:t>brings together the </a:t>
            </a:r>
            <a:r>
              <a:rPr lang="en-US" sz="2400" b="1" dirty="0">
                <a:effectLst/>
              </a:rPr>
              <a:t>three areas of </a:t>
            </a:r>
            <a:r>
              <a:rPr lang="en-US" sz="2400" b="1" dirty="0" smtClean="0">
                <a:effectLst/>
              </a:rPr>
              <a:t>CL,</a:t>
            </a:r>
            <a:r>
              <a:rPr lang="en-US" sz="2400" dirty="0" smtClean="0">
                <a:effectLst/>
              </a:rPr>
              <a:t> </a:t>
            </a:r>
            <a:r>
              <a:rPr lang="en-US" sz="2400" dirty="0">
                <a:effectLst/>
              </a:rPr>
              <a:t>in dealing with </a:t>
            </a:r>
            <a:r>
              <a:rPr lang="en-US" sz="2400" dirty="0" smtClean="0">
                <a:effectLst/>
              </a:rPr>
              <a:t>all </a:t>
            </a:r>
            <a:r>
              <a:rPr lang="en-US" sz="2400" dirty="0">
                <a:effectLst/>
              </a:rPr>
              <a:t>the three varieties of languages: </a:t>
            </a:r>
            <a:r>
              <a:rPr lang="en-US" sz="2400" b="1" dirty="0">
                <a:effectLst/>
              </a:rPr>
              <a:t>L1</a:t>
            </a:r>
            <a:r>
              <a:rPr lang="en-US" sz="2400" dirty="0">
                <a:effectLst/>
              </a:rPr>
              <a:t>, </a:t>
            </a:r>
            <a:r>
              <a:rPr lang="en-US" sz="2400" b="1" dirty="0">
                <a:effectLst/>
              </a:rPr>
              <a:t>L2</a:t>
            </a:r>
            <a:r>
              <a:rPr lang="en-US" sz="2400" dirty="0">
                <a:effectLst/>
              </a:rPr>
              <a:t> and </a:t>
            </a:r>
            <a:r>
              <a:rPr lang="en-US" sz="2400" b="1" dirty="0" smtClean="0">
                <a:effectLst/>
              </a:rPr>
              <a:t>interlanguage</a:t>
            </a:r>
            <a:r>
              <a:rPr lang="en-US" sz="2400" dirty="0">
                <a:effectLst/>
              </a:rPr>
              <a:t>:</a:t>
            </a:r>
          </a:p>
          <a:p>
            <a:pPr algn="just">
              <a:buFont typeface="Wingdings" panose="05000000000000000000" pitchFamily="2" charset="2"/>
              <a:buChar char="ü"/>
              <a:defRPr/>
            </a:pPr>
            <a:r>
              <a:rPr lang="en-US" sz="2400" b="1" dirty="0" smtClean="0">
                <a:effectLst/>
              </a:rPr>
              <a:t>Step 1:</a:t>
            </a:r>
            <a:r>
              <a:rPr lang="en-US" sz="2400" dirty="0" smtClean="0">
                <a:effectLst/>
              </a:rPr>
              <a:t> to compare two </a:t>
            </a:r>
            <a:r>
              <a:rPr lang="en-US" sz="2400" dirty="0">
                <a:effectLst/>
              </a:rPr>
              <a:t>languages </a:t>
            </a:r>
            <a:r>
              <a:rPr lang="en-US" sz="2400" dirty="0" smtClean="0">
                <a:effectLst/>
              </a:rPr>
              <a:t>and make </a:t>
            </a:r>
            <a:r>
              <a:rPr lang="en-US" sz="2400" dirty="0">
                <a:effectLst/>
              </a:rPr>
              <a:t>predictions about </a:t>
            </a:r>
            <a:r>
              <a:rPr lang="en-US" sz="2400" dirty="0" smtClean="0">
                <a:effectLst/>
              </a:rPr>
              <a:t>learners interlanguage </a:t>
            </a:r>
            <a:r>
              <a:rPr lang="en-US" sz="2400" dirty="0">
                <a:effectLst/>
              </a:rPr>
              <a:t>(CA</a:t>
            </a:r>
            <a:r>
              <a:rPr lang="en-US" sz="2400" dirty="0" smtClean="0">
                <a:effectLst/>
              </a:rPr>
              <a:t>).</a:t>
            </a:r>
            <a:endParaRPr lang="en-US" sz="2400" dirty="0">
              <a:effectLst/>
            </a:endParaRPr>
          </a:p>
          <a:p>
            <a:pPr algn="just">
              <a:buFont typeface="Wingdings" panose="05000000000000000000" pitchFamily="2" charset="2"/>
              <a:buChar char="ü"/>
              <a:defRPr/>
            </a:pPr>
            <a:r>
              <a:rPr lang="en-US" sz="2400" b="1" dirty="0" smtClean="0">
                <a:effectLst/>
              </a:rPr>
              <a:t>Step 2:</a:t>
            </a:r>
            <a:r>
              <a:rPr lang="en-US" sz="2400" dirty="0" smtClean="0">
                <a:effectLst/>
              </a:rPr>
              <a:t> to examine learners’ data to </a:t>
            </a:r>
            <a:r>
              <a:rPr lang="en-US" sz="2400" dirty="0">
                <a:effectLst/>
              </a:rPr>
              <a:t>look for traces of </a:t>
            </a:r>
            <a:r>
              <a:rPr lang="en-US" sz="2400" dirty="0" smtClean="0">
                <a:effectLst/>
              </a:rPr>
              <a:t>L1 (</a:t>
            </a:r>
            <a:r>
              <a:rPr lang="en-US" sz="2400" dirty="0" err="1" smtClean="0">
                <a:effectLst/>
              </a:rPr>
              <a:t>tranfer</a:t>
            </a:r>
            <a:r>
              <a:rPr lang="en-US" sz="2400" dirty="0" smtClean="0">
                <a:effectLst/>
              </a:rPr>
              <a:t>) </a:t>
            </a:r>
            <a:r>
              <a:rPr lang="en-US" sz="2400" dirty="0">
                <a:effectLst/>
              </a:rPr>
              <a:t>in the </a:t>
            </a:r>
            <a:r>
              <a:rPr lang="en-US" sz="2400" dirty="0" smtClean="0">
                <a:effectLst/>
              </a:rPr>
              <a:t>data.</a:t>
            </a:r>
          </a:p>
          <a:p>
            <a:pPr algn="just">
              <a:buFont typeface="Wingdings" panose="05000000000000000000" pitchFamily="2" charset="2"/>
              <a:buChar char="ü"/>
              <a:defRPr/>
            </a:pPr>
            <a:r>
              <a:rPr lang="en-US" sz="2400" b="1" dirty="0" smtClean="0">
                <a:effectLst/>
              </a:rPr>
              <a:t>Step 3:</a:t>
            </a:r>
            <a:r>
              <a:rPr lang="en-US" sz="2400" dirty="0" smtClean="0">
                <a:effectLst/>
              </a:rPr>
              <a:t> to test the accuracy of </a:t>
            </a:r>
            <a:r>
              <a:rPr lang="en-US" sz="2400" dirty="0">
                <a:effectLst/>
              </a:rPr>
              <a:t>the predictions and establish the (potential) presence of transfer. </a:t>
            </a:r>
            <a:endParaRPr lang="en-US" sz="2400" dirty="0" smtClean="0">
              <a:effectLst/>
            </a:endParaRPr>
          </a:p>
          <a:p>
            <a:pPr marL="0" indent="0" algn="just">
              <a:buNone/>
              <a:defRPr/>
            </a:pPr>
            <a:r>
              <a:rPr lang="fr-FR" sz="2400" dirty="0" smtClean="0">
                <a:latin typeface="Arial Rounded MT Bold" pitchFamily="34" charset="0"/>
              </a:rPr>
              <a:t>         </a:t>
            </a:r>
          </a:p>
          <a:p>
            <a:pPr eaLnBrk="1" hangingPunct="1">
              <a:buFont typeface="Arial" charset="0"/>
              <a:buNone/>
              <a:defRPr/>
            </a:pPr>
            <a:r>
              <a:rPr lang="fr-FR" dirty="0" smtClean="0">
                <a:latin typeface="Arial Rounded MT Bold" pitchFamily="34" charset="0"/>
              </a:rPr>
              <a:t>									</a:t>
            </a:r>
            <a:endParaRPr lang="fr-FR" sz="1800" dirty="0" smtClean="0"/>
          </a:p>
        </p:txBody>
      </p:sp>
      <p:sp>
        <p:nvSpPr>
          <p:cNvPr id="3686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63165474-BAA5-4E46-92A7-0D900A8A1EA8}" type="slidenum">
              <a:rPr lang="en-US" altLang="fr-FR" sz="1000" smtClean="0">
                <a:latin typeface="Arial" charset="0"/>
              </a:rPr>
              <a:pPr>
                <a:spcBef>
                  <a:spcPct val="0"/>
                </a:spcBef>
                <a:buClrTx/>
                <a:buSzTx/>
                <a:buFontTx/>
                <a:buNone/>
              </a:pPr>
              <a:t>29</a:t>
            </a:fld>
            <a:endParaRPr lang="en-US" altLang="fr-FR" sz="1000" dirty="0" smtClean="0">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5" y="-19050"/>
            <a:ext cx="9144000" cy="1295400"/>
          </a:xfrm>
        </p:spPr>
        <p:txBody>
          <a:bodyPr/>
          <a:lstStyle/>
          <a:p>
            <a:pPr>
              <a:defRPr/>
            </a:pPr>
            <a:r>
              <a:rPr lang="fr-FR" sz="4000" b="1" u="sng" dirty="0">
                <a:cs typeface="Aharoni" pitchFamily="2" charset="-79"/>
              </a:rPr>
              <a:t/>
            </a:r>
            <a:br>
              <a:rPr lang="fr-FR" sz="4000" b="1" u="sng" dirty="0">
                <a:cs typeface="Aharoni" pitchFamily="2" charset="-79"/>
              </a:rPr>
            </a:br>
            <a:r>
              <a:rPr lang="fr-FR" sz="4000" b="1" dirty="0" smtClean="0">
                <a:solidFill>
                  <a:schemeClr val="tx2">
                    <a:lumMod val="75000"/>
                  </a:schemeClr>
                </a:solidFill>
                <a:cs typeface="Aharoni" pitchFamily="2" charset="-79"/>
              </a:rPr>
              <a:t>1.</a:t>
            </a:r>
            <a:r>
              <a:rPr lang="en-US" sz="4000" b="1" dirty="0" smtClean="0">
                <a:solidFill>
                  <a:schemeClr val="tx2">
                    <a:lumMod val="75000"/>
                  </a:schemeClr>
                </a:solidFill>
                <a:cs typeface="Aharoni" pitchFamily="2" charset="-79"/>
              </a:rPr>
              <a:t> </a:t>
            </a:r>
            <a:r>
              <a:rPr lang="en-US" sz="4000" b="1" dirty="0" smtClean="0">
                <a:solidFill>
                  <a:srgbClr val="FFC000"/>
                </a:solidFill>
                <a:effectLst/>
              </a:rPr>
              <a:t>Definition</a:t>
            </a:r>
            <a:r>
              <a:rPr lang="en-US" sz="4000" b="1" dirty="0" smtClean="0">
                <a:solidFill>
                  <a:schemeClr val="tx2">
                    <a:lumMod val="75000"/>
                  </a:schemeClr>
                </a:solidFill>
                <a:effectLst/>
              </a:rPr>
              <a:t> </a:t>
            </a:r>
            <a:r>
              <a:rPr lang="en-US" sz="4000" b="1" dirty="0">
                <a:solidFill>
                  <a:schemeClr val="tx2">
                    <a:lumMod val="75000"/>
                  </a:schemeClr>
                </a:solidFill>
                <a:effectLst/>
              </a:rPr>
              <a:t>and historical background </a:t>
            </a:r>
            <a:r>
              <a:rPr lang="fr-FR" sz="4000" dirty="0">
                <a:effectLst/>
              </a:rPr>
              <a:t/>
            </a:r>
            <a:br>
              <a:rPr lang="fr-FR" sz="4000" dirty="0">
                <a:effectLst/>
              </a:rPr>
            </a:br>
            <a:endParaRPr lang="fr-FR" sz="4000" dirty="0"/>
          </a:p>
        </p:txBody>
      </p:sp>
      <p:sp>
        <p:nvSpPr>
          <p:cNvPr id="3" name="Espace réservé du contenu 2"/>
          <p:cNvSpPr>
            <a:spLocks noGrp="1"/>
          </p:cNvSpPr>
          <p:nvPr>
            <p:ph idx="1"/>
          </p:nvPr>
        </p:nvSpPr>
        <p:spPr>
          <a:xfrm>
            <a:off x="0" y="1524000"/>
            <a:ext cx="8842375" cy="5334000"/>
          </a:xfrm>
        </p:spPr>
        <p:txBody>
          <a:bodyPr/>
          <a:lstStyle/>
          <a:p>
            <a:pPr algn="just">
              <a:defRPr/>
            </a:pPr>
            <a:r>
              <a:rPr lang="en-US" sz="2400" dirty="0" smtClean="0">
                <a:effectLst/>
              </a:rPr>
              <a:t>Contrastive </a:t>
            </a:r>
            <a:r>
              <a:rPr lang="en-US" sz="2400" dirty="0">
                <a:effectLst/>
              </a:rPr>
              <a:t>Analysis (CA) </a:t>
            </a:r>
            <a:r>
              <a:rPr lang="en-US" sz="2400" dirty="0" smtClean="0">
                <a:effectLst/>
              </a:rPr>
              <a:t>as </a:t>
            </a:r>
            <a:r>
              <a:rPr lang="en-US" sz="2400" dirty="0">
                <a:solidFill>
                  <a:schemeClr val="tx2">
                    <a:lumMod val="75000"/>
                  </a:schemeClr>
                </a:solidFill>
                <a:effectLst/>
              </a:rPr>
              <a:t>a sub-discipline of linguistics which deals with a systematic comparison of two or more languages, in order to point out and describe their similarities and differences</a:t>
            </a:r>
            <a:r>
              <a:rPr lang="en-US" sz="2400" dirty="0">
                <a:effectLst/>
              </a:rPr>
              <a:t>, (cf. </a:t>
            </a:r>
            <a:r>
              <a:rPr lang="en-US" sz="2400" dirty="0" err="1">
                <a:effectLst/>
              </a:rPr>
              <a:t>Fisiak</a:t>
            </a:r>
            <a:r>
              <a:rPr lang="en-US" sz="2400" dirty="0">
                <a:effectLst/>
              </a:rPr>
              <a:t> </a:t>
            </a:r>
            <a:r>
              <a:rPr lang="en-US" sz="2400" i="1" dirty="0">
                <a:effectLst/>
              </a:rPr>
              <a:t>et al</a:t>
            </a:r>
            <a:r>
              <a:rPr lang="en-US" sz="2400" dirty="0">
                <a:effectLst/>
              </a:rPr>
              <a:t>. </a:t>
            </a:r>
            <a:r>
              <a:rPr lang="en-US" sz="2400" dirty="0" smtClean="0">
                <a:effectLst/>
              </a:rPr>
              <a:t>1981, </a:t>
            </a:r>
            <a:r>
              <a:rPr lang="en-US" sz="2400" dirty="0">
                <a:effectLst/>
              </a:rPr>
              <a:t>Krzeszowski 1990, Johansson 2008, </a:t>
            </a:r>
            <a:r>
              <a:rPr lang="en-US" sz="2400" dirty="0" err="1">
                <a:effectLst/>
              </a:rPr>
              <a:t>Gast</a:t>
            </a:r>
            <a:r>
              <a:rPr lang="en-US" sz="2400" dirty="0">
                <a:effectLst/>
              </a:rPr>
              <a:t> 2013, among others).</a:t>
            </a:r>
            <a:endParaRPr lang="fr-FR" sz="2400" dirty="0">
              <a:effectLst/>
            </a:endParaRPr>
          </a:p>
          <a:p>
            <a:pPr algn="just">
              <a:buFont typeface="Wingdings" panose="05000000000000000000" pitchFamily="2" charset="2"/>
              <a:buChar char="§"/>
              <a:defRPr/>
            </a:pPr>
            <a:r>
              <a:rPr lang="en-US" sz="2400" dirty="0">
                <a:effectLst/>
              </a:rPr>
              <a:t>According to </a:t>
            </a:r>
            <a:r>
              <a:rPr lang="en-US" sz="2400" dirty="0" err="1">
                <a:effectLst/>
              </a:rPr>
              <a:t>Gast</a:t>
            </a:r>
            <a:r>
              <a:rPr lang="en-US" sz="2400" dirty="0">
                <a:effectLst/>
              </a:rPr>
              <a:t> (2013), </a:t>
            </a:r>
            <a:r>
              <a:rPr lang="en-US" sz="2400" dirty="0" smtClean="0">
                <a:effectLst/>
              </a:rPr>
              <a:t>in </a:t>
            </a:r>
            <a:r>
              <a:rPr lang="en-US" sz="2400" dirty="0">
                <a:effectLst/>
              </a:rPr>
              <a:t>a </a:t>
            </a:r>
            <a:r>
              <a:rPr lang="en-US" sz="2400" b="1" dirty="0">
                <a:effectLst/>
              </a:rPr>
              <a:t>narrow </a:t>
            </a:r>
            <a:r>
              <a:rPr lang="en-US" sz="2400" b="1" dirty="0" smtClean="0">
                <a:effectLst/>
              </a:rPr>
              <a:t>sense</a:t>
            </a:r>
            <a:r>
              <a:rPr lang="en-US" sz="2400" dirty="0" smtClean="0">
                <a:effectLst/>
              </a:rPr>
              <a:t>: CA </a:t>
            </a:r>
            <a:r>
              <a:rPr lang="en-US" sz="2400" dirty="0">
                <a:effectLst/>
              </a:rPr>
              <a:t>is viewed as a branch of comparative linguistics which compares pairs of ‘socio-culturally linked’ languages. </a:t>
            </a:r>
          </a:p>
          <a:p>
            <a:pPr algn="just">
              <a:buFont typeface="Wingdings" panose="05000000000000000000" pitchFamily="2" charset="2"/>
              <a:buChar char="§"/>
              <a:defRPr/>
            </a:pPr>
            <a:r>
              <a:rPr lang="en-US" sz="2400" dirty="0" smtClean="0">
                <a:effectLst/>
              </a:rPr>
              <a:t>In </a:t>
            </a:r>
            <a:r>
              <a:rPr lang="en-US" sz="2400" dirty="0">
                <a:effectLst/>
              </a:rPr>
              <a:t>a </a:t>
            </a:r>
            <a:r>
              <a:rPr lang="en-US" sz="2400" b="1" dirty="0">
                <a:effectLst/>
              </a:rPr>
              <a:t>broad </a:t>
            </a:r>
            <a:r>
              <a:rPr lang="en-US" sz="2400" b="1" dirty="0" smtClean="0">
                <a:effectLst/>
              </a:rPr>
              <a:t>sense</a:t>
            </a:r>
            <a:r>
              <a:rPr lang="en-US" sz="2400" dirty="0" smtClean="0">
                <a:effectLst/>
              </a:rPr>
              <a:t>: CA </a:t>
            </a:r>
            <a:r>
              <a:rPr lang="en-US" sz="2400" dirty="0">
                <a:effectLst/>
              </a:rPr>
              <a:t>compares two or more languages which may not necessarily be socio-culturally linked. </a:t>
            </a:r>
            <a:endParaRPr lang="fr-FR" sz="2400" dirty="0">
              <a:effectLst/>
            </a:endParaRPr>
          </a:p>
          <a:p>
            <a:pPr algn="just">
              <a:defRPr/>
            </a:pPr>
            <a:endParaRPr lang="fr-FR" sz="1800" dirty="0">
              <a:effectLst/>
            </a:endParaRPr>
          </a:p>
          <a:p>
            <a:pPr>
              <a:defRPr/>
            </a:pPr>
            <a:endParaRPr lang="fr-FR" dirty="0"/>
          </a:p>
        </p:txBody>
      </p:sp>
      <p:sp>
        <p:nvSpPr>
          <p:cNvPr id="512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E470175C-D9D7-4149-9B76-90DDC35F672F}" type="slidenum">
              <a:rPr lang="en-US" altLang="fr-FR" sz="1000" smtClean="0">
                <a:latin typeface="Arial" charset="0"/>
              </a:rPr>
              <a:pPr>
                <a:spcBef>
                  <a:spcPct val="0"/>
                </a:spcBef>
                <a:buClrTx/>
                <a:buSzTx/>
                <a:buFontTx/>
                <a:buNone/>
              </a:pPr>
              <a:t>3</a:t>
            </a:fld>
            <a:endParaRPr lang="en-US" altLang="fr-FR" sz="1000"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0" y="0"/>
            <a:ext cx="9144000" cy="1066800"/>
          </a:xfrm>
        </p:spPr>
        <p:txBody>
          <a:bodyPr/>
          <a:lstStyle/>
          <a:p>
            <a:pPr eaLnBrk="1" hangingPunct="1">
              <a:defRPr/>
            </a:pPr>
            <a:r>
              <a:rPr lang="fr-FR" b="1" dirty="0" smtClean="0"/>
              <a:t/>
            </a:r>
            <a:br>
              <a:rPr lang="fr-FR" b="1" dirty="0" smtClean="0"/>
            </a:br>
            <a:r>
              <a:rPr lang="fr-FR" sz="3600" b="1" dirty="0" smtClean="0">
                <a:solidFill>
                  <a:schemeClr val="tx2">
                    <a:lumMod val="75000"/>
                  </a:schemeClr>
                </a:solidFill>
              </a:rPr>
              <a:t>4.2</a:t>
            </a:r>
            <a:r>
              <a:rPr lang="en-US" sz="3600" b="1" dirty="0" smtClean="0">
                <a:solidFill>
                  <a:schemeClr val="tx2">
                    <a:lumMod val="75000"/>
                  </a:schemeClr>
                </a:solidFill>
              </a:rPr>
              <a:t> </a:t>
            </a:r>
            <a:r>
              <a:rPr lang="en-US" sz="3600" b="1" dirty="0">
                <a:solidFill>
                  <a:schemeClr val="tx2">
                    <a:lumMod val="75000"/>
                  </a:schemeClr>
                </a:solidFill>
                <a:effectLst/>
              </a:rPr>
              <a:t>Corpus-based approach: as a common empirical </a:t>
            </a:r>
            <a:r>
              <a:rPr lang="en-US" sz="3600" b="1" dirty="0" smtClean="0">
                <a:solidFill>
                  <a:schemeClr val="tx2">
                    <a:lumMod val="75000"/>
                  </a:schemeClr>
                </a:solidFill>
                <a:effectLst/>
              </a:rPr>
              <a:t>ground </a:t>
            </a:r>
            <a:r>
              <a:rPr lang="en-US" b="1" dirty="0">
                <a:solidFill>
                  <a:schemeClr val="tx2">
                    <a:lumMod val="75000"/>
                  </a:schemeClr>
                </a:solidFill>
                <a:effectLst/>
              </a:rPr>
              <a:t>for </a:t>
            </a:r>
            <a:r>
              <a:rPr lang="en-US" sz="3600" b="1" dirty="0">
                <a:solidFill>
                  <a:schemeClr val="tx2">
                    <a:lumMod val="75000"/>
                  </a:schemeClr>
                </a:solidFill>
                <a:effectLst/>
              </a:rPr>
              <a:t>CL/TS</a:t>
            </a:r>
            <a:r>
              <a:rPr lang="fr-FR" dirty="0" smtClean="0"/>
              <a:t/>
            </a:r>
            <a:br>
              <a:rPr lang="fr-FR" dirty="0" smtClean="0"/>
            </a:br>
            <a:endParaRPr lang="en-US" b="1" dirty="0" smtClean="0">
              <a:latin typeface="Arial Rounded MT Bold" pitchFamily="34" charset="0"/>
            </a:endParaRPr>
          </a:p>
        </p:txBody>
      </p:sp>
      <p:sp>
        <p:nvSpPr>
          <p:cNvPr id="310275" name="Rectangle 3"/>
          <p:cNvSpPr>
            <a:spLocks noGrp="1" noRot="1" noChangeArrowheads="1"/>
          </p:cNvSpPr>
          <p:nvPr>
            <p:ph type="body" idx="1"/>
          </p:nvPr>
        </p:nvSpPr>
        <p:spPr>
          <a:xfrm>
            <a:off x="76200" y="1219200"/>
            <a:ext cx="8991600" cy="5638800"/>
          </a:xfrm>
        </p:spPr>
        <p:txBody>
          <a:bodyPr/>
          <a:lstStyle/>
          <a:p>
            <a:pPr algn="just"/>
            <a:r>
              <a:rPr lang="en-US" sz="2400" dirty="0" smtClean="0">
                <a:effectLst/>
              </a:rPr>
              <a:t>Based on the Integrated model, </a:t>
            </a:r>
            <a:r>
              <a:rPr lang="en-US" sz="2400" dirty="0" err="1" smtClean="0">
                <a:effectLst/>
              </a:rPr>
              <a:t>Gilquin</a:t>
            </a:r>
            <a:r>
              <a:rPr lang="en-US" sz="2400" dirty="0" smtClean="0">
                <a:effectLst/>
              </a:rPr>
              <a:t> </a:t>
            </a:r>
            <a:r>
              <a:rPr lang="en-US" sz="2400" dirty="0">
                <a:effectLst/>
              </a:rPr>
              <a:t>(</a:t>
            </a:r>
            <a:r>
              <a:rPr lang="en-US" sz="2400" dirty="0" smtClean="0">
                <a:effectLst/>
              </a:rPr>
              <a:t>2008) worked out  another model, “</a:t>
            </a:r>
            <a:r>
              <a:rPr lang="en-US" sz="2400" b="1" dirty="0" smtClean="0">
                <a:effectLst/>
              </a:rPr>
              <a:t>Detection-Explanation-Evaluation</a:t>
            </a:r>
            <a:r>
              <a:rPr lang="en-US" sz="2400" dirty="0" smtClean="0">
                <a:effectLst/>
              </a:rPr>
              <a:t>”, which carries </a:t>
            </a:r>
            <a:r>
              <a:rPr lang="en-US" sz="2400" dirty="0">
                <a:effectLst/>
              </a:rPr>
              <a:t>out multiple comparisons </a:t>
            </a:r>
            <a:r>
              <a:rPr lang="en-US" sz="2400" dirty="0" smtClean="0">
                <a:effectLst/>
              </a:rPr>
              <a:t>strategies, using:</a:t>
            </a:r>
          </a:p>
          <a:p>
            <a:pPr marL="457200" indent="-457200" algn="just">
              <a:buFont typeface="+mj-lt"/>
              <a:buAutoNum type="arabicPeriod"/>
              <a:defRPr/>
            </a:pPr>
            <a:r>
              <a:rPr lang="en-US" sz="2400" b="1" dirty="0" smtClean="0">
                <a:effectLst/>
              </a:rPr>
              <a:t>Comparable </a:t>
            </a:r>
            <a:r>
              <a:rPr lang="en-US" sz="2400" b="1" dirty="0">
                <a:effectLst/>
              </a:rPr>
              <a:t>corpora: </a:t>
            </a:r>
            <a:r>
              <a:rPr lang="en-US" sz="2400" dirty="0">
                <a:effectLst/>
              </a:rPr>
              <a:t>to</a:t>
            </a:r>
            <a:r>
              <a:rPr lang="en-US" sz="2400" b="1" dirty="0">
                <a:effectLst/>
              </a:rPr>
              <a:t> </a:t>
            </a:r>
            <a:r>
              <a:rPr lang="en-US" sz="2400" dirty="0">
                <a:effectLst/>
              </a:rPr>
              <a:t>compare original L1 and </a:t>
            </a:r>
            <a:r>
              <a:rPr lang="en-US" sz="2400" dirty="0" smtClean="0">
                <a:effectLst/>
              </a:rPr>
              <a:t>L2 texts.</a:t>
            </a:r>
            <a:endParaRPr lang="fr-FR" sz="2400" dirty="0">
              <a:effectLst/>
            </a:endParaRPr>
          </a:p>
          <a:p>
            <a:pPr marL="457200" indent="-457200" algn="just">
              <a:buFont typeface="+mj-lt"/>
              <a:buAutoNum type="arabicPeriod"/>
              <a:defRPr/>
            </a:pPr>
            <a:r>
              <a:rPr lang="fr-FR" sz="2400" b="1" dirty="0">
                <a:effectLst/>
              </a:rPr>
              <a:t>Translation </a:t>
            </a:r>
            <a:r>
              <a:rPr lang="fr-FR" sz="2400" b="1" dirty="0" err="1">
                <a:effectLst/>
              </a:rPr>
              <a:t>corpora</a:t>
            </a:r>
            <a:r>
              <a:rPr lang="fr-FR" sz="2400" b="1" dirty="0">
                <a:effectLst/>
              </a:rPr>
              <a:t>: </a:t>
            </a:r>
            <a:r>
              <a:rPr lang="fr-FR" sz="2400" dirty="0" smtClean="0">
                <a:effectLst/>
              </a:rPr>
              <a:t>to </a:t>
            </a:r>
            <a:r>
              <a:rPr lang="en-US" sz="2400" dirty="0">
                <a:effectLst/>
              </a:rPr>
              <a:t>compare original L1 </a:t>
            </a:r>
            <a:r>
              <a:rPr lang="en-US" sz="2400" dirty="0" smtClean="0">
                <a:effectLst/>
              </a:rPr>
              <a:t>text and its </a:t>
            </a:r>
            <a:r>
              <a:rPr lang="en-US" sz="2400" dirty="0">
                <a:effectLst/>
              </a:rPr>
              <a:t>translation in </a:t>
            </a:r>
            <a:r>
              <a:rPr lang="en-US" sz="2400" dirty="0" smtClean="0">
                <a:effectLst/>
              </a:rPr>
              <a:t>L2</a:t>
            </a:r>
            <a:r>
              <a:rPr lang="en-US" sz="2400" dirty="0">
                <a:effectLst/>
              </a:rPr>
              <a:t>.</a:t>
            </a:r>
          </a:p>
          <a:p>
            <a:pPr marL="457200" indent="-457200" algn="just">
              <a:buFont typeface="+mj-lt"/>
              <a:buAutoNum type="arabicPeriod"/>
              <a:defRPr/>
            </a:pPr>
            <a:r>
              <a:rPr lang="fr-FR" sz="2400" b="1" dirty="0">
                <a:effectLst/>
              </a:rPr>
              <a:t>Comparable </a:t>
            </a:r>
            <a:r>
              <a:rPr lang="fr-FR" sz="2400" b="1" dirty="0" err="1">
                <a:effectLst/>
              </a:rPr>
              <a:t>corpora</a:t>
            </a:r>
            <a:r>
              <a:rPr lang="fr-FR" sz="2400" b="1" dirty="0">
                <a:effectLst/>
              </a:rPr>
              <a:t> and </a:t>
            </a:r>
            <a:r>
              <a:rPr lang="fr-FR" sz="2400" b="1" dirty="0" err="1">
                <a:effectLst/>
              </a:rPr>
              <a:t>Learner</a:t>
            </a:r>
            <a:r>
              <a:rPr lang="fr-FR" sz="2400" b="1" dirty="0">
                <a:effectLst/>
              </a:rPr>
              <a:t> </a:t>
            </a:r>
            <a:r>
              <a:rPr lang="fr-FR" sz="2400" b="1" dirty="0" err="1" smtClean="0">
                <a:effectLst/>
              </a:rPr>
              <a:t>corpora</a:t>
            </a:r>
            <a:r>
              <a:rPr lang="fr-FR" sz="2400" b="1" dirty="0" smtClean="0">
                <a:effectLst/>
              </a:rPr>
              <a:t> </a:t>
            </a:r>
            <a:r>
              <a:rPr lang="en-US" sz="2400" dirty="0" smtClean="0">
                <a:effectLst/>
              </a:rPr>
              <a:t>to compare:</a:t>
            </a:r>
          </a:p>
          <a:p>
            <a:pPr marL="540000" algn="just">
              <a:buFont typeface="Wingdings" panose="05000000000000000000" pitchFamily="2" charset="2"/>
              <a:buChar char="§"/>
              <a:defRPr/>
            </a:pPr>
            <a:r>
              <a:rPr lang="en-US" sz="2400" dirty="0" smtClean="0">
                <a:effectLst/>
              </a:rPr>
              <a:t>native L1 text </a:t>
            </a:r>
            <a:r>
              <a:rPr lang="en-US" sz="2400" dirty="0">
                <a:effectLst/>
              </a:rPr>
              <a:t>and Learners’ </a:t>
            </a:r>
            <a:r>
              <a:rPr lang="en-US" sz="2400" dirty="0" smtClean="0">
                <a:effectLst/>
              </a:rPr>
              <a:t>L2 data.</a:t>
            </a:r>
          </a:p>
          <a:p>
            <a:pPr marL="540000" algn="just">
              <a:buFont typeface="Wingdings" panose="05000000000000000000" pitchFamily="2" charset="2"/>
              <a:buChar char="§"/>
              <a:defRPr/>
            </a:pPr>
            <a:r>
              <a:rPr lang="en-US" sz="2400" dirty="0" smtClean="0">
                <a:effectLst/>
              </a:rPr>
              <a:t>native L2 text </a:t>
            </a:r>
            <a:r>
              <a:rPr lang="en-US" sz="2400" dirty="0">
                <a:effectLst/>
              </a:rPr>
              <a:t>and Learners’ </a:t>
            </a:r>
            <a:r>
              <a:rPr lang="en-US" sz="2400" dirty="0" smtClean="0">
                <a:effectLst/>
              </a:rPr>
              <a:t>L2 data.</a:t>
            </a:r>
            <a:endParaRPr lang="fr-FR" sz="2400" dirty="0">
              <a:effectLst/>
            </a:endParaRPr>
          </a:p>
          <a:p>
            <a:pPr marL="540000" algn="just">
              <a:buFont typeface="Wingdings" panose="05000000000000000000" pitchFamily="2" charset="2"/>
              <a:buChar char="§"/>
              <a:defRPr/>
            </a:pPr>
            <a:r>
              <a:rPr lang="en-US" sz="2400" dirty="0" smtClean="0">
                <a:effectLst/>
              </a:rPr>
              <a:t>L2 data of Learners from different linguistic backgrounds.</a:t>
            </a:r>
            <a:endParaRPr lang="fr-FR" sz="2400" dirty="0">
              <a:effectLst/>
            </a:endParaRPr>
          </a:p>
          <a:p>
            <a:pPr algn="just">
              <a:buFont typeface="Wingdings" panose="05000000000000000000" pitchFamily="2" charset="2"/>
              <a:buChar char="q"/>
            </a:pPr>
            <a:r>
              <a:rPr lang="fr-FR" sz="2400" dirty="0">
                <a:latin typeface="Arial Rounded MT Bold" pitchFamily="34" charset="0"/>
              </a:rPr>
              <a:t>C</a:t>
            </a:r>
            <a:r>
              <a:rPr lang="en-US" sz="2400" dirty="0" err="1" smtClean="0">
                <a:effectLst/>
              </a:rPr>
              <a:t>orpora</a:t>
            </a:r>
            <a:r>
              <a:rPr lang="en-US" sz="2400" smtClean="0">
                <a:effectLst/>
              </a:rPr>
              <a:t> bring </a:t>
            </a:r>
            <a:r>
              <a:rPr lang="en-US" sz="2400" dirty="0">
                <a:effectLst/>
              </a:rPr>
              <a:t>together </a:t>
            </a:r>
            <a:r>
              <a:rPr lang="en-US" sz="2400" dirty="0" smtClean="0">
                <a:effectLst/>
              </a:rPr>
              <a:t>all CL </a:t>
            </a:r>
            <a:r>
              <a:rPr lang="en-US" sz="2400" dirty="0">
                <a:effectLst/>
              </a:rPr>
              <a:t>fields</a:t>
            </a:r>
            <a:r>
              <a:rPr lang="en-US" sz="2400" dirty="0" smtClean="0">
                <a:effectLst/>
              </a:rPr>
              <a:t>, and gets </a:t>
            </a:r>
            <a:r>
              <a:rPr lang="en-US" sz="2400" dirty="0">
                <a:effectLst/>
              </a:rPr>
              <a:t>them closer to Translation Studies, at least when it comes to translation corpora (see Granger 2003 and Ramon Garcia </a:t>
            </a:r>
            <a:r>
              <a:rPr lang="en-US" sz="2400" dirty="0" smtClean="0">
                <a:effectLst/>
              </a:rPr>
              <a:t>2002, etc.)</a:t>
            </a:r>
            <a:endParaRPr lang="en-US" sz="2400" dirty="0">
              <a:effectLst/>
            </a:endParaRPr>
          </a:p>
          <a:p>
            <a:pPr marL="0" indent="0" algn="just">
              <a:buNone/>
            </a:pPr>
            <a:endParaRPr lang="fr-FR" sz="2400" dirty="0" smtClean="0">
              <a:latin typeface="Arial Rounded MT Bold" pitchFamily="34" charset="0"/>
            </a:endParaRPr>
          </a:p>
          <a:p>
            <a:pPr eaLnBrk="1" hangingPunct="1">
              <a:buFont typeface="Arial" charset="0"/>
              <a:buNone/>
              <a:defRPr/>
            </a:pPr>
            <a:r>
              <a:rPr lang="fr-FR" dirty="0" smtClean="0">
                <a:latin typeface="Arial Rounded MT Bold" pitchFamily="34" charset="0"/>
              </a:rPr>
              <a:t>									</a:t>
            </a:r>
            <a:endParaRPr lang="fr-FR" sz="1800" dirty="0" smtClean="0"/>
          </a:p>
        </p:txBody>
      </p:sp>
      <p:sp>
        <p:nvSpPr>
          <p:cNvPr id="3686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63165474-BAA5-4E46-92A7-0D900A8A1EA8}" type="slidenum">
              <a:rPr lang="en-US" altLang="fr-FR" sz="1000" smtClean="0">
                <a:latin typeface="Arial" charset="0"/>
              </a:rPr>
              <a:pPr>
                <a:spcBef>
                  <a:spcPct val="0"/>
                </a:spcBef>
                <a:buClrTx/>
                <a:buSzTx/>
                <a:buFontTx/>
                <a:buNone/>
              </a:pPr>
              <a:t>30</a:t>
            </a:fld>
            <a:endParaRPr lang="en-US" altLang="fr-FR" sz="1000" smtClean="0">
              <a:latin typeface="Arial" charset="0"/>
            </a:endParaRPr>
          </a:p>
        </p:txBody>
      </p:sp>
    </p:spTree>
    <p:extLst>
      <p:ext uri="{BB962C8B-B14F-4D97-AF65-F5344CB8AC3E}">
        <p14:creationId xmlns:p14="http://schemas.microsoft.com/office/powerpoint/2010/main" val="339658203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0" y="0"/>
            <a:ext cx="9144000" cy="1066800"/>
          </a:xfrm>
        </p:spPr>
        <p:txBody>
          <a:bodyPr/>
          <a:lstStyle/>
          <a:p>
            <a:pPr eaLnBrk="1" hangingPunct="1">
              <a:defRPr/>
            </a:pPr>
            <a:r>
              <a:rPr lang="fr-FR" b="1" dirty="0" smtClean="0"/>
              <a:t/>
            </a:r>
            <a:br>
              <a:rPr lang="fr-FR" b="1" dirty="0" smtClean="0"/>
            </a:br>
            <a:r>
              <a:rPr lang="fr-FR" b="1" dirty="0"/>
              <a:t/>
            </a:r>
            <a:br>
              <a:rPr lang="fr-FR" b="1" dirty="0"/>
            </a:br>
            <a:r>
              <a:rPr lang="fr-FR" sz="4000" b="1" dirty="0" smtClean="0">
                <a:solidFill>
                  <a:schemeClr val="tx2">
                    <a:lumMod val="75000"/>
                  </a:schemeClr>
                </a:solidFill>
              </a:rPr>
              <a:t>To </a:t>
            </a:r>
            <a:r>
              <a:rPr lang="en-US" sz="4000" b="1" dirty="0" smtClean="0">
                <a:solidFill>
                  <a:schemeClr val="tx2">
                    <a:lumMod val="75000"/>
                  </a:schemeClr>
                </a:solidFill>
                <a:effectLst/>
              </a:rPr>
              <a:t>conclude</a:t>
            </a:r>
            <a:r>
              <a:rPr lang="fr-FR" sz="4000" dirty="0">
                <a:effectLst/>
              </a:rPr>
              <a:t/>
            </a:r>
            <a:br>
              <a:rPr lang="fr-FR" sz="4000" dirty="0">
                <a:effectLst/>
              </a:rPr>
            </a:br>
            <a:r>
              <a:rPr lang="fr-FR" dirty="0" smtClean="0"/>
              <a:t/>
            </a:r>
            <a:br>
              <a:rPr lang="fr-FR" dirty="0" smtClean="0"/>
            </a:br>
            <a:endParaRPr lang="en-US" b="1" dirty="0" smtClean="0">
              <a:latin typeface="Arial Rounded MT Bold" pitchFamily="34" charset="0"/>
            </a:endParaRPr>
          </a:p>
        </p:txBody>
      </p:sp>
      <p:sp>
        <p:nvSpPr>
          <p:cNvPr id="310275" name="Rectangle 3"/>
          <p:cNvSpPr>
            <a:spLocks noGrp="1" noRot="1" noChangeArrowheads="1"/>
          </p:cNvSpPr>
          <p:nvPr>
            <p:ph type="body" idx="1"/>
          </p:nvPr>
        </p:nvSpPr>
        <p:spPr>
          <a:xfrm>
            <a:off x="76200" y="1295400"/>
            <a:ext cx="8991600" cy="5562600"/>
          </a:xfrm>
        </p:spPr>
        <p:txBody>
          <a:bodyPr/>
          <a:lstStyle/>
          <a:p>
            <a:pPr algn="just">
              <a:buFont typeface="Wingdings" panose="05000000000000000000" pitchFamily="2" charset="2"/>
              <a:buChar char="q"/>
              <a:defRPr/>
            </a:pPr>
            <a:r>
              <a:rPr lang="en-US" sz="2400" dirty="0" smtClean="0">
                <a:effectLst/>
              </a:rPr>
              <a:t>From </a:t>
            </a:r>
            <a:r>
              <a:rPr lang="en-US" sz="2400" dirty="0">
                <a:effectLst/>
              </a:rPr>
              <a:t>the </a:t>
            </a:r>
            <a:r>
              <a:rPr lang="en-US" sz="2400" dirty="0" smtClean="0">
                <a:effectLst/>
              </a:rPr>
              <a:t>1940s to our time, </a:t>
            </a:r>
            <a:r>
              <a:rPr lang="en-US" sz="2400" dirty="0">
                <a:effectLst/>
              </a:rPr>
              <a:t>CL has gone through different </a:t>
            </a:r>
            <a:r>
              <a:rPr lang="en-US" sz="2400" dirty="0" smtClean="0">
                <a:effectLst/>
              </a:rPr>
              <a:t>steps where its original </a:t>
            </a:r>
            <a:r>
              <a:rPr lang="en-US" sz="2400" dirty="0">
                <a:effectLst/>
              </a:rPr>
              <a:t>hypothesis </a:t>
            </a:r>
            <a:r>
              <a:rPr lang="en-US" sz="2400" dirty="0" smtClean="0">
                <a:effectLst/>
              </a:rPr>
              <a:t>has been shaken </a:t>
            </a:r>
            <a:r>
              <a:rPr lang="en-US" sz="2400" dirty="0">
                <a:effectLst/>
              </a:rPr>
              <a:t>and </a:t>
            </a:r>
            <a:r>
              <a:rPr lang="en-US" sz="2400" dirty="0" smtClean="0">
                <a:effectLst/>
              </a:rPr>
              <a:t>doomed </a:t>
            </a:r>
            <a:r>
              <a:rPr lang="en-US" sz="2400" dirty="0">
                <a:effectLst/>
              </a:rPr>
              <a:t>to disappear. But </a:t>
            </a:r>
            <a:r>
              <a:rPr lang="en-US" sz="2400" dirty="0" smtClean="0">
                <a:effectLst/>
              </a:rPr>
              <a:t>internal </a:t>
            </a:r>
            <a:r>
              <a:rPr lang="en-US" sz="2400" dirty="0">
                <a:effectLst/>
              </a:rPr>
              <a:t>criticisms and shifts </a:t>
            </a:r>
            <a:r>
              <a:rPr lang="en-US" sz="2400" dirty="0" smtClean="0">
                <a:effectLst/>
              </a:rPr>
              <a:t>allowed </a:t>
            </a:r>
            <a:r>
              <a:rPr lang="en-US" sz="2400" dirty="0">
                <a:effectLst/>
              </a:rPr>
              <a:t>CL </a:t>
            </a:r>
            <a:r>
              <a:rPr lang="en-US" sz="2400" dirty="0" smtClean="0">
                <a:effectLst/>
              </a:rPr>
              <a:t>to </a:t>
            </a:r>
            <a:r>
              <a:rPr lang="en-US" sz="2400" dirty="0">
                <a:effectLst/>
              </a:rPr>
              <a:t>broaden its scope and </a:t>
            </a:r>
            <a:r>
              <a:rPr lang="en-US" sz="2400" dirty="0" smtClean="0">
                <a:effectLst/>
              </a:rPr>
              <a:t>tone </a:t>
            </a:r>
            <a:r>
              <a:rPr lang="en-US" sz="2400" dirty="0">
                <a:effectLst/>
              </a:rPr>
              <a:t>down its strong </a:t>
            </a:r>
            <a:r>
              <a:rPr lang="en-US" sz="2400" dirty="0" smtClean="0">
                <a:effectLst/>
              </a:rPr>
              <a:t>hypothesis.</a:t>
            </a:r>
            <a:endParaRPr lang="fr-FR" sz="2400" dirty="0">
              <a:effectLst/>
            </a:endParaRPr>
          </a:p>
          <a:p>
            <a:pPr algn="just">
              <a:buFont typeface="Wingdings" panose="05000000000000000000" pitchFamily="2" charset="2"/>
              <a:buChar char="q"/>
              <a:defRPr/>
            </a:pPr>
            <a:r>
              <a:rPr lang="en-US" sz="2400" dirty="0" smtClean="0">
                <a:effectLst/>
              </a:rPr>
              <a:t>The development </a:t>
            </a:r>
            <a:r>
              <a:rPr lang="en-US" sz="2400" dirty="0">
                <a:effectLst/>
              </a:rPr>
              <a:t>of </a:t>
            </a:r>
            <a:r>
              <a:rPr lang="en-US" sz="2400" dirty="0" smtClean="0">
                <a:effectLst/>
              </a:rPr>
              <a:t>corpora has strengthened CL adjustment and revival.</a:t>
            </a:r>
          </a:p>
          <a:p>
            <a:pPr algn="just">
              <a:buFont typeface="Wingdings" panose="05000000000000000000" pitchFamily="2" charset="2"/>
              <a:buChar char="q"/>
              <a:defRPr/>
            </a:pPr>
            <a:r>
              <a:rPr lang="en-US" sz="2400" dirty="0" smtClean="0">
                <a:effectLst/>
              </a:rPr>
              <a:t>At the end of the day, CL still stands </a:t>
            </a:r>
            <a:r>
              <a:rPr lang="en-US" sz="2400" dirty="0">
                <a:effectLst/>
              </a:rPr>
              <a:t>as an interface between theoretical and applied inspirations and </a:t>
            </a:r>
            <a:r>
              <a:rPr lang="en-US" sz="2400" dirty="0" smtClean="0">
                <a:effectLst/>
              </a:rPr>
              <a:t>is taking new steps toward </a:t>
            </a:r>
            <a:r>
              <a:rPr lang="en-US" sz="2400" dirty="0">
                <a:effectLst/>
              </a:rPr>
              <a:t>other </a:t>
            </a:r>
            <a:r>
              <a:rPr lang="en-US" sz="2400" dirty="0" smtClean="0">
                <a:effectLst/>
              </a:rPr>
              <a:t>fields such </a:t>
            </a:r>
            <a:r>
              <a:rPr lang="en-US" sz="2400" dirty="0">
                <a:effectLst/>
              </a:rPr>
              <a:t>as </a:t>
            </a:r>
            <a:r>
              <a:rPr lang="en-US" sz="2400" dirty="0" smtClean="0">
                <a:effectLst/>
              </a:rPr>
              <a:t>Translation Studies and Language Typology.</a:t>
            </a:r>
            <a:r>
              <a:rPr lang="fr-FR" sz="2400" dirty="0" smtClean="0">
                <a:effectLst/>
              </a:rPr>
              <a:t> </a:t>
            </a:r>
            <a:r>
              <a:rPr lang="fr-FR" sz="2400" dirty="0" smtClean="0">
                <a:latin typeface="Arial Rounded MT Bold" pitchFamily="34" charset="0"/>
              </a:rPr>
              <a:t>									</a:t>
            </a:r>
            <a:endParaRPr lang="fr-FR" sz="2400" dirty="0" smtClean="0"/>
          </a:p>
        </p:txBody>
      </p:sp>
      <p:sp>
        <p:nvSpPr>
          <p:cNvPr id="3891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BB70FC35-8E20-44F7-9715-385A6D017B77}" type="slidenum">
              <a:rPr lang="en-US" altLang="fr-FR" sz="1000" smtClean="0">
                <a:latin typeface="Arial" charset="0"/>
              </a:rPr>
              <a:pPr>
                <a:spcBef>
                  <a:spcPct val="0"/>
                </a:spcBef>
                <a:buClrTx/>
                <a:buSzTx/>
                <a:buFontTx/>
                <a:buNone/>
              </a:pPr>
              <a:t>31</a:t>
            </a:fld>
            <a:endParaRPr lang="en-US" altLang="fr-FR" sz="100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0275">
                                            <p:txEl>
                                              <p:pRg st="0" end="0"/>
                                            </p:txEl>
                                          </p:spTgt>
                                        </p:tgtEl>
                                        <p:attrNameLst>
                                          <p:attrName>style.visibility</p:attrName>
                                        </p:attrNameLst>
                                      </p:cBhvr>
                                      <p:to>
                                        <p:strVal val="visible"/>
                                      </p:to>
                                    </p:set>
                                    <p:animEffect transition="in" filter="wipe(down)">
                                      <p:cBhvr>
                                        <p:cTn id="7" dur="500"/>
                                        <p:tgtEl>
                                          <p:spTgt spid="310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0275">
                                            <p:txEl>
                                              <p:pRg st="1" end="1"/>
                                            </p:txEl>
                                          </p:spTgt>
                                        </p:tgtEl>
                                        <p:attrNameLst>
                                          <p:attrName>style.visibility</p:attrName>
                                        </p:attrNameLst>
                                      </p:cBhvr>
                                      <p:to>
                                        <p:strVal val="visible"/>
                                      </p:to>
                                    </p:set>
                                    <p:animEffect transition="in" filter="wipe(down)">
                                      <p:cBhvr>
                                        <p:cTn id="12" dur="500"/>
                                        <p:tgtEl>
                                          <p:spTgt spid="310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0275">
                                            <p:txEl>
                                              <p:pRg st="2" end="2"/>
                                            </p:txEl>
                                          </p:spTgt>
                                        </p:tgtEl>
                                        <p:attrNameLst>
                                          <p:attrName>style.visibility</p:attrName>
                                        </p:attrNameLst>
                                      </p:cBhvr>
                                      <p:to>
                                        <p:strVal val="visible"/>
                                      </p:to>
                                    </p:set>
                                    <p:animEffect transition="in" filter="wipe(down)">
                                      <p:cBhvr>
                                        <p:cTn id="17" dur="500"/>
                                        <p:tgtEl>
                                          <p:spTgt spid="310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a:xfrm>
            <a:off x="0" y="0"/>
            <a:ext cx="9144000" cy="1066800"/>
          </a:xfrm>
        </p:spPr>
        <p:txBody>
          <a:bodyPr/>
          <a:lstStyle/>
          <a:p>
            <a:pPr eaLnBrk="1" hangingPunct="1">
              <a:defRPr/>
            </a:pPr>
            <a:r>
              <a:rPr lang="fr-FR" b="1" dirty="0" smtClean="0"/>
              <a:t/>
            </a:r>
            <a:br>
              <a:rPr lang="fr-FR" b="1" dirty="0" smtClean="0"/>
            </a:br>
            <a:r>
              <a:rPr lang="fr-FR" b="1" dirty="0"/>
              <a:t/>
            </a:r>
            <a:br>
              <a:rPr lang="fr-FR" b="1" dirty="0"/>
            </a:br>
            <a:r>
              <a:rPr lang="en-US" sz="4000" b="1" dirty="0" smtClean="0">
                <a:solidFill>
                  <a:schemeClr val="tx2">
                    <a:lumMod val="75000"/>
                  </a:schemeClr>
                </a:solidFill>
                <a:effectLst/>
              </a:rPr>
              <a:t>To conclude</a:t>
            </a:r>
            <a:r>
              <a:rPr lang="fr-FR" sz="4000" dirty="0">
                <a:effectLst/>
              </a:rPr>
              <a:t/>
            </a:r>
            <a:br>
              <a:rPr lang="fr-FR" sz="4000" dirty="0">
                <a:effectLst/>
              </a:rPr>
            </a:br>
            <a:r>
              <a:rPr lang="fr-FR" dirty="0" smtClean="0"/>
              <a:t/>
            </a:r>
            <a:br>
              <a:rPr lang="fr-FR" dirty="0" smtClean="0"/>
            </a:br>
            <a:endParaRPr lang="en-US" b="1" dirty="0" smtClean="0">
              <a:latin typeface="Arial Rounded MT Bold" pitchFamily="34" charset="0"/>
            </a:endParaRPr>
          </a:p>
        </p:txBody>
      </p:sp>
      <p:graphicFrame>
        <p:nvGraphicFramePr>
          <p:cNvPr id="3" name="Diagram 2"/>
          <p:cNvGraphicFramePr/>
          <p:nvPr>
            <p:extLst>
              <p:ext uri="{D42A27DB-BD31-4B8C-83A1-F6EECF244321}">
                <p14:modId xmlns:p14="http://schemas.microsoft.com/office/powerpoint/2010/main" val="4167628980"/>
              </p:ext>
            </p:extLst>
          </p:nvPr>
        </p:nvGraphicFramePr>
        <p:xfrm>
          <a:off x="427827" y="1372452"/>
          <a:ext cx="8288347" cy="5408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BB70FC35-8E20-44F7-9715-385A6D017B77}" type="slidenum">
              <a:rPr lang="en-US" altLang="fr-FR" sz="1000" smtClean="0">
                <a:latin typeface="Arial" charset="0"/>
              </a:rPr>
              <a:pPr>
                <a:spcBef>
                  <a:spcPct val="0"/>
                </a:spcBef>
                <a:buClrTx/>
                <a:buSzTx/>
                <a:buFontTx/>
                <a:buNone/>
              </a:pPr>
              <a:t>32</a:t>
            </a:fld>
            <a:endParaRPr lang="en-US" altLang="fr-FR" sz="1000" smtClean="0">
              <a:latin typeface="Arial" charset="0"/>
            </a:endParaRPr>
          </a:p>
        </p:txBody>
      </p:sp>
    </p:spTree>
    <p:extLst>
      <p:ext uri="{BB962C8B-B14F-4D97-AF65-F5344CB8AC3E}">
        <p14:creationId xmlns:p14="http://schemas.microsoft.com/office/powerpoint/2010/main" val="29198882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a:xfrm>
            <a:off x="0" y="0"/>
            <a:ext cx="8991600" cy="762000"/>
          </a:xfrm>
        </p:spPr>
        <p:txBody>
          <a:bodyPr/>
          <a:lstStyle/>
          <a:p>
            <a:pPr eaLnBrk="1" hangingPunct="1">
              <a:defRPr/>
            </a:pPr>
            <a:r>
              <a:rPr lang="fr-FR" sz="4000" b="1" dirty="0" smtClean="0">
                <a:latin typeface="Arial Rounded MT Bold" pitchFamily="34" charset="0"/>
              </a:rPr>
              <a:t/>
            </a:r>
            <a:br>
              <a:rPr lang="fr-FR" sz="4000" b="1" dirty="0" smtClean="0">
                <a:latin typeface="Arial Rounded MT Bold" pitchFamily="34" charset="0"/>
              </a:rPr>
            </a:br>
            <a:r>
              <a:rPr lang="fr-FR" sz="3600" b="1" dirty="0" err="1" smtClean="0">
                <a:solidFill>
                  <a:schemeClr val="tx2">
                    <a:lumMod val="75000"/>
                  </a:schemeClr>
                </a:solidFill>
              </a:rPr>
              <a:t>References</a:t>
            </a:r>
            <a:r>
              <a:rPr lang="en-US" sz="3600" b="1" i="1" dirty="0" smtClean="0">
                <a:latin typeface="Arial Rounded MT Bold" pitchFamily="34" charset="0"/>
              </a:rPr>
              <a:t/>
            </a:r>
            <a:br>
              <a:rPr lang="en-US" sz="3600" b="1" i="1" dirty="0" smtClean="0">
                <a:latin typeface="Arial Rounded MT Bold" pitchFamily="34" charset="0"/>
              </a:rPr>
            </a:br>
            <a:endParaRPr lang="en-US" sz="3600" b="1" i="1" dirty="0" smtClean="0">
              <a:latin typeface="Arial Rounded MT Bold" pitchFamily="34" charset="0"/>
            </a:endParaRPr>
          </a:p>
        </p:txBody>
      </p:sp>
      <p:sp>
        <p:nvSpPr>
          <p:cNvPr id="249859" name="Rectangle 3"/>
          <p:cNvSpPr>
            <a:spLocks noGrp="1" noRot="1" noChangeArrowheads="1"/>
          </p:cNvSpPr>
          <p:nvPr>
            <p:ph type="body" idx="1"/>
          </p:nvPr>
        </p:nvSpPr>
        <p:spPr>
          <a:xfrm>
            <a:off x="0" y="838200"/>
            <a:ext cx="8991600" cy="6019800"/>
          </a:xfrm>
        </p:spPr>
        <p:txBody>
          <a:bodyPr/>
          <a:lstStyle/>
          <a:p>
            <a:pPr marL="0" indent="0" algn="just">
              <a:buFont typeface="Arial" charset="0"/>
              <a:buNone/>
              <a:defRPr/>
            </a:pPr>
            <a:r>
              <a:rPr lang="en-US" sz="1800" dirty="0">
                <a:effectLst/>
              </a:rPr>
              <a:t>Baker, M. (1993). “Corpus Linguistics and Translation Studies. Implications and Applications.” Francis Baker &amp; Elena </a:t>
            </a:r>
            <a:r>
              <a:rPr lang="en-US" sz="1800" dirty="0" err="1">
                <a:effectLst/>
              </a:rPr>
              <a:t>Tognini-Bonelli</a:t>
            </a:r>
            <a:r>
              <a:rPr lang="en-US" sz="1800" dirty="0">
                <a:effectLst/>
              </a:rPr>
              <a:t> (1993), 233-250. </a:t>
            </a:r>
            <a:endParaRPr lang="fr-FR" sz="1800" dirty="0">
              <a:effectLst/>
            </a:endParaRPr>
          </a:p>
          <a:p>
            <a:pPr marL="0" indent="0" algn="just">
              <a:buFont typeface="Arial" charset="0"/>
              <a:buNone/>
              <a:defRPr/>
            </a:pPr>
            <a:r>
              <a:rPr lang="en-US" sz="1800" dirty="0" err="1" smtClean="0">
                <a:effectLst/>
              </a:rPr>
              <a:t>Corder</a:t>
            </a:r>
            <a:r>
              <a:rPr lang="en-US" sz="1800" dirty="0">
                <a:effectLst/>
              </a:rPr>
              <a:t>, S.P. (1974). “Error Analysis”. In Allen, J.L.P. and </a:t>
            </a:r>
            <a:r>
              <a:rPr lang="en-US" sz="1800" dirty="0" err="1">
                <a:effectLst/>
              </a:rPr>
              <a:t>Corder</a:t>
            </a:r>
            <a:r>
              <a:rPr lang="en-US" sz="1800" dirty="0">
                <a:effectLst/>
              </a:rPr>
              <a:t>, S.P. </a:t>
            </a:r>
            <a:r>
              <a:rPr lang="en-US" sz="1800" i="1" dirty="0">
                <a:effectLst/>
              </a:rPr>
              <a:t>Techniques in Applied Linguistics</a:t>
            </a:r>
            <a:r>
              <a:rPr lang="en-US" sz="1800" dirty="0">
                <a:effectLst/>
              </a:rPr>
              <a:t>. Oxford: Oxford University Press.</a:t>
            </a:r>
            <a:endParaRPr lang="fr-FR" sz="1800" dirty="0">
              <a:effectLst/>
            </a:endParaRPr>
          </a:p>
          <a:p>
            <a:pPr marL="0" indent="0" algn="just">
              <a:buFont typeface="Arial" charset="0"/>
              <a:buNone/>
              <a:defRPr/>
            </a:pPr>
            <a:r>
              <a:rPr lang="en-US" sz="1800" dirty="0">
                <a:effectLst/>
              </a:rPr>
              <a:t>Ellis, R. (2008). </a:t>
            </a:r>
            <a:r>
              <a:rPr lang="en-US" sz="1800" i="1" dirty="0">
                <a:effectLst/>
              </a:rPr>
              <a:t>The Study of Second Language Acquisition.</a:t>
            </a:r>
            <a:r>
              <a:rPr lang="en-US" sz="1800" dirty="0">
                <a:effectLst/>
              </a:rPr>
              <a:t> New York: Oxford university press.</a:t>
            </a:r>
            <a:endParaRPr lang="fr-FR" sz="1800" dirty="0">
              <a:effectLst/>
            </a:endParaRPr>
          </a:p>
          <a:p>
            <a:pPr marL="0" indent="0" algn="just">
              <a:buFont typeface="Arial" charset="0"/>
              <a:buNone/>
              <a:defRPr/>
            </a:pPr>
            <a:r>
              <a:rPr lang="en-US" sz="1800" dirty="0" err="1">
                <a:effectLst/>
              </a:rPr>
              <a:t>Fisiak</a:t>
            </a:r>
            <a:r>
              <a:rPr lang="en-US" sz="1800" dirty="0">
                <a:effectLst/>
              </a:rPr>
              <a:t>, J. (1971). The </a:t>
            </a:r>
            <a:r>
              <a:rPr lang="en-US" sz="1800" dirty="0" err="1">
                <a:effectLst/>
              </a:rPr>
              <a:t>Poznao</a:t>
            </a:r>
            <a:r>
              <a:rPr lang="en-US" sz="1800" dirty="0">
                <a:effectLst/>
              </a:rPr>
              <a:t> Polish-English contrastive project. In </a:t>
            </a:r>
            <a:r>
              <a:rPr lang="en-US" sz="1800" dirty="0" err="1">
                <a:effectLst/>
              </a:rPr>
              <a:t>Filipovid</a:t>
            </a:r>
            <a:r>
              <a:rPr lang="en-US" sz="1800" dirty="0">
                <a:effectLst/>
              </a:rPr>
              <a:t>, R. (ed.), </a:t>
            </a:r>
            <a:r>
              <a:rPr lang="en-US" sz="1800" i="1" dirty="0">
                <a:effectLst/>
              </a:rPr>
              <a:t>Zagreb Conference on English Contrastive Projects</a:t>
            </a:r>
            <a:r>
              <a:rPr lang="en-US" sz="1800" dirty="0">
                <a:effectLst/>
              </a:rPr>
              <a:t>, 87–96. </a:t>
            </a:r>
            <a:r>
              <a:rPr lang="en-US" sz="1800" dirty="0" err="1">
                <a:effectLst/>
              </a:rPr>
              <a:t>Zabreg</a:t>
            </a:r>
            <a:r>
              <a:rPr lang="en-US" sz="1800" dirty="0">
                <a:effectLst/>
              </a:rPr>
              <a:t>: University of Zagreb. </a:t>
            </a:r>
            <a:endParaRPr lang="fr-FR" sz="1800" dirty="0">
              <a:effectLst/>
            </a:endParaRPr>
          </a:p>
          <a:p>
            <a:pPr marL="0" indent="0" algn="just">
              <a:buFont typeface="Arial" charset="0"/>
              <a:buNone/>
              <a:defRPr/>
            </a:pPr>
            <a:r>
              <a:rPr lang="fr-FR" sz="1800" dirty="0" err="1">
                <a:effectLst/>
              </a:rPr>
              <a:t>Fisiak</a:t>
            </a:r>
            <a:r>
              <a:rPr lang="fr-FR" sz="1800" dirty="0">
                <a:effectLst/>
              </a:rPr>
              <a:t>, J. </a:t>
            </a:r>
            <a:r>
              <a:rPr lang="fr-FR" sz="1800" i="1" dirty="0">
                <a:effectLst/>
              </a:rPr>
              <a:t>et al.</a:t>
            </a:r>
            <a:r>
              <a:rPr lang="fr-FR" sz="1800" dirty="0">
                <a:effectLst/>
              </a:rPr>
              <a:t> </a:t>
            </a:r>
            <a:r>
              <a:rPr lang="en-US" sz="1800" dirty="0">
                <a:effectLst/>
              </a:rPr>
              <a:t>(1981). </a:t>
            </a:r>
            <a:r>
              <a:rPr lang="en-US" sz="1800" i="1" dirty="0">
                <a:effectLst/>
              </a:rPr>
              <a:t>Contrastive Analysis and the Language Teacher</a:t>
            </a:r>
            <a:r>
              <a:rPr lang="en-US" sz="1800" dirty="0">
                <a:effectLst/>
              </a:rPr>
              <a:t>. Oxford: The </a:t>
            </a:r>
            <a:r>
              <a:rPr lang="en-US" sz="1800" dirty="0" err="1">
                <a:effectLst/>
              </a:rPr>
              <a:t>Pergamon</a:t>
            </a:r>
            <a:r>
              <a:rPr lang="en-US" sz="1800" dirty="0">
                <a:effectLst/>
              </a:rPr>
              <a:t> Institute of English. </a:t>
            </a:r>
            <a:endParaRPr lang="fr-FR" sz="1800" dirty="0">
              <a:effectLst/>
            </a:endParaRPr>
          </a:p>
          <a:p>
            <a:pPr marL="0" indent="0" algn="just">
              <a:buFont typeface="Arial" charset="0"/>
              <a:buNone/>
              <a:defRPr/>
            </a:pPr>
            <a:r>
              <a:rPr lang="en-US" sz="1800" dirty="0">
                <a:effectLst/>
              </a:rPr>
              <a:t>Fries, C.C. (1945). </a:t>
            </a:r>
            <a:r>
              <a:rPr lang="en-US" sz="1800" i="1" dirty="0">
                <a:effectLst/>
              </a:rPr>
              <a:t>Teaching and Learning English as a Second Language</a:t>
            </a:r>
            <a:r>
              <a:rPr lang="en-US" sz="1800" dirty="0">
                <a:effectLst/>
              </a:rPr>
              <a:t>. Ann Arbor: University of Michigan Press.</a:t>
            </a:r>
            <a:endParaRPr lang="fr-FR" sz="1800" dirty="0">
              <a:effectLst/>
            </a:endParaRPr>
          </a:p>
          <a:p>
            <a:pPr marL="0" indent="0" algn="just">
              <a:buFont typeface="Arial" charset="0"/>
              <a:buNone/>
              <a:defRPr/>
            </a:pPr>
            <a:r>
              <a:rPr lang="en-US" sz="1800" dirty="0" err="1">
                <a:effectLst/>
              </a:rPr>
              <a:t>Gast</a:t>
            </a:r>
            <a:r>
              <a:rPr lang="en-US" sz="1800" dirty="0">
                <a:effectLst/>
              </a:rPr>
              <a:t>, V. (2013). 'Contrastive analysis'. </a:t>
            </a:r>
            <a:r>
              <a:rPr lang="en-US" sz="1800" i="1" dirty="0">
                <a:effectLst/>
              </a:rPr>
              <a:t>The Routledge Encyclopedia of Language Teaching and Learning</a:t>
            </a:r>
            <a:r>
              <a:rPr lang="en-US" sz="1800" dirty="0">
                <a:effectLst/>
              </a:rPr>
              <a:t>, 153-158. London: Routledge.</a:t>
            </a:r>
            <a:endParaRPr lang="fr-FR" sz="1800" dirty="0">
              <a:effectLst/>
            </a:endParaRPr>
          </a:p>
          <a:p>
            <a:pPr marL="0" indent="0" algn="just">
              <a:buFont typeface="Arial" charset="0"/>
              <a:buNone/>
              <a:defRPr/>
            </a:pPr>
            <a:r>
              <a:rPr lang="en-US" sz="1800" dirty="0" err="1" smtClean="0">
                <a:effectLst/>
              </a:rPr>
              <a:t>Gilquin</a:t>
            </a:r>
            <a:r>
              <a:rPr lang="en-US" sz="1800" dirty="0" smtClean="0">
                <a:effectLst/>
              </a:rPr>
              <a:t>, G. (2008). Combining contrastive and interlanguage analysis to apprehend transfer: detection, explanation, evaluation. In G. </a:t>
            </a:r>
            <a:r>
              <a:rPr lang="en-US" sz="1800" dirty="0" err="1" smtClean="0">
                <a:effectLst/>
              </a:rPr>
              <a:t>Gilquin</a:t>
            </a:r>
            <a:r>
              <a:rPr lang="en-US" sz="1800" dirty="0" smtClean="0">
                <a:effectLst/>
              </a:rPr>
              <a:t>, S. Papp &amp; M. B. </a:t>
            </a:r>
            <a:r>
              <a:rPr lang="en-US" sz="1800" dirty="0" err="1" smtClean="0">
                <a:effectLst/>
              </a:rPr>
              <a:t>Diez-Bedmar</a:t>
            </a:r>
            <a:r>
              <a:rPr lang="en-US" sz="1800" dirty="0" smtClean="0">
                <a:effectLst/>
              </a:rPr>
              <a:t> (eds.), Linking up Contrastive and Learner Corpus Research (pp. 3-33). Amsterdam &amp; Atlanta: </a:t>
            </a:r>
            <a:r>
              <a:rPr lang="en-US" sz="1800" dirty="0" err="1" smtClean="0">
                <a:effectLst/>
              </a:rPr>
              <a:t>Rodopi</a:t>
            </a:r>
            <a:r>
              <a:rPr lang="en-US" sz="1800" dirty="0" smtClean="0">
                <a:effectLst/>
              </a:rPr>
              <a:t>.</a:t>
            </a:r>
            <a:endParaRPr lang="fr-FR" sz="1800" dirty="0" smtClean="0">
              <a:effectLst/>
            </a:endParaRPr>
          </a:p>
          <a:p>
            <a:pPr marL="0" indent="0" algn="just">
              <a:buFont typeface="Arial" charset="0"/>
              <a:buNone/>
              <a:defRPr/>
            </a:pPr>
            <a:endParaRPr lang="fr-FR" sz="1800" dirty="0">
              <a:effectLst/>
            </a:endParaRPr>
          </a:p>
          <a:p>
            <a:pPr>
              <a:buFont typeface="Arial" charset="0"/>
              <a:buNone/>
              <a:defRPr/>
            </a:pPr>
            <a:endParaRPr lang="fr-FR" sz="2000" dirty="0" smtClean="0"/>
          </a:p>
        </p:txBody>
      </p:sp>
      <p:sp>
        <p:nvSpPr>
          <p:cNvPr id="39940"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67DDA9E4-6F11-433A-A9F9-8CE6242BE2AF}" type="slidenum">
              <a:rPr lang="en-US" altLang="fr-FR" sz="1000" smtClean="0">
                <a:latin typeface="Arial" charset="0"/>
              </a:rPr>
              <a:pPr>
                <a:spcBef>
                  <a:spcPct val="0"/>
                </a:spcBef>
                <a:buClrTx/>
                <a:buSzTx/>
                <a:buFontTx/>
                <a:buNone/>
              </a:pPr>
              <a:t>33</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a:xfrm>
            <a:off x="0" y="0"/>
            <a:ext cx="8991600" cy="762000"/>
          </a:xfrm>
        </p:spPr>
        <p:txBody>
          <a:bodyPr/>
          <a:lstStyle/>
          <a:p>
            <a:pPr eaLnBrk="1" hangingPunct="1">
              <a:defRPr/>
            </a:pPr>
            <a:r>
              <a:rPr lang="fr-FR" sz="4000" b="1" dirty="0" smtClean="0">
                <a:latin typeface="Arial Rounded MT Bold" pitchFamily="34" charset="0"/>
              </a:rPr>
              <a:t/>
            </a:r>
            <a:br>
              <a:rPr lang="fr-FR" sz="4000" b="1" dirty="0" smtClean="0">
                <a:latin typeface="Arial Rounded MT Bold" pitchFamily="34" charset="0"/>
              </a:rPr>
            </a:br>
            <a:r>
              <a:rPr lang="fr-FR" sz="3600" b="1" dirty="0" err="1" smtClean="0">
                <a:solidFill>
                  <a:schemeClr val="tx2">
                    <a:lumMod val="75000"/>
                  </a:schemeClr>
                </a:solidFill>
              </a:rPr>
              <a:t>References</a:t>
            </a:r>
            <a:r>
              <a:rPr lang="en-US" sz="3600" b="1" i="1" dirty="0" smtClean="0">
                <a:latin typeface="Arial Rounded MT Bold" pitchFamily="34" charset="0"/>
              </a:rPr>
              <a:t/>
            </a:r>
            <a:br>
              <a:rPr lang="en-US" sz="3600" b="1" i="1" dirty="0" smtClean="0">
                <a:latin typeface="Arial Rounded MT Bold" pitchFamily="34" charset="0"/>
              </a:rPr>
            </a:br>
            <a:endParaRPr lang="en-US" sz="3600" b="1" i="1" dirty="0" smtClean="0">
              <a:latin typeface="Arial Rounded MT Bold" pitchFamily="34" charset="0"/>
            </a:endParaRPr>
          </a:p>
        </p:txBody>
      </p:sp>
      <p:sp>
        <p:nvSpPr>
          <p:cNvPr id="249859" name="Rectangle 3"/>
          <p:cNvSpPr>
            <a:spLocks noGrp="1" noRot="1" noChangeArrowheads="1"/>
          </p:cNvSpPr>
          <p:nvPr>
            <p:ph type="body" idx="1"/>
          </p:nvPr>
        </p:nvSpPr>
        <p:spPr>
          <a:xfrm>
            <a:off x="0" y="838200"/>
            <a:ext cx="8991600" cy="6019800"/>
          </a:xfrm>
        </p:spPr>
        <p:txBody>
          <a:bodyPr/>
          <a:lstStyle/>
          <a:p>
            <a:pPr marL="0" indent="0" algn="just">
              <a:buFont typeface="Arial" charset="0"/>
              <a:buNone/>
              <a:defRPr/>
            </a:pPr>
            <a:r>
              <a:rPr lang="en-US" sz="1800" dirty="0" smtClean="0">
                <a:effectLst/>
              </a:rPr>
              <a:t>Granger</a:t>
            </a:r>
            <a:r>
              <a:rPr lang="en-US" sz="1800" dirty="0">
                <a:effectLst/>
              </a:rPr>
              <a:t>, S. (1996), ‘From CA to CIA and back: An integrated approach to computerized bilingual and learner corpora’, in: K. </a:t>
            </a:r>
            <a:r>
              <a:rPr lang="en-US" sz="1800" dirty="0" err="1">
                <a:effectLst/>
              </a:rPr>
              <a:t>Aijmer</a:t>
            </a:r>
            <a:r>
              <a:rPr lang="en-US" sz="1800" dirty="0">
                <a:effectLst/>
              </a:rPr>
              <a:t>, B. </a:t>
            </a:r>
            <a:r>
              <a:rPr lang="en-US" sz="1800" dirty="0" err="1">
                <a:effectLst/>
              </a:rPr>
              <a:t>Altenberg</a:t>
            </a:r>
            <a:r>
              <a:rPr lang="en-US" sz="1800" dirty="0">
                <a:effectLst/>
              </a:rPr>
              <a:t> and M. Johansson (</a:t>
            </a:r>
            <a:r>
              <a:rPr lang="en-US" sz="1800" dirty="0" err="1">
                <a:effectLst/>
              </a:rPr>
              <a:t>eds</a:t>
            </a:r>
            <a:r>
              <a:rPr lang="en-US" sz="1800" dirty="0">
                <a:effectLst/>
              </a:rPr>
              <a:t>) Languages in Contrast. Papers from a Symposium on Text-based Cross-linguistic Studies. Lund 4-5 March 1994. Lund: Lund University Press. 37-51.</a:t>
            </a:r>
            <a:endParaRPr lang="fr-FR" sz="1800" dirty="0">
              <a:effectLst/>
            </a:endParaRPr>
          </a:p>
          <a:p>
            <a:pPr marL="0" indent="0" algn="just">
              <a:buFont typeface="Arial" charset="0"/>
              <a:buNone/>
              <a:defRPr/>
            </a:pPr>
            <a:r>
              <a:rPr lang="en-US" sz="1800" dirty="0">
                <a:effectLst/>
              </a:rPr>
              <a:t>Granger, S. (2003). The corpus approach: a common way forward for contrastive linguistics and translation studies. In S. Granger, J. </a:t>
            </a:r>
            <a:r>
              <a:rPr lang="en-US" sz="1800" dirty="0" err="1">
                <a:effectLst/>
              </a:rPr>
              <a:t>Lerot</a:t>
            </a:r>
            <a:r>
              <a:rPr lang="en-US" sz="1800" dirty="0">
                <a:effectLst/>
              </a:rPr>
              <a:t>, &amp; S. </a:t>
            </a:r>
            <a:r>
              <a:rPr lang="en-US" sz="1800" dirty="0" err="1">
                <a:effectLst/>
              </a:rPr>
              <a:t>Petch</a:t>
            </a:r>
            <a:r>
              <a:rPr lang="en-US" sz="1800" dirty="0">
                <a:effectLst/>
              </a:rPr>
              <a:t>-Tyson (Eds.), Corpus-based approaches to contrastive linguistics and translation studies (pp. 17-29). Amsterdam &amp; Atlanta: </a:t>
            </a:r>
            <a:r>
              <a:rPr lang="en-US" sz="1800" dirty="0" err="1">
                <a:effectLst/>
              </a:rPr>
              <a:t>Rodopi</a:t>
            </a:r>
            <a:r>
              <a:rPr lang="en-US" sz="1800" dirty="0">
                <a:effectLst/>
              </a:rPr>
              <a:t>.</a:t>
            </a:r>
            <a:endParaRPr lang="fr-FR" sz="1800" dirty="0">
              <a:effectLst/>
            </a:endParaRPr>
          </a:p>
          <a:p>
            <a:pPr marL="0" indent="0" algn="just">
              <a:buFont typeface="Arial" charset="0"/>
              <a:buNone/>
              <a:defRPr/>
            </a:pPr>
            <a:r>
              <a:rPr lang="fr-FR" sz="1800" dirty="0">
                <a:effectLst/>
              </a:rPr>
              <a:t>Granger, S. (2013). The passives in </a:t>
            </a:r>
            <a:r>
              <a:rPr lang="fr-FR" sz="1800" dirty="0" err="1">
                <a:effectLst/>
              </a:rPr>
              <a:t>learner</a:t>
            </a:r>
            <a:r>
              <a:rPr lang="fr-FR" sz="1800" dirty="0">
                <a:effectLst/>
              </a:rPr>
              <a:t> English: Corpus insights and implications for  </a:t>
            </a:r>
            <a:r>
              <a:rPr lang="fr-FR" sz="1800" dirty="0" err="1">
                <a:effectLst/>
              </a:rPr>
              <a:t>pedagogical</a:t>
            </a:r>
            <a:r>
              <a:rPr lang="fr-FR" sz="1800" dirty="0">
                <a:effectLst/>
              </a:rPr>
              <a:t> </a:t>
            </a:r>
            <a:r>
              <a:rPr lang="fr-FR" sz="1800" dirty="0" err="1">
                <a:effectLst/>
              </a:rPr>
              <a:t>grammar</a:t>
            </a:r>
            <a:r>
              <a:rPr lang="fr-FR" sz="1800" dirty="0">
                <a:effectLst/>
              </a:rPr>
              <a:t>. In S. Ishikawa (Ed.), </a:t>
            </a:r>
            <a:r>
              <a:rPr lang="fr-FR" sz="1800" i="1" dirty="0" err="1">
                <a:effectLst/>
              </a:rPr>
              <a:t>Learner</a:t>
            </a:r>
            <a:r>
              <a:rPr lang="fr-FR" sz="1800" i="1" dirty="0">
                <a:effectLst/>
              </a:rPr>
              <a:t> corpus </a:t>
            </a:r>
            <a:r>
              <a:rPr lang="fr-FR" sz="1800" i="1" dirty="0" err="1">
                <a:effectLst/>
              </a:rPr>
              <a:t>studies</a:t>
            </a:r>
            <a:r>
              <a:rPr lang="fr-FR" sz="1800" i="1" dirty="0">
                <a:effectLst/>
              </a:rPr>
              <a:t> in Asia and the world –</a:t>
            </a:r>
            <a:r>
              <a:rPr lang="fr-FR" sz="1800" dirty="0">
                <a:effectLst/>
              </a:rPr>
              <a:t>Vol 1 (pp. 5-15).</a:t>
            </a:r>
          </a:p>
          <a:p>
            <a:pPr marL="0" indent="0" algn="just">
              <a:buFont typeface="Arial" charset="0"/>
              <a:buNone/>
              <a:defRPr/>
            </a:pPr>
            <a:r>
              <a:rPr lang="en-US" sz="1800" dirty="0">
                <a:effectLst/>
              </a:rPr>
              <a:t>James, C. (1971). The exculpation of contrastive linguistics. In Nickel, G. (ed.), </a:t>
            </a:r>
            <a:r>
              <a:rPr lang="en-US" sz="1800" i="1" dirty="0">
                <a:effectLst/>
              </a:rPr>
              <a:t>Papers in Contrastive Linguistics</a:t>
            </a:r>
            <a:r>
              <a:rPr lang="en-US" sz="1800" dirty="0">
                <a:effectLst/>
              </a:rPr>
              <a:t>, 53—68. Cambridge: Cambridge University Press. </a:t>
            </a:r>
            <a:endParaRPr lang="fr-FR" sz="1800" dirty="0">
              <a:effectLst/>
            </a:endParaRPr>
          </a:p>
          <a:p>
            <a:pPr marL="0" indent="0" algn="just">
              <a:buFont typeface="Arial" charset="0"/>
              <a:buNone/>
              <a:defRPr/>
            </a:pPr>
            <a:r>
              <a:rPr lang="en-US" sz="1800" dirty="0">
                <a:effectLst/>
              </a:rPr>
              <a:t>James, C. 1980. </a:t>
            </a:r>
            <a:r>
              <a:rPr lang="en-US" sz="1800" i="1" dirty="0">
                <a:effectLst/>
              </a:rPr>
              <a:t>Contrastive Analysis</a:t>
            </a:r>
            <a:r>
              <a:rPr lang="en-US" sz="1800" dirty="0">
                <a:effectLst/>
              </a:rPr>
              <a:t>. London: Longman.</a:t>
            </a:r>
            <a:endParaRPr lang="fr-FR" sz="1800" dirty="0">
              <a:effectLst/>
            </a:endParaRPr>
          </a:p>
          <a:p>
            <a:pPr marL="0" indent="0" algn="just">
              <a:buFont typeface="Arial" charset="0"/>
              <a:buNone/>
              <a:defRPr/>
            </a:pPr>
            <a:r>
              <a:rPr lang="en-US" sz="1800" dirty="0">
                <a:effectLst/>
              </a:rPr>
              <a:t>James, C. 1998. </a:t>
            </a:r>
            <a:r>
              <a:rPr lang="en-US" sz="1800" i="1" dirty="0">
                <a:effectLst/>
              </a:rPr>
              <a:t>Errors in Language Learning and Use: Exploring error analysis</a:t>
            </a:r>
            <a:r>
              <a:rPr lang="en-US" sz="1800" dirty="0">
                <a:effectLst/>
              </a:rPr>
              <a:t>. London: Longman.</a:t>
            </a:r>
            <a:endParaRPr lang="fr-FR" sz="1800" dirty="0">
              <a:effectLst/>
            </a:endParaRPr>
          </a:p>
          <a:p>
            <a:pPr>
              <a:buFont typeface="Arial" charset="0"/>
              <a:buNone/>
              <a:defRPr/>
            </a:pPr>
            <a:r>
              <a:rPr lang="en-US" sz="2000" dirty="0">
                <a:effectLst/>
              </a:rPr>
              <a:t>Jarvis, S. (2000), ‘Methodological rigor in the study of transfer: identifying L1 influence in the interlanguage lexicon’, Language Learning, 50(2): 245- 309.</a:t>
            </a:r>
            <a:endParaRPr lang="fr-FR" sz="2000" dirty="0">
              <a:effectLst/>
            </a:endParaRPr>
          </a:p>
          <a:p>
            <a:pPr>
              <a:buFont typeface="Arial" charset="0"/>
              <a:buNone/>
              <a:defRPr/>
            </a:pPr>
            <a:endParaRPr lang="fr-FR" sz="2000" dirty="0" smtClean="0"/>
          </a:p>
        </p:txBody>
      </p:sp>
      <p:sp>
        <p:nvSpPr>
          <p:cNvPr id="4096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DA88A54D-1658-46FB-B5EF-B37AD4555B59}" type="slidenum">
              <a:rPr lang="en-US" altLang="fr-FR" sz="1000" smtClean="0">
                <a:latin typeface="Arial" charset="0"/>
              </a:rPr>
              <a:pPr>
                <a:spcBef>
                  <a:spcPct val="0"/>
                </a:spcBef>
                <a:buClrTx/>
                <a:buSzTx/>
                <a:buFontTx/>
                <a:buNone/>
              </a:pPr>
              <a:t>34</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a:xfrm>
            <a:off x="0" y="0"/>
            <a:ext cx="8991600" cy="762000"/>
          </a:xfrm>
        </p:spPr>
        <p:txBody>
          <a:bodyPr/>
          <a:lstStyle/>
          <a:p>
            <a:pPr eaLnBrk="1" hangingPunct="1">
              <a:defRPr/>
            </a:pPr>
            <a:r>
              <a:rPr lang="fr-FR" sz="4000" b="1" dirty="0" smtClean="0">
                <a:latin typeface="Arial Rounded MT Bold" pitchFamily="34" charset="0"/>
              </a:rPr>
              <a:t/>
            </a:r>
            <a:br>
              <a:rPr lang="fr-FR" sz="4000" b="1" dirty="0" smtClean="0">
                <a:latin typeface="Arial Rounded MT Bold" pitchFamily="34" charset="0"/>
              </a:rPr>
            </a:br>
            <a:r>
              <a:rPr lang="fr-FR" sz="3600" b="1" dirty="0" err="1" smtClean="0">
                <a:solidFill>
                  <a:schemeClr val="tx2">
                    <a:lumMod val="75000"/>
                  </a:schemeClr>
                </a:solidFill>
              </a:rPr>
              <a:t>References</a:t>
            </a:r>
            <a:r>
              <a:rPr lang="en-US" sz="3600" b="1" i="1" dirty="0" smtClean="0">
                <a:latin typeface="Arial Rounded MT Bold" pitchFamily="34" charset="0"/>
              </a:rPr>
              <a:t/>
            </a:r>
            <a:br>
              <a:rPr lang="en-US" sz="3600" b="1" i="1" dirty="0" smtClean="0">
                <a:latin typeface="Arial Rounded MT Bold" pitchFamily="34" charset="0"/>
              </a:rPr>
            </a:br>
            <a:endParaRPr lang="en-US" sz="3600" b="1" i="1" dirty="0" smtClean="0">
              <a:latin typeface="Arial Rounded MT Bold" pitchFamily="34" charset="0"/>
            </a:endParaRPr>
          </a:p>
        </p:txBody>
      </p:sp>
      <p:sp>
        <p:nvSpPr>
          <p:cNvPr id="249859" name="Rectangle 3"/>
          <p:cNvSpPr>
            <a:spLocks noGrp="1" noRot="1" noChangeArrowheads="1"/>
          </p:cNvSpPr>
          <p:nvPr>
            <p:ph type="body" idx="1"/>
          </p:nvPr>
        </p:nvSpPr>
        <p:spPr>
          <a:xfrm>
            <a:off x="0" y="838200"/>
            <a:ext cx="8991600" cy="6019800"/>
          </a:xfrm>
        </p:spPr>
        <p:txBody>
          <a:bodyPr/>
          <a:lstStyle/>
          <a:p>
            <a:pPr marL="0" indent="0" algn="just">
              <a:buFont typeface="Arial" charset="0"/>
              <a:buNone/>
              <a:defRPr/>
            </a:pPr>
            <a:r>
              <a:rPr lang="en-US" sz="1800" dirty="0" err="1" smtClean="0">
                <a:effectLst/>
              </a:rPr>
              <a:t>Jie</a:t>
            </a:r>
            <a:r>
              <a:rPr lang="en-US" sz="1800" dirty="0">
                <a:effectLst/>
              </a:rPr>
              <a:t>, X. (2008). “Error Theories and Second Language Acquisition”. US-China Foreign Language. 6, 35-42.</a:t>
            </a:r>
            <a:endParaRPr lang="fr-FR" sz="1800" dirty="0">
              <a:effectLst/>
            </a:endParaRPr>
          </a:p>
          <a:p>
            <a:pPr marL="0" indent="0" algn="just">
              <a:buFont typeface="Arial" charset="0"/>
              <a:buNone/>
              <a:defRPr/>
            </a:pPr>
            <a:r>
              <a:rPr lang="en-US" sz="1800" dirty="0">
                <a:effectLst/>
              </a:rPr>
              <a:t>Johansson, S. (2008). Contrastive analysis and learner language: A corpus-based approach. Oslo: University of Oslo.</a:t>
            </a:r>
            <a:endParaRPr lang="fr-FR" sz="1800" dirty="0">
              <a:effectLst/>
            </a:endParaRPr>
          </a:p>
          <a:p>
            <a:pPr marL="0" indent="0" algn="just">
              <a:buFont typeface="Arial" charset="0"/>
              <a:buNone/>
              <a:defRPr/>
            </a:pPr>
            <a:r>
              <a:rPr lang="en-US" sz="1800" dirty="0" err="1" smtClean="0">
                <a:effectLst/>
              </a:rPr>
              <a:t>Khansir</a:t>
            </a:r>
            <a:r>
              <a:rPr lang="en-US" sz="1800" dirty="0" smtClean="0">
                <a:effectLst/>
              </a:rPr>
              <a:t> </a:t>
            </a:r>
            <a:r>
              <a:rPr lang="en-US" sz="1800" dirty="0">
                <a:effectLst/>
              </a:rPr>
              <a:t>A. A. (2012)</a:t>
            </a:r>
            <a:r>
              <a:rPr lang="en-US" sz="1800" i="1" dirty="0">
                <a:effectLst/>
              </a:rPr>
              <a:t> </a:t>
            </a:r>
            <a:r>
              <a:rPr lang="en-US" sz="1800" dirty="0">
                <a:effectLst/>
              </a:rPr>
              <a:t>Error Analysis and Second Language Acquisition”. </a:t>
            </a:r>
            <a:r>
              <a:rPr lang="en-US" sz="1800" i="1" dirty="0">
                <a:effectLst/>
              </a:rPr>
              <a:t>Theory and Practice in Language Studies</a:t>
            </a:r>
            <a:r>
              <a:rPr lang="en-US" sz="1800" dirty="0">
                <a:effectLst/>
              </a:rPr>
              <a:t>, Vol. 2, No 5, 1027-1032.</a:t>
            </a:r>
            <a:endParaRPr lang="fr-FR" sz="1800" dirty="0">
              <a:effectLst/>
            </a:endParaRPr>
          </a:p>
          <a:p>
            <a:pPr marL="0" indent="0" algn="just">
              <a:buNone/>
              <a:defRPr/>
            </a:pPr>
            <a:r>
              <a:rPr lang="en-US" sz="1800" dirty="0" err="1">
                <a:effectLst/>
              </a:rPr>
              <a:t>Krzeszowski</a:t>
            </a:r>
            <a:r>
              <a:rPr lang="en-US" sz="1800" dirty="0">
                <a:effectLst/>
              </a:rPr>
              <a:t>, Tomasz P. (1990). </a:t>
            </a:r>
            <a:r>
              <a:rPr lang="en-US" sz="1800" i="1" dirty="0">
                <a:effectLst/>
              </a:rPr>
              <a:t>Contrasting Languages. The Scope of Contrastive Linguistics</a:t>
            </a:r>
            <a:r>
              <a:rPr lang="en-US" sz="1800" dirty="0">
                <a:effectLst/>
              </a:rPr>
              <a:t>. Berlin: Mouton. </a:t>
            </a:r>
          </a:p>
          <a:p>
            <a:pPr marL="0" indent="0" algn="just">
              <a:buFont typeface="Arial" charset="0"/>
              <a:buNone/>
              <a:defRPr/>
            </a:pPr>
            <a:r>
              <a:rPr lang="en-US" sz="1800" dirty="0" err="1" smtClean="0">
                <a:effectLst/>
              </a:rPr>
              <a:t>Lado</a:t>
            </a:r>
            <a:r>
              <a:rPr lang="en-US" sz="1800" dirty="0">
                <a:effectLst/>
              </a:rPr>
              <a:t>, R. (1957). </a:t>
            </a:r>
            <a:r>
              <a:rPr lang="en-US" sz="1800" i="1" dirty="0">
                <a:effectLst/>
              </a:rPr>
              <a:t>Linguistics across Cultures</a:t>
            </a:r>
            <a:r>
              <a:rPr lang="en-US" sz="1800" dirty="0">
                <a:effectLst/>
              </a:rPr>
              <a:t>. Ann Arbor: University of Michigan Press.</a:t>
            </a:r>
            <a:endParaRPr lang="fr-FR" sz="1800" dirty="0">
              <a:effectLst/>
            </a:endParaRPr>
          </a:p>
          <a:p>
            <a:pPr marL="0" indent="0" algn="just">
              <a:buFont typeface="Arial" charset="0"/>
              <a:buNone/>
              <a:defRPr/>
            </a:pPr>
            <a:r>
              <a:rPr lang="fr-FR" sz="1800" dirty="0">
                <a:effectLst/>
              </a:rPr>
              <a:t>Lennon, P. (2008) “Contrastive </a:t>
            </a:r>
            <a:r>
              <a:rPr lang="fr-FR" sz="1800" dirty="0" err="1">
                <a:effectLst/>
              </a:rPr>
              <a:t>Analysis</a:t>
            </a:r>
            <a:r>
              <a:rPr lang="fr-FR" sz="1800" dirty="0">
                <a:effectLst/>
              </a:rPr>
              <a:t>, </a:t>
            </a:r>
            <a:r>
              <a:rPr lang="fr-FR" sz="1800" dirty="0" err="1">
                <a:effectLst/>
              </a:rPr>
              <a:t>Error</a:t>
            </a:r>
            <a:r>
              <a:rPr lang="fr-FR" sz="1800" dirty="0">
                <a:effectLst/>
              </a:rPr>
              <a:t> </a:t>
            </a:r>
            <a:r>
              <a:rPr lang="fr-FR" sz="1800" dirty="0" err="1">
                <a:effectLst/>
              </a:rPr>
              <a:t>Analysis</a:t>
            </a:r>
            <a:r>
              <a:rPr lang="fr-FR" sz="1800" dirty="0">
                <a:effectLst/>
              </a:rPr>
              <a:t>, </a:t>
            </a:r>
            <a:r>
              <a:rPr lang="fr-FR" sz="1800" dirty="0" err="1">
                <a:effectLst/>
              </a:rPr>
              <a:t>Interlanguage</a:t>
            </a:r>
            <a:r>
              <a:rPr lang="fr-FR" sz="1800" dirty="0">
                <a:effectLst/>
              </a:rPr>
              <a:t>”. In S. </a:t>
            </a:r>
            <a:r>
              <a:rPr lang="fr-FR" sz="1800" dirty="0" err="1">
                <a:effectLst/>
              </a:rPr>
              <a:t>Gramley</a:t>
            </a:r>
            <a:r>
              <a:rPr lang="fr-FR" sz="1800" dirty="0">
                <a:effectLst/>
              </a:rPr>
              <a:t> and V. </a:t>
            </a:r>
            <a:r>
              <a:rPr lang="fr-FR" sz="1800" dirty="0" err="1">
                <a:effectLst/>
              </a:rPr>
              <a:t>Gramley</a:t>
            </a:r>
            <a:r>
              <a:rPr lang="fr-FR" sz="1800" dirty="0">
                <a:effectLst/>
              </a:rPr>
              <a:t> (</a:t>
            </a:r>
            <a:r>
              <a:rPr lang="fr-FR" sz="1800" dirty="0" err="1">
                <a:effectLst/>
              </a:rPr>
              <a:t>eds</a:t>
            </a:r>
            <a:r>
              <a:rPr lang="fr-FR" sz="1800" dirty="0">
                <a:effectLst/>
              </a:rPr>
              <a:t>) </a:t>
            </a:r>
            <a:r>
              <a:rPr lang="fr-FR" sz="1800" i="1" dirty="0">
                <a:effectLst/>
              </a:rPr>
              <a:t>Introduction to </a:t>
            </a:r>
            <a:r>
              <a:rPr lang="fr-FR" sz="1800" i="1" dirty="0" err="1">
                <a:effectLst/>
              </a:rPr>
              <a:t>Applied</a:t>
            </a:r>
            <a:r>
              <a:rPr lang="fr-FR" sz="1800" i="1" dirty="0">
                <a:effectLst/>
              </a:rPr>
              <a:t> </a:t>
            </a:r>
            <a:r>
              <a:rPr lang="fr-FR" sz="1800" i="1" dirty="0" err="1">
                <a:effectLst/>
              </a:rPr>
              <a:t>Linguistics</a:t>
            </a:r>
            <a:r>
              <a:rPr lang="fr-FR" sz="1800" dirty="0">
                <a:effectLst/>
              </a:rPr>
              <a:t>. Bielefeld: </a:t>
            </a:r>
            <a:r>
              <a:rPr lang="fr-FR" sz="1800" dirty="0" err="1">
                <a:effectLst/>
              </a:rPr>
              <a:t>Aisthesis</a:t>
            </a:r>
            <a:r>
              <a:rPr lang="fr-FR" sz="1800" dirty="0">
                <a:effectLst/>
              </a:rPr>
              <a:t>, pp. 51-60.</a:t>
            </a:r>
          </a:p>
          <a:p>
            <a:pPr marL="0" indent="0" algn="just">
              <a:buFont typeface="Arial" charset="0"/>
              <a:buNone/>
              <a:defRPr/>
            </a:pPr>
            <a:r>
              <a:rPr lang="fr-FR" sz="1800" dirty="0">
                <a:effectLst/>
              </a:rPr>
              <a:t>Ramon Garcia, N. (2002). “Contrastive </a:t>
            </a:r>
            <a:r>
              <a:rPr lang="fr-FR" sz="1800" dirty="0" err="1">
                <a:effectLst/>
              </a:rPr>
              <a:t>Linguistics</a:t>
            </a:r>
            <a:r>
              <a:rPr lang="fr-FR" sz="1800" dirty="0">
                <a:effectLst/>
              </a:rPr>
              <a:t> and Translation </a:t>
            </a:r>
            <a:r>
              <a:rPr lang="fr-FR" sz="1800" dirty="0" err="1">
                <a:effectLst/>
              </a:rPr>
              <a:t>Studies</a:t>
            </a:r>
            <a:r>
              <a:rPr lang="fr-FR" sz="1800" dirty="0">
                <a:effectLst/>
              </a:rPr>
              <a:t> </a:t>
            </a:r>
            <a:r>
              <a:rPr lang="fr-FR" sz="1800" dirty="0" err="1">
                <a:effectLst/>
              </a:rPr>
              <a:t>Interconnected</a:t>
            </a:r>
            <a:r>
              <a:rPr lang="fr-FR" sz="1800" dirty="0">
                <a:effectLst/>
              </a:rPr>
              <a:t>: The Corpus-</a:t>
            </a:r>
            <a:r>
              <a:rPr lang="fr-FR" sz="1800" dirty="0" err="1">
                <a:effectLst/>
              </a:rPr>
              <a:t>Based</a:t>
            </a:r>
            <a:r>
              <a:rPr lang="fr-FR" sz="1800" dirty="0">
                <a:effectLst/>
              </a:rPr>
              <a:t> </a:t>
            </a:r>
            <a:r>
              <a:rPr lang="fr-FR" sz="1800" dirty="0" err="1">
                <a:effectLst/>
              </a:rPr>
              <a:t>Approach</a:t>
            </a:r>
            <a:r>
              <a:rPr lang="fr-FR" sz="1800" dirty="0">
                <a:effectLst/>
              </a:rPr>
              <a:t>”. </a:t>
            </a:r>
            <a:r>
              <a:rPr lang="fr-FR" sz="1800" i="1" dirty="0" err="1">
                <a:effectLst/>
              </a:rPr>
              <a:t>Linguistica</a:t>
            </a:r>
            <a:r>
              <a:rPr lang="fr-FR" sz="1800" i="1" dirty="0">
                <a:effectLst/>
              </a:rPr>
              <a:t> </a:t>
            </a:r>
            <a:r>
              <a:rPr lang="fr-FR" sz="1800" i="1" dirty="0" err="1">
                <a:effectLst/>
              </a:rPr>
              <a:t>Antverpiensia</a:t>
            </a:r>
            <a:r>
              <a:rPr lang="fr-FR" sz="1800" i="1" dirty="0">
                <a:effectLst/>
              </a:rPr>
              <a:t>, 1</a:t>
            </a:r>
            <a:r>
              <a:rPr lang="fr-FR" sz="1800" dirty="0">
                <a:effectLst/>
              </a:rPr>
              <a:t>, 393-406.</a:t>
            </a:r>
          </a:p>
          <a:p>
            <a:pPr marL="0" indent="0" algn="just">
              <a:buFont typeface="Arial" charset="0"/>
              <a:buNone/>
              <a:defRPr/>
            </a:pPr>
            <a:r>
              <a:rPr lang="en-US" sz="1800" dirty="0" err="1">
                <a:effectLst/>
              </a:rPr>
              <a:t>Schachter</a:t>
            </a:r>
            <a:r>
              <a:rPr lang="en-US" sz="1800" dirty="0">
                <a:effectLst/>
              </a:rPr>
              <a:t>, J. (1974), “An error in error analysis”. </a:t>
            </a:r>
            <a:r>
              <a:rPr lang="en-US" sz="1800" i="1" dirty="0">
                <a:effectLst/>
              </a:rPr>
              <a:t>Language Learning</a:t>
            </a:r>
            <a:r>
              <a:rPr lang="en-US" sz="1800" dirty="0">
                <a:effectLst/>
              </a:rPr>
              <a:t>, Vol. 24 no 2, pp. 205- 214.  </a:t>
            </a:r>
            <a:endParaRPr lang="fr-FR" sz="1800" dirty="0">
              <a:effectLst/>
            </a:endParaRPr>
          </a:p>
          <a:p>
            <a:pPr marL="0" indent="0" algn="just">
              <a:buFont typeface="Arial" charset="0"/>
              <a:buNone/>
              <a:defRPr/>
            </a:pPr>
            <a:r>
              <a:rPr lang="en-US" sz="1800" dirty="0" err="1">
                <a:effectLst/>
              </a:rPr>
              <a:t>Selinker</a:t>
            </a:r>
            <a:r>
              <a:rPr lang="en-US" sz="1800" dirty="0">
                <a:effectLst/>
              </a:rPr>
              <a:t>, L. (1972), “Interlanguage”. </a:t>
            </a:r>
            <a:r>
              <a:rPr lang="en-US" sz="1800" i="1" dirty="0">
                <a:effectLst/>
              </a:rPr>
              <a:t>International Review of Applied Linguistics in Language Teaching</a:t>
            </a:r>
            <a:r>
              <a:rPr lang="en-US" sz="1800" dirty="0">
                <a:effectLst/>
              </a:rPr>
              <a:t>. 10(3): 209-231</a:t>
            </a:r>
            <a:endParaRPr lang="fr-FR" sz="1800" dirty="0">
              <a:effectLst/>
            </a:endParaRPr>
          </a:p>
          <a:p>
            <a:pPr marL="0" indent="0" algn="just">
              <a:buFont typeface="Arial" charset="0"/>
              <a:buNone/>
              <a:defRPr/>
            </a:pPr>
            <a:r>
              <a:rPr lang="en-US" sz="1800" dirty="0" err="1">
                <a:effectLst/>
              </a:rPr>
              <a:t>Selinker</a:t>
            </a:r>
            <a:r>
              <a:rPr lang="en-US" sz="1800" dirty="0">
                <a:effectLst/>
              </a:rPr>
              <a:t>; L. 1992. </a:t>
            </a:r>
            <a:r>
              <a:rPr lang="en-US" sz="1800" i="1" dirty="0">
                <a:effectLst/>
              </a:rPr>
              <a:t>Rediscovering Interlanguage</a:t>
            </a:r>
            <a:r>
              <a:rPr lang="en-US" sz="1800" dirty="0">
                <a:effectLst/>
              </a:rPr>
              <a:t>. London &amp; New York: Longman. St. John; E. 2001. A case for using a parallel corpus and </a:t>
            </a:r>
            <a:r>
              <a:rPr lang="en-US" sz="1800" dirty="0" err="1">
                <a:effectLst/>
              </a:rPr>
              <a:t>concordancer</a:t>
            </a:r>
            <a:r>
              <a:rPr lang="en-US" sz="1800" dirty="0">
                <a:effectLst/>
              </a:rPr>
              <a:t> for beginners of a foreign language. </a:t>
            </a:r>
            <a:r>
              <a:rPr lang="en-US" sz="1800" i="1" dirty="0">
                <a:effectLst/>
              </a:rPr>
              <a:t>Language Learning and Technology </a:t>
            </a:r>
            <a:r>
              <a:rPr lang="en-US" sz="1800" dirty="0">
                <a:effectLst/>
              </a:rPr>
              <a:t>5(3): 185-203. </a:t>
            </a:r>
            <a:endParaRPr lang="fr-FR" sz="2000" dirty="0" smtClean="0"/>
          </a:p>
        </p:txBody>
      </p:sp>
      <p:sp>
        <p:nvSpPr>
          <p:cNvPr id="4198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EAA8AB7F-411D-487E-AAFC-28C78327D215}" type="slidenum">
              <a:rPr lang="en-US" altLang="fr-FR" sz="1000" smtClean="0">
                <a:latin typeface="Arial" charset="0"/>
              </a:rPr>
              <a:pPr>
                <a:spcBef>
                  <a:spcPct val="0"/>
                </a:spcBef>
                <a:buClrTx/>
                <a:buSzTx/>
                <a:buFontTx/>
                <a:buNone/>
              </a:pPr>
              <a:t>35</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flipV="1">
            <a:off x="455613" y="228600"/>
            <a:ext cx="8232775" cy="77788"/>
          </a:xfrm>
        </p:spPr>
        <p:txBody>
          <a:bodyPr/>
          <a:lstStyle/>
          <a:p>
            <a:pPr eaLnBrk="1" hangingPunct="1">
              <a:defRPr/>
            </a:pPr>
            <a:endParaRPr lang="fr-FR" sz="4000" dirty="0" smtClean="0">
              <a:latin typeface="Arial Rounded MT Bold" pitchFamily="34" charset="0"/>
            </a:endParaRPr>
          </a:p>
        </p:txBody>
      </p:sp>
      <p:sp>
        <p:nvSpPr>
          <p:cNvPr id="44035" name="Rectangle 3"/>
          <p:cNvSpPr>
            <a:spLocks noGrp="1" noRot="1" noChangeArrowheads="1"/>
          </p:cNvSpPr>
          <p:nvPr>
            <p:ph type="body" idx="1"/>
          </p:nvPr>
        </p:nvSpPr>
        <p:spPr>
          <a:xfrm>
            <a:off x="457200" y="609600"/>
            <a:ext cx="8229600" cy="5516563"/>
          </a:xfrm>
        </p:spPr>
        <p:txBody>
          <a:bodyPr/>
          <a:lstStyle/>
          <a:p>
            <a:pPr eaLnBrk="1" hangingPunct="1">
              <a:buFont typeface="Arial" charset="0"/>
              <a:buNone/>
              <a:defRPr/>
            </a:pPr>
            <a:endParaRPr lang="en-US" dirty="0" smtClean="0">
              <a:latin typeface="Arial Rounded MT Bold" pitchFamily="34" charset="0"/>
            </a:endParaRPr>
          </a:p>
          <a:p>
            <a:pPr eaLnBrk="1" hangingPunct="1">
              <a:defRPr/>
            </a:pPr>
            <a:endParaRPr lang="en-US" sz="4400" dirty="0" smtClean="0">
              <a:latin typeface="Arial Rounded MT Bold" pitchFamily="34" charset="0"/>
            </a:endParaRPr>
          </a:p>
          <a:p>
            <a:pPr algn="ctr" eaLnBrk="1" hangingPunct="1">
              <a:buFont typeface="Wingdings" pitchFamily="2" charset="2"/>
              <a:buNone/>
              <a:defRPr/>
            </a:pPr>
            <a:r>
              <a:rPr lang="en-US" sz="6600" dirty="0" smtClean="0">
                <a:solidFill>
                  <a:srgbClr val="CC6600"/>
                </a:solidFill>
                <a:latin typeface="Arial Rounded MT Bold" pitchFamily="34" charset="0"/>
              </a:rPr>
              <a:t>◊</a:t>
            </a:r>
            <a:r>
              <a:rPr lang="en-US" sz="4400" b="1" dirty="0" smtClean="0">
                <a:solidFill>
                  <a:schemeClr val="tx2">
                    <a:lumMod val="50000"/>
                  </a:schemeClr>
                </a:solidFill>
                <a:latin typeface="Arial Rounded MT Bold" pitchFamily="34" charset="0"/>
              </a:rPr>
              <a:t>THANKS FOR YOUR ATTENTION</a:t>
            </a:r>
            <a:r>
              <a:rPr lang="en-US" sz="6600" b="1" dirty="0" smtClean="0">
                <a:solidFill>
                  <a:srgbClr val="CC6600"/>
                </a:solidFill>
                <a:latin typeface="Arial Rounded MT Bold" pitchFamily="34" charset="0"/>
              </a:rPr>
              <a:t>◊</a:t>
            </a:r>
          </a:p>
          <a:p>
            <a:pPr algn="ctr" eaLnBrk="1" hangingPunct="1">
              <a:defRPr/>
            </a:pPr>
            <a:endParaRPr lang="en-US" sz="4400" b="1" dirty="0" smtClean="0">
              <a:latin typeface="Arial Rounded MT Bold" pitchFamily="34" charset="0"/>
            </a:endParaRPr>
          </a:p>
        </p:txBody>
      </p:sp>
      <p:sp>
        <p:nvSpPr>
          <p:cNvPr id="4301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endParaRPr lang="fr-FR" altLang="fr-FR" sz="100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Effect transition="in" filter="fade">
                                      <p:cBhvr>
                                        <p:cTn id="7" dur="1000"/>
                                        <p:tgtEl>
                                          <p:spTgt spid="44035">
                                            <p:txEl>
                                              <p:pRg st="2" end="2"/>
                                            </p:txEl>
                                          </p:spTgt>
                                        </p:tgtEl>
                                      </p:cBhvr>
                                    </p:animEffect>
                                    <p:anim calcmode="lin" valueType="num">
                                      <p:cBhvr>
                                        <p:cTn id="8"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Rot="1" noChangeArrowheads="1"/>
          </p:cNvSpPr>
          <p:nvPr>
            <p:ph type="title"/>
          </p:nvPr>
        </p:nvSpPr>
        <p:spPr>
          <a:xfrm>
            <a:off x="0" y="0"/>
            <a:ext cx="9144000" cy="1295400"/>
          </a:xfrm>
        </p:spPr>
        <p:txBody>
          <a:bodyPr/>
          <a:lstStyle/>
          <a:p>
            <a:pPr marL="72000" eaLnBrk="1" hangingPunct="1">
              <a:defRPr/>
            </a:pPr>
            <a:r>
              <a:rPr lang="fr-FR" sz="4000" b="1" dirty="0" smtClean="0">
                <a:solidFill>
                  <a:schemeClr val="tx2">
                    <a:lumMod val="75000"/>
                  </a:schemeClr>
                </a:solidFill>
                <a:cs typeface="Aharoni" pitchFamily="2" charset="-79"/>
              </a:rPr>
              <a:t>1</a:t>
            </a:r>
            <a:r>
              <a:rPr lang="fr-FR" sz="4000" b="1" dirty="0">
                <a:solidFill>
                  <a:schemeClr val="tx2">
                    <a:lumMod val="75000"/>
                  </a:schemeClr>
                </a:solidFill>
                <a:cs typeface="Aharoni" pitchFamily="2" charset="-79"/>
              </a:rPr>
              <a:t>.</a:t>
            </a:r>
            <a:r>
              <a:rPr lang="en-US" sz="4000" b="1" dirty="0">
                <a:solidFill>
                  <a:schemeClr val="tx2">
                    <a:lumMod val="75000"/>
                  </a:schemeClr>
                </a:solidFill>
                <a:cs typeface="Aharoni" pitchFamily="2" charset="-79"/>
              </a:rPr>
              <a:t> </a:t>
            </a:r>
            <a:r>
              <a:rPr lang="en-US" sz="4000" b="1" dirty="0">
                <a:solidFill>
                  <a:schemeClr val="tx2">
                    <a:lumMod val="75000"/>
                  </a:schemeClr>
                </a:solidFill>
                <a:effectLst/>
              </a:rPr>
              <a:t>Definition and </a:t>
            </a:r>
            <a:r>
              <a:rPr lang="en-US" sz="4000" b="1" dirty="0">
                <a:solidFill>
                  <a:srgbClr val="FFC000"/>
                </a:solidFill>
                <a:effectLst/>
              </a:rPr>
              <a:t>historical background </a:t>
            </a:r>
            <a:endParaRPr lang="en-US" sz="4000" b="1" dirty="0" smtClean="0">
              <a:solidFill>
                <a:srgbClr val="FFC000"/>
              </a:solidFill>
              <a:latin typeface="Aharoni" pitchFamily="2" charset="-79"/>
              <a:cs typeface="Aharoni" pitchFamily="2" charset="-79"/>
            </a:endParaRPr>
          </a:p>
        </p:txBody>
      </p:sp>
      <p:sp>
        <p:nvSpPr>
          <p:cNvPr id="272387" name="Rectangle 3"/>
          <p:cNvSpPr>
            <a:spLocks noGrp="1" noRot="1" noChangeArrowheads="1"/>
          </p:cNvSpPr>
          <p:nvPr>
            <p:ph type="body" idx="1"/>
          </p:nvPr>
        </p:nvSpPr>
        <p:spPr>
          <a:xfrm>
            <a:off x="0" y="1676400"/>
            <a:ext cx="9067800" cy="5181600"/>
          </a:xfrm>
        </p:spPr>
        <p:txBody>
          <a:bodyPr/>
          <a:lstStyle/>
          <a:p>
            <a:pPr algn="just">
              <a:defRPr/>
            </a:pPr>
            <a:r>
              <a:rPr lang="en-US" sz="2400" dirty="0" smtClean="0">
                <a:effectLst/>
              </a:rPr>
              <a:t>According </a:t>
            </a:r>
            <a:r>
              <a:rPr lang="en-US" sz="2400" dirty="0">
                <a:effectLst/>
              </a:rPr>
              <a:t>to Krzeszowski (1990:1) the origin of contrastive studies can be traced back to the 11</a:t>
            </a:r>
            <a:r>
              <a:rPr lang="en-US" sz="2400" baseline="30000" dirty="0">
                <a:effectLst/>
              </a:rPr>
              <a:t>th</a:t>
            </a:r>
            <a:r>
              <a:rPr lang="en-US" sz="2400" dirty="0">
                <a:effectLst/>
              </a:rPr>
              <a:t> century (A.D</a:t>
            </a:r>
            <a:r>
              <a:rPr lang="en-US" sz="2400" dirty="0" smtClean="0">
                <a:effectLst/>
              </a:rPr>
              <a:t>) </a:t>
            </a:r>
            <a:r>
              <a:rPr lang="en-US" sz="2400" dirty="0">
                <a:effectLst/>
              </a:rPr>
              <a:t>with Aelfric’s </a:t>
            </a:r>
            <a:r>
              <a:rPr lang="en-US" sz="2400" i="1" dirty="0">
                <a:effectLst/>
              </a:rPr>
              <a:t>Grammar</a:t>
            </a:r>
            <a:r>
              <a:rPr lang="en-US" sz="2400" dirty="0">
                <a:effectLst/>
              </a:rPr>
              <a:t> of Latin for native English </a:t>
            </a:r>
            <a:r>
              <a:rPr lang="en-US" sz="2400" dirty="0" smtClean="0">
                <a:effectLst/>
              </a:rPr>
              <a:t>learners.</a:t>
            </a:r>
          </a:p>
          <a:p>
            <a:pPr algn="just">
              <a:defRPr/>
            </a:pPr>
            <a:r>
              <a:rPr lang="en-US" sz="2400" dirty="0" smtClean="0">
                <a:effectLst/>
              </a:rPr>
              <a:t>However</a:t>
            </a:r>
            <a:r>
              <a:rPr lang="en-US" sz="2400" dirty="0">
                <a:effectLst/>
              </a:rPr>
              <a:t>, in its current form, </a:t>
            </a:r>
            <a:r>
              <a:rPr lang="en-US" sz="2400" dirty="0" smtClean="0">
                <a:effectLst/>
              </a:rPr>
              <a:t>modern </a:t>
            </a:r>
            <a:r>
              <a:rPr lang="en-US" sz="2400" dirty="0">
                <a:effectLst/>
              </a:rPr>
              <a:t>CA began in the United States in the 1940s and </a:t>
            </a:r>
            <a:r>
              <a:rPr lang="en-US" sz="2400" dirty="0" smtClean="0">
                <a:effectLst/>
              </a:rPr>
              <a:t>1950s, with the </a:t>
            </a:r>
            <a:r>
              <a:rPr lang="en-US" sz="2400" dirty="0">
                <a:effectLst/>
              </a:rPr>
              <a:t>two </a:t>
            </a:r>
            <a:r>
              <a:rPr lang="en-US" sz="2400" dirty="0" smtClean="0">
                <a:effectLst/>
              </a:rPr>
              <a:t>prominent scholars </a:t>
            </a:r>
            <a:r>
              <a:rPr lang="en-US" sz="2400" b="1" dirty="0" smtClean="0">
                <a:effectLst/>
              </a:rPr>
              <a:t>Charles Fries </a:t>
            </a:r>
            <a:r>
              <a:rPr lang="en-US" sz="2400" dirty="0" smtClean="0">
                <a:effectLst/>
              </a:rPr>
              <a:t>and</a:t>
            </a:r>
            <a:r>
              <a:rPr lang="en-US" sz="2400" b="1" dirty="0" smtClean="0">
                <a:effectLst/>
              </a:rPr>
              <a:t> Robert </a:t>
            </a:r>
            <a:r>
              <a:rPr lang="en-US" sz="2400" b="1" dirty="0" err="1" smtClean="0">
                <a:effectLst/>
              </a:rPr>
              <a:t>Lado</a:t>
            </a:r>
            <a:r>
              <a:rPr lang="en-US" sz="2400" dirty="0" smtClean="0">
                <a:effectLst/>
              </a:rPr>
              <a:t> who sketched CA program as follow:</a:t>
            </a:r>
            <a:endParaRPr lang="fr-FR" sz="2400" dirty="0" smtClean="0">
              <a:effectLst/>
            </a:endParaRPr>
          </a:p>
          <a:p>
            <a:pPr algn="just">
              <a:defRPr/>
            </a:pPr>
            <a:r>
              <a:rPr lang="en-US" sz="2400" dirty="0" smtClean="0">
                <a:solidFill>
                  <a:srgbClr val="CC9900"/>
                </a:solidFill>
                <a:effectLst/>
              </a:rPr>
              <a:t>“The most efficient materials are those that are based upon a scientific description of the language to be learned, carefully compared with a parallel description of the native language of the learner.” </a:t>
            </a:r>
            <a:r>
              <a:rPr lang="en-US" sz="2400" dirty="0" smtClean="0">
                <a:effectLst/>
              </a:rPr>
              <a:t>(</a:t>
            </a:r>
            <a:r>
              <a:rPr lang="en-US" sz="2400" b="1" dirty="0" smtClean="0">
                <a:effectLst/>
              </a:rPr>
              <a:t>Fries</a:t>
            </a:r>
            <a:r>
              <a:rPr lang="en-US" sz="2400" dirty="0" smtClean="0">
                <a:effectLst/>
              </a:rPr>
              <a:t> 1945: 9)</a:t>
            </a:r>
            <a:endParaRPr lang="fr-FR" sz="2400" dirty="0" smtClean="0">
              <a:effectLst/>
            </a:endParaRPr>
          </a:p>
          <a:p>
            <a:pPr algn="just">
              <a:buFont typeface="Arial" charset="0"/>
              <a:buNone/>
              <a:defRPr/>
            </a:pPr>
            <a:endParaRPr lang="fr-FR" sz="3000" dirty="0" smtClean="0"/>
          </a:p>
          <a:p>
            <a:pPr>
              <a:defRPr/>
            </a:pPr>
            <a:endParaRPr lang="fr-FR" dirty="0" smtClean="0"/>
          </a:p>
          <a:p>
            <a:pPr algn="just" eaLnBrk="1" hangingPunct="1">
              <a:buFont typeface="Arial" charset="0"/>
              <a:buNone/>
              <a:defRPr/>
            </a:pPr>
            <a:r>
              <a:rPr lang="fr-FR" sz="2000" dirty="0" smtClean="0">
                <a:latin typeface="Arial Rounded MT Bold" pitchFamily="34" charset="0"/>
              </a:rPr>
              <a:t>				</a:t>
            </a:r>
          </a:p>
          <a:p>
            <a:pPr eaLnBrk="1" hangingPunct="1">
              <a:lnSpc>
                <a:spcPct val="80000"/>
              </a:lnSpc>
              <a:buFont typeface="Wingdings" pitchFamily="2" charset="2"/>
              <a:buNone/>
              <a:defRPr/>
            </a:pPr>
            <a:endParaRPr lang="en-US" sz="2800" dirty="0" smtClean="0">
              <a:latin typeface="Arial Rounded MT Bold" pitchFamily="34" charset="0"/>
            </a:endParaRPr>
          </a:p>
        </p:txBody>
      </p:sp>
      <p:sp>
        <p:nvSpPr>
          <p:cNvPr id="614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6227BB1C-EE13-4F7F-A81E-064315397723}" type="slidenum">
              <a:rPr lang="en-US" altLang="fr-FR" sz="1000" smtClean="0">
                <a:latin typeface="Arial" charset="0"/>
              </a:rPr>
              <a:pPr>
                <a:spcBef>
                  <a:spcPct val="0"/>
                </a:spcBef>
                <a:buClrTx/>
                <a:buSzTx/>
                <a:buFontTx/>
                <a:buNone/>
              </a:pPr>
              <a:t>4</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Rot="1" noChangeArrowheads="1"/>
          </p:cNvSpPr>
          <p:nvPr>
            <p:ph type="title"/>
          </p:nvPr>
        </p:nvSpPr>
        <p:spPr>
          <a:xfrm>
            <a:off x="0" y="0"/>
            <a:ext cx="9144000" cy="1295400"/>
          </a:xfrm>
        </p:spPr>
        <p:txBody>
          <a:bodyPr/>
          <a:lstStyle/>
          <a:p>
            <a:pPr marL="72000" eaLnBrk="1" hangingPunct="1">
              <a:defRPr/>
            </a:pPr>
            <a:r>
              <a:rPr lang="fr-FR" sz="4000" b="1" dirty="0" smtClean="0">
                <a:solidFill>
                  <a:schemeClr val="tx2">
                    <a:lumMod val="75000"/>
                  </a:schemeClr>
                </a:solidFill>
                <a:cs typeface="Aharoni" pitchFamily="2" charset="-79"/>
              </a:rPr>
              <a:t>1</a:t>
            </a:r>
            <a:r>
              <a:rPr lang="fr-FR" sz="4000" b="1" dirty="0">
                <a:solidFill>
                  <a:schemeClr val="tx2">
                    <a:lumMod val="75000"/>
                  </a:schemeClr>
                </a:solidFill>
                <a:cs typeface="Aharoni" pitchFamily="2" charset="-79"/>
              </a:rPr>
              <a:t>.</a:t>
            </a:r>
            <a:r>
              <a:rPr lang="en-US" sz="4000" b="1" dirty="0">
                <a:solidFill>
                  <a:schemeClr val="tx2">
                    <a:lumMod val="75000"/>
                  </a:schemeClr>
                </a:solidFill>
                <a:cs typeface="Aharoni" pitchFamily="2" charset="-79"/>
              </a:rPr>
              <a:t> </a:t>
            </a:r>
            <a:r>
              <a:rPr lang="en-US" sz="4000" b="1" dirty="0">
                <a:solidFill>
                  <a:schemeClr val="tx2">
                    <a:lumMod val="75000"/>
                  </a:schemeClr>
                </a:solidFill>
                <a:effectLst/>
              </a:rPr>
              <a:t>Definition and </a:t>
            </a:r>
            <a:r>
              <a:rPr lang="en-US" sz="4000" b="1" dirty="0">
                <a:solidFill>
                  <a:srgbClr val="FFC000"/>
                </a:solidFill>
                <a:effectLst/>
              </a:rPr>
              <a:t>historical background </a:t>
            </a:r>
            <a:endParaRPr lang="en-US" sz="4000" b="1" dirty="0" smtClean="0">
              <a:solidFill>
                <a:srgbClr val="FFC000"/>
              </a:solidFill>
              <a:latin typeface="Aharoni" pitchFamily="2" charset="-79"/>
              <a:cs typeface="Aharoni" pitchFamily="2" charset="-79"/>
            </a:endParaRPr>
          </a:p>
        </p:txBody>
      </p:sp>
      <p:sp>
        <p:nvSpPr>
          <p:cNvPr id="272387" name="Rectangle 3"/>
          <p:cNvSpPr>
            <a:spLocks noGrp="1" noRot="1" noChangeArrowheads="1"/>
          </p:cNvSpPr>
          <p:nvPr>
            <p:ph type="body" idx="1"/>
          </p:nvPr>
        </p:nvSpPr>
        <p:spPr>
          <a:xfrm>
            <a:off x="0" y="1676400"/>
            <a:ext cx="8915400" cy="5181600"/>
          </a:xfrm>
        </p:spPr>
        <p:txBody>
          <a:bodyPr/>
          <a:lstStyle/>
          <a:p>
            <a:pPr algn="just">
              <a:defRPr/>
            </a:pPr>
            <a:r>
              <a:rPr lang="en-US" sz="2400" dirty="0" smtClean="0">
                <a:solidFill>
                  <a:srgbClr val="CC9900"/>
                </a:solidFill>
                <a:effectLst/>
              </a:rPr>
              <a:t>“</a:t>
            </a:r>
            <a:r>
              <a:rPr lang="en-US" sz="2400" dirty="0">
                <a:solidFill>
                  <a:srgbClr val="CC9900"/>
                </a:solidFill>
                <a:effectLst/>
              </a:rPr>
              <a:t>The plan of the book rests on the assumption that we can predict and describe the patterns which will cause difficulty in learning, and those that will not cause difficulty, by comparing systematically the language and culture to be learned with the native language and culture of the student.” </a:t>
            </a:r>
            <a:r>
              <a:rPr lang="en-US" sz="2400" dirty="0">
                <a:effectLst/>
              </a:rPr>
              <a:t>(</a:t>
            </a:r>
            <a:r>
              <a:rPr lang="en-US" sz="2400" b="1" dirty="0" err="1">
                <a:effectLst/>
              </a:rPr>
              <a:t>Lado</a:t>
            </a:r>
            <a:r>
              <a:rPr lang="en-US" sz="2400" dirty="0">
                <a:effectLst/>
              </a:rPr>
              <a:t> 1957: </a:t>
            </a:r>
            <a:r>
              <a:rPr lang="en-US" sz="2400" dirty="0" err="1">
                <a:effectLst/>
              </a:rPr>
              <a:t>p.vii</a:t>
            </a:r>
            <a:r>
              <a:rPr lang="en-US" sz="2400" dirty="0">
                <a:effectLst/>
              </a:rPr>
              <a:t>, Preface</a:t>
            </a:r>
            <a:r>
              <a:rPr lang="en-US" sz="2400" dirty="0" smtClean="0">
                <a:effectLst/>
              </a:rPr>
              <a:t>)</a:t>
            </a:r>
          </a:p>
          <a:p>
            <a:pPr algn="just">
              <a:defRPr/>
            </a:pPr>
            <a:r>
              <a:rPr lang="en-US" altLang="fr-FR" sz="2400" dirty="0" smtClean="0">
                <a:effectLst/>
              </a:rPr>
              <a:t>These quotes show that in its original form, CA had two main concerns: </a:t>
            </a:r>
          </a:p>
          <a:p>
            <a:pPr marL="457200" indent="-457200" algn="just">
              <a:buFont typeface="+mj-lt"/>
              <a:buAutoNum type="arabicPeriod"/>
              <a:defRPr/>
            </a:pPr>
            <a:r>
              <a:rPr lang="en-US" altLang="fr-FR" sz="2400" b="1" dirty="0" smtClean="0">
                <a:effectLst/>
              </a:rPr>
              <a:t>to</a:t>
            </a:r>
            <a:r>
              <a:rPr lang="en-US" altLang="fr-FR" sz="2400" dirty="0" smtClean="0">
                <a:effectLst/>
              </a:rPr>
              <a:t> </a:t>
            </a:r>
            <a:r>
              <a:rPr lang="en-US" altLang="fr-FR" sz="2400" b="1" dirty="0" smtClean="0">
                <a:effectLst/>
              </a:rPr>
              <a:t>compare</a:t>
            </a:r>
            <a:r>
              <a:rPr lang="en-US" altLang="fr-FR" sz="2400" dirty="0" smtClean="0">
                <a:effectLst/>
              </a:rPr>
              <a:t> learners’ mother tongue (L1) and the target language (L2), </a:t>
            </a:r>
          </a:p>
          <a:p>
            <a:pPr marL="457200" indent="-457200" algn="just">
              <a:buFont typeface="+mj-lt"/>
              <a:buAutoNum type="arabicPeriod"/>
              <a:defRPr/>
            </a:pPr>
            <a:r>
              <a:rPr lang="en-US" altLang="fr-FR" sz="2400" b="1" dirty="0" smtClean="0">
                <a:effectLst/>
              </a:rPr>
              <a:t>to</a:t>
            </a:r>
            <a:r>
              <a:rPr lang="en-US" altLang="fr-FR" sz="2400" dirty="0" smtClean="0">
                <a:effectLst/>
              </a:rPr>
              <a:t> </a:t>
            </a:r>
            <a:r>
              <a:rPr lang="en-US" altLang="fr-FR" sz="2400" b="1" dirty="0" smtClean="0">
                <a:effectLst/>
              </a:rPr>
              <a:t>predict</a:t>
            </a:r>
            <a:r>
              <a:rPr lang="en-US" altLang="fr-FR" sz="2400" dirty="0" smtClean="0">
                <a:effectLst/>
              </a:rPr>
              <a:t> areas of difficulty. </a:t>
            </a:r>
          </a:p>
          <a:p>
            <a:pPr algn="just">
              <a:defRPr/>
            </a:pPr>
            <a:endParaRPr lang="fr-FR" sz="2400" dirty="0">
              <a:effectLst/>
            </a:endParaRPr>
          </a:p>
          <a:p>
            <a:pPr algn="just">
              <a:buFont typeface="Arial" charset="0"/>
              <a:buNone/>
              <a:defRPr/>
            </a:pPr>
            <a:endParaRPr lang="fr-FR" sz="3000" dirty="0" smtClean="0"/>
          </a:p>
          <a:p>
            <a:pPr>
              <a:defRPr/>
            </a:pPr>
            <a:endParaRPr lang="fr-FR" dirty="0" smtClean="0"/>
          </a:p>
          <a:p>
            <a:pPr algn="just" eaLnBrk="1" hangingPunct="1">
              <a:buFont typeface="Arial" charset="0"/>
              <a:buNone/>
              <a:defRPr/>
            </a:pPr>
            <a:r>
              <a:rPr lang="fr-FR" sz="2000" dirty="0" smtClean="0">
                <a:latin typeface="Arial Rounded MT Bold" pitchFamily="34" charset="0"/>
              </a:rPr>
              <a:t>				</a:t>
            </a:r>
          </a:p>
          <a:p>
            <a:pPr eaLnBrk="1" hangingPunct="1">
              <a:lnSpc>
                <a:spcPct val="80000"/>
              </a:lnSpc>
              <a:buFont typeface="Wingdings" pitchFamily="2" charset="2"/>
              <a:buNone/>
              <a:defRPr/>
            </a:pPr>
            <a:endParaRPr lang="en-US" sz="2800" dirty="0" smtClean="0">
              <a:latin typeface="Arial Rounded MT Bold" pitchFamily="34" charset="0"/>
            </a:endParaRPr>
          </a:p>
        </p:txBody>
      </p:sp>
      <p:sp>
        <p:nvSpPr>
          <p:cNvPr id="7172"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7B741DCA-CACB-4990-9C2D-1C0C698FEE8E}" type="slidenum">
              <a:rPr lang="en-US" altLang="fr-FR" sz="1000" smtClean="0">
                <a:latin typeface="Arial" charset="0"/>
              </a:rPr>
              <a:pPr>
                <a:spcBef>
                  <a:spcPct val="0"/>
                </a:spcBef>
                <a:buClrTx/>
                <a:buSzTx/>
                <a:buFontTx/>
                <a:buNone/>
              </a:pPr>
              <a:t>5</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0" y="0"/>
            <a:ext cx="9144000" cy="1295400"/>
          </a:xfrm>
        </p:spPr>
        <p:txBody>
          <a:bodyPr/>
          <a:lstStyle/>
          <a:p>
            <a:pPr marL="72000" eaLnBrk="1" hangingPunct="1">
              <a:defRPr/>
            </a:pPr>
            <a:r>
              <a:rPr lang="fr-FR" sz="3600" b="1" dirty="0" smtClean="0">
                <a:latin typeface="Arial Rounded MT Bold" pitchFamily="34" charset="0"/>
              </a:rPr>
              <a:t/>
            </a:r>
            <a:br>
              <a:rPr lang="fr-FR" sz="3600" b="1" dirty="0" smtClean="0">
                <a:latin typeface="Arial Rounded MT Bold" pitchFamily="34" charset="0"/>
              </a:rPr>
            </a:br>
            <a:r>
              <a:rPr lang="fr-FR" b="1" dirty="0" smtClean="0">
                <a:solidFill>
                  <a:schemeClr val="tx2">
                    <a:lumMod val="75000"/>
                  </a:schemeClr>
                </a:solidFill>
                <a:cs typeface="Aharoni" pitchFamily="2" charset="-79"/>
              </a:rPr>
              <a:t> </a:t>
            </a:r>
            <a:r>
              <a:rPr lang="fr-FR" sz="4000" b="1" dirty="0">
                <a:solidFill>
                  <a:schemeClr val="tx2">
                    <a:lumMod val="75000"/>
                  </a:schemeClr>
                </a:solidFill>
                <a:cs typeface="Aharoni" pitchFamily="2" charset="-79"/>
              </a:rPr>
              <a:t>1.</a:t>
            </a:r>
            <a:r>
              <a:rPr lang="en-US" sz="4000" b="1" dirty="0">
                <a:solidFill>
                  <a:schemeClr val="tx2">
                    <a:lumMod val="75000"/>
                  </a:schemeClr>
                </a:solidFill>
                <a:cs typeface="Aharoni" pitchFamily="2" charset="-79"/>
              </a:rPr>
              <a:t> </a:t>
            </a:r>
            <a:r>
              <a:rPr lang="en-US" sz="4000" b="1" dirty="0">
                <a:solidFill>
                  <a:schemeClr val="tx2">
                    <a:lumMod val="75000"/>
                  </a:schemeClr>
                </a:solidFill>
                <a:effectLst/>
              </a:rPr>
              <a:t>Definition and </a:t>
            </a:r>
            <a:r>
              <a:rPr lang="en-US" sz="4000" b="1" dirty="0">
                <a:solidFill>
                  <a:srgbClr val="FFC000"/>
                </a:solidFill>
                <a:effectLst/>
              </a:rPr>
              <a:t>historical background </a:t>
            </a:r>
            <a:r>
              <a:rPr lang="en-US" sz="4000" b="1" dirty="0" smtClean="0">
                <a:solidFill>
                  <a:srgbClr val="FFC000"/>
                </a:solidFill>
                <a:cs typeface="Aharoni" pitchFamily="2" charset="-79"/>
              </a:rPr>
              <a:t> </a:t>
            </a:r>
            <a:r>
              <a:rPr lang="fr-FR" sz="3600" b="1" dirty="0" smtClean="0"/>
              <a:t/>
            </a:r>
            <a:br>
              <a:rPr lang="fr-FR" sz="3600" b="1" dirty="0" smtClean="0"/>
            </a:br>
            <a:endParaRPr lang="en-US" sz="3600" b="1" i="1" dirty="0" smtClean="0">
              <a:latin typeface="Arial Rounded MT Bold" pitchFamily="34" charset="0"/>
            </a:endParaRPr>
          </a:p>
        </p:txBody>
      </p:sp>
      <p:sp>
        <p:nvSpPr>
          <p:cNvPr id="8195" name="Rectangle 3"/>
          <p:cNvSpPr>
            <a:spLocks noGrp="1" noRot="1" noChangeArrowheads="1"/>
          </p:cNvSpPr>
          <p:nvPr>
            <p:ph type="body" idx="1"/>
          </p:nvPr>
        </p:nvSpPr>
        <p:spPr>
          <a:xfrm>
            <a:off x="0" y="1600200"/>
            <a:ext cx="8915400" cy="5257800"/>
          </a:xfrm>
        </p:spPr>
        <p:txBody>
          <a:bodyPr/>
          <a:lstStyle/>
          <a:p>
            <a:pPr algn="just"/>
            <a:r>
              <a:rPr lang="en-US" altLang="fr-FR" sz="2400" dirty="0" smtClean="0">
                <a:effectLst/>
              </a:rPr>
              <a:t>Robert </a:t>
            </a:r>
            <a:r>
              <a:rPr lang="en-US" altLang="fr-FR" sz="2400" dirty="0" err="1" smtClean="0">
                <a:effectLst/>
              </a:rPr>
              <a:t>Lado</a:t>
            </a:r>
            <a:r>
              <a:rPr lang="en-US" altLang="fr-FR" sz="2400" dirty="0" smtClean="0">
                <a:effectLst/>
              </a:rPr>
              <a:t> firmly believed in a systematic comparison of L1 and L2 and their cultures, and assumed that:</a:t>
            </a:r>
          </a:p>
          <a:p>
            <a:pPr algn="just">
              <a:buFont typeface="Wingdings" panose="05000000000000000000" pitchFamily="2" charset="2"/>
              <a:buChar char="ü"/>
            </a:pPr>
            <a:r>
              <a:rPr lang="en-US" altLang="fr-FR" sz="2400" dirty="0" smtClean="0">
                <a:effectLst/>
              </a:rPr>
              <a:t>if L1 and L2 are similar, there will be less or no learning difficulties; learners may produce correct patterns in L2 = </a:t>
            </a:r>
            <a:r>
              <a:rPr lang="en-US" altLang="fr-FR" sz="2400" dirty="0" smtClean="0">
                <a:solidFill>
                  <a:srgbClr val="00FF00"/>
                </a:solidFill>
                <a:effectLst/>
              </a:rPr>
              <a:t>positive transfer</a:t>
            </a:r>
            <a:r>
              <a:rPr lang="en-US" altLang="fr-FR" sz="2400" dirty="0" smtClean="0">
                <a:effectLst/>
              </a:rPr>
              <a:t>. </a:t>
            </a:r>
          </a:p>
          <a:p>
            <a:pPr algn="just">
              <a:buFont typeface="Wingdings" panose="05000000000000000000" pitchFamily="2" charset="2"/>
              <a:buChar char="ü"/>
            </a:pPr>
            <a:r>
              <a:rPr lang="en-US" altLang="fr-FR" sz="2400" dirty="0">
                <a:effectLst/>
              </a:rPr>
              <a:t>B</a:t>
            </a:r>
            <a:r>
              <a:rPr lang="en-US" altLang="fr-FR" sz="2400" dirty="0" smtClean="0">
                <a:effectLst/>
              </a:rPr>
              <a:t>ut if L1 and L2 are different, then learning difficulties are to be expected, erroneous L2 patterns will be produced = </a:t>
            </a:r>
            <a:r>
              <a:rPr lang="en-US" altLang="fr-FR" sz="2400" dirty="0" smtClean="0">
                <a:solidFill>
                  <a:srgbClr val="FFC000"/>
                </a:solidFill>
                <a:effectLst/>
              </a:rPr>
              <a:t>negative transfer</a:t>
            </a:r>
            <a:r>
              <a:rPr lang="en-US" altLang="fr-FR" sz="2400" dirty="0" smtClean="0">
                <a:effectLst/>
              </a:rPr>
              <a:t>. </a:t>
            </a:r>
          </a:p>
          <a:p>
            <a:pPr algn="just"/>
            <a:r>
              <a:rPr lang="en-US" altLang="fr-FR" sz="2400" dirty="0" smtClean="0">
                <a:effectLst/>
              </a:rPr>
              <a:t>In this perspective, CA = applied enterprise, and the so-called ‘strong’ or ‘predictive’ CA hypothesis was born... </a:t>
            </a:r>
            <a:endParaRPr lang="fr-FR" altLang="fr-FR" sz="2400" dirty="0" smtClean="0">
              <a:effectLst/>
            </a:endParaRPr>
          </a:p>
          <a:p>
            <a:pPr algn="just"/>
            <a:r>
              <a:rPr lang="en-US" altLang="fr-FR" sz="2400" dirty="0" smtClean="0">
                <a:effectLst/>
              </a:rPr>
              <a:t>Nevertheless, early CA studies were predominantly theoretical, (see </a:t>
            </a:r>
            <a:r>
              <a:rPr lang="en-US" altLang="fr-FR" sz="2400" dirty="0" err="1" smtClean="0">
                <a:effectLst/>
              </a:rPr>
              <a:t>Fisiak</a:t>
            </a:r>
            <a:r>
              <a:rPr lang="en-US" altLang="fr-FR" sz="2400" dirty="0" smtClean="0">
                <a:effectLst/>
              </a:rPr>
              <a:t> </a:t>
            </a:r>
            <a:r>
              <a:rPr lang="en-US" altLang="fr-FR" sz="2400" i="1" dirty="0">
                <a:effectLst/>
              </a:rPr>
              <a:t>et al.</a:t>
            </a:r>
            <a:r>
              <a:rPr lang="en-US" altLang="fr-FR" sz="2400" dirty="0">
                <a:effectLst/>
              </a:rPr>
              <a:t> 1981</a:t>
            </a:r>
            <a:r>
              <a:rPr lang="en-US" altLang="fr-FR" sz="2400" dirty="0" smtClean="0">
                <a:effectLst/>
              </a:rPr>
              <a:t>).</a:t>
            </a:r>
          </a:p>
          <a:p>
            <a:pPr algn="just"/>
            <a:endParaRPr lang="en-US" altLang="fr-FR" sz="2400" dirty="0" smtClean="0">
              <a:effectLst/>
            </a:endParaRPr>
          </a:p>
        </p:txBody>
      </p:sp>
      <p:sp>
        <p:nvSpPr>
          <p:cNvPr id="8196"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26199CB1-74DB-4344-926B-A9A4E6E9A00E}" type="slidenum">
              <a:rPr lang="en-US" altLang="fr-FR" sz="1000" smtClean="0">
                <a:latin typeface="Arial" charset="0"/>
              </a:rPr>
              <a:pPr>
                <a:spcBef>
                  <a:spcPct val="0"/>
                </a:spcBef>
                <a:buClrTx/>
                <a:buSzTx/>
                <a:buFontTx/>
                <a:buNone/>
              </a:pPr>
              <a:t>6</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Rot="1" noChangeArrowheads="1"/>
          </p:cNvSpPr>
          <p:nvPr>
            <p:ph type="title"/>
          </p:nvPr>
        </p:nvSpPr>
        <p:spPr>
          <a:xfrm>
            <a:off x="0" y="0"/>
            <a:ext cx="9144000" cy="1371600"/>
          </a:xfrm>
        </p:spPr>
        <p:txBody>
          <a:bodyPr/>
          <a:lstStyle/>
          <a:p>
            <a:pPr marL="72000" eaLnBrk="1" hangingPunct="1">
              <a:defRPr/>
            </a:pPr>
            <a:r>
              <a:rPr lang="fr-FR" sz="3600" b="1" dirty="0" smtClean="0">
                <a:latin typeface="Arial Rounded MT Bold" pitchFamily="34" charset="0"/>
              </a:rPr>
              <a:t/>
            </a:r>
            <a:br>
              <a:rPr lang="fr-FR" sz="3600" b="1" dirty="0" smtClean="0">
                <a:latin typeface="Arial Rounded MT Bold" pitchFamily="34" charset="0"/>
              </a:rPr>
            </a:br>
            <a:r>
              <a:rPr lang="fr-FR" b="1" dirty="0" smtClean="0">
                <a:cs typeface="Aharoni" pitchFamily="2" charset="-79"/>
              </a:rPr>
              <a:t> </a:t>
            </a:r>
            <a:br>
              <a:rPr lang="fr-FR" b="1" dirty="0" smtClean="0">
                <a:cs typeface="Aharoni" pitchFamily="2" charset="-79"/>
              </a:rPr>
            </a:br>
            <a:r>
              <a:rPr lang="fr-FR" sz="4000" b="1" dirty="0" smtClean="0">
                <a:solidFill>
                  <a:schemeClr val="tx2">
                    <a:lumMod val="75000"/>
                  </a:schemeClr>
                </a:solidFill>
                <a:cs typeface="Aharoni" pitchFamily="2" charset="-79"/>
              </a:rPr>
              <a:t>2.</a:t>
            </a:r>
            <a:r>
              <a:rPr lang="en-US" sz="4000" b="1" dirty="0" smtClean="0">
                <a:solidFill>
                  <a:schemeClr val="tx2">
                    <a:lumMod val="75000"/>
                  </a:schemeClr>
                </a:solidFill>
                <a:cs typeface="Aharoni" pitchFamily="2" charset="-79"/>
              </a:rPr>
              <a:t> </a:t>
            </a:r>
            <a:r>
              <a:rPr lang="en-US" sz="4000" b="1" dirty="0">
                <a:solidFill>
                  <a:schemeClr val="tx2">
                    <a:lumMod val="75000"/>
                  </a:schemeClr>
                </a:solidFill>
                <a:effectLst/>
              </a:rPr>
              <a:t>From Contrastive Analysis to Error and Interlanguage Analysis   </a:t>
            </a:r>
            <a:r>
              <a:rPr lang="fr-FR" sz="4000" dirty="0">
                <a:effectLst/>
              </a:rPr>
              <a:t/>
            </a:r>
            <a:br>
              <a:rPr lang="fr-FR" sz="4000" dirty="0">
                <a:effectLst/>
              </a:rPr>
            </a:br>
            <a:r>
              <a:rPr lang="fr-FR" sz="3600" b="1" dirty="0" smtClean="0"/>
              <a:t/>
            </a:r>
            <a:br>
              <a:rPr lang="fr-FR" sz="3600" b="1" dirty="0" smtClean="0"/>
            </a:br>
            <a:endParaRPr lang="en-US" sz="3600" b="1" i="1" dirty="0" smtClean="0">
              <a:latin typeface="Arial Rounded MT Bold" pitchFamily="34" charset="0"/>
            </a:endParaRPr>
          </a:p>
        </p:txBody>
      </p:sp>
      <p:sp>
        <p:nvSpPr>
          <p:cNvPr id="273411" name="Rectangle 3"/>
          <p:cNvSpPr>
            <a:spLocks noGrp="1" noRot="1" noChangeArrowheads="1"/>
          </p:cNvSpPr>
          <p:nvPr>
            <p:ph type="body" idx="1"/>
          </p:nvPr>
        </p:nvSpPr>
        <p:spPr>
          <a:xfrm>
            <a:off x="228268" y="1720323"/>
            <a:ext cx="8687132" cy="4941354"/>
          </a:xfrm>
        </p:spPr>
        <p:txBody>
          <a:bodyPr/>
          <a:lstStyle/>
          <a:p>
            <a:pPr marL="0" indent="0">
              <a:buFont typeface="Arial" charset="0"/>
              <a:buNone/>
              <a:defRPr/>
            </a:pPr>
            <a:r>
              <a:rPr lang="en-US" sz="2800" b="1" dirty="0" smtClean="0">
                <a:solidFill>
                  <a:schemeClr val="tx2">
                    <a:lumMod val="75000"/>
                  </a:schemeClr>
                </a:solidFill>
                <a:effectLst/>
              </a:rPr>
              <a:t>2.1 Early </a:t>
            </a:r>
            <a:r>
              <a:rPr lang="en-US" sz="2800" b="1" dirty="0">
                <a:solidFill>
                  <a:schemeClr val="tx2">
                    <a:lumMod val="75000"/>
                  </a:schemeClr>
                </a:solidFill>
                <a:effectLst/>
              </a:rPr>
              <a:t>Contrastive Analysis (CA) hypothesis</a:t>
            </a:r>
            <a:endParaRPr lang="fr-FR" sz="2800" dirty="0">
              <a:solidFill>
                <a:schemeClr val="tx2">
                  <a:lumMod val="75000"/>
                </a:schemeClr>
              </a:solidFill>
              <a:effectLst/>
            </a:endParaRPr>
          </a:p>
          <a:p>
            <a:pPr marL="0" indent="0" algn="just">
              <a:buNone/>
              <a:defRPr/>
            </a:pPr>
            <a:endParaRPr lang="en-US" sz="1200" dirty="0" smtClean="0">
              <a:effectLst/>
            </a:endParaRPr>
          </a:p>
          <a:p>
            <a:pPr algn="just">
              <a:defRPr/>
            </a:pPr>
            <a:r>
              <a:rPr lang="en-US" sz="2800" dirty="0" smtClean="0">
                <a:effectLst/>
              </a:rPr>
              <a:t>CA </a:t>
            </a:r>
            <a:r>
              <a:rPr lang="en-US" sz="2800" dirty="0">
                <a:effectLst/>
              </a:rPr>
              <a:t>has </a:t>
            </a:r>
            <a:r>
              <a:rPr lang="en-US" sz="2400" dirty="0">
                <a:effectLst/>
              </a:rPr>
              <a:t>gone through </a:t>
            </a:r>
            <a:r>
              <a:rPr lang="en-US" sz="2400" dirty="0" smtClean="0">
                <a:effectLst/>
              </a:rPr>
              <a:t>periods </a:t>
            </a:r>
            <a:r>
              <a:rPr lang="en-US" sz="2400" dirty="0">
                <a:effectLst/>
              </a:rPr>
              <a:t>of “success-decline-success”, </a:t>
            </a:r>
            <a:r>
              <a:rPr lang="en-US" sz="2400" dirty="0" smtClean="0">
                <a:effectLst/>
              </a:rPr>
              <a:t>(Granger 2003). </a:t>
            </a:r>
          </a:p>
          <a:p>
            <a:pPr algn="just">
              <a:defRPr/>
            </a:pPr>
            <a:r>
              <a:rPr lang="en-US" sz="2400" dirty="0" smtClean="0">
                <a:effectLst/>
              </a:rPr>
              <a:t>Its main </a:t>
            </a:r>
            <a:r>
              <a:rPr lang="en-US" sz="2400" dirty="0">
                <a:effectLst/>
              </a:rPr>
              <a:t>agenda and goals </a:t>
            </a:r>
            <a:r>
              <a:rPr lang="en-US" sz="2400" dirty="0" smtClean="0">
                <a:effectLst/>
              </a:rPr>
              <a:t>were </a:t>
            </a:r>
            <a:r>
              <a:rPr lang="en-US" sz="2400" dirty="0">
                <a:effectLst/>
              </a:rPr>
              <a:t>to:</a:t>
            </a:r>
            <a:endParaRPr lang="fr-FR" sz="2400" dirty="0">
              <a:effectLst/>
            </a:endParaRPr>
          </a:p>
          <a:p>
            <a:pPr algn="just">
              <a:buFont typeface="Wingdings" panose="05000000000000000000" pitchFamily="2" charset="2"/>
              <a:buChar char="ü"/>
              <a:defRPr/>
            </a:pPr>
            <a:r>
              <a:rPr lang="en-US" sz="2400" dirty="0">
                <a:effectLst/>
              </a:rPr>
              <a:t>describe and compare learner’s L1 and </a:t>
            </a:r>
            <a:r>
              <a:rPr lang="en-US" sz="2400" dirty="0" smtClean="0">
                <a:effectLst/>
              </a:rPr>
              <a:t>L2,</a:t>
            </a:r>
            <a:endParaRPr lang="fr-FR" sz="2400" dirty="0">
              <a:effectLst/>
            </a:endParaRPr>
          </a:p>
          <a:p>
            <a:pPr algn="just">
              <a:buFont typeface="Wingdings" panose="05000000000000000000" pitchFamily="2" charset="2"/>
              <a:buChar char="ü"/>
              <a:defRPr/>
            </a:pPr>
            <a:r>
              <a:rPr lang="en-US" sz="2400" dirty="0" smtClean="0">
                <a:effectLst/>
              </a:rPr>
              <a:t>provide </a:t>
            </a:r>
            <a:r>
              <a:rPr lang="en-US" sz="2400" dirty="0">
                <a:effectLst/>
              </a:rPr>
              <a:t>insight into similarities and differences, </a:t>
            </a:r>
            <a:endParaRPr lang="fr-FR" sz="2400" dirty="0">
              <a:effectLst/>
            </a:endParaRPr>
          </a:p>
          <a:p>
            <a:pPr algn="just">
              <a:buFont typeface="Wingdings" panose="05000000000000000000" pitchFamily="2" charset="2"/>
              <a:buChar char="ü"/>
              <a:defRPr/>
            </a:pPr>
            <a:r>
              <a:rPr lang="en-US" sz="2400" dirty="0" smtClean="0">
                <a:effectLst/>
              </a:rPr>
              <a:t>explain </a:t>
            </a:r>
            <a:r>
              <a:rPr lang="en-US" sz="2400" dirty="0">
                <a:effectLst/>
              </a:rPr>
              <a:t>and predict problems in L2 </a:t>
            </a:r>
            <a:r>
              <a:rPr lang="en-US" sz="2400" dirty="0" smtClean="0">
                <a:effectLst/>
              </a:rPr>
              <a:t>learning,</a:t>
            </a:r>
            <a:endParaRPr lang="fr-FR" sz="2400" dirty="0">
              <a:effectLst/>
            </a:endParaRPr>
          </a:p>
          <a:p>
            <a:pPr algn="just">
              <a:buFont typeface="Wingdings" panose="05000000000000000000" pitchFamily="2" charset="2"/>
              <a:buChar char="ü"/>
              <a:defRPr/>
            </a:pPr>
            <a:r>
              <a:rPr lang="en-US" sz="2400" dirty="0" smtClean="0">
                <a:effectLst/>
              </a:rPr>
              <a:t>and </a:t>
            </a:r>
            <a:r>
              <a:rPr lang="en-US" sz="2400" dirty="0">
                <a:effectLst/>
              </a:rPr>
              <a:t>develop course materials for language teaching.</a:t>
            </a:r>
            <a:endParaRPr lang="fr-FR" sz="2400" dirty="0">
              <a:effectLst/>
            </a:endParaRPr>
          </a:p>
          <a:p>
            <a:pPr algn="just">
              <a:buFont typeface="Wingdings" pitchFamily="2" charset="2"/>
              <a:buChar char="Ø"/>
              <a:defRPr/>
            </a:pPr>
            <a:endParaRPr lang="en-US" sz="2800" dirty="0" smtClean="0"/>
          </a:p>
        </p:txBody>
      </p:sp>
      <p:sp>
        <p:nvSpPr>
          <p:cNvPr id="1024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17BA009A-346A-4798-A524-0BCE8D8ACD37}" type="slidenum">
              <a:rPr lang="en-US" altLang="fr-FR" sz="1000" smtClean="0">
                <a:latin typeface="Arial" charset="0"/>
              </a:rPr>
              <a:pPr>
                <a:spcBef>
                  <a:spcPct val="0"/>
                </a:spcBef>
                <a:buClrTx/>
                <a:buSzTx/>
                <a:buFontTx/>
                <a:buNone/>
              </a:pPr>
              <a:t>7</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Rot="1" noChangeArrowheads="1"/>
          </p:cNvSpPr>
          <p:nvPr>
            <p:ph type="title"/>
          </p:nvPr>
        </p:nvSpPr>
        <p:spPr>
          <a:xfrm>
            <a:off x="0" y="0"/>
            <a:ext cx="9144000" cy="1371600"/>
          </a:xfrm>
        </p:spPr>
        <p:txBody>
          <a:bodyPr/>
          <a:lstStyle/>
          <a:p>
            <a:pPr eaLnBrk="1" hangingPunct="1">
              <a:defRPr/>
            </a:pPr>
            <a:r>
              <a:rPr lang="en-US" sz="3600" b="1" dirty="0">
                <a:solidFill>
                  <a:schemeClr val="tx2">
                    <a:lumMod val="75000"/>
                  </a:schemeClr>
                </a:solidFill>
                <a:effectLst/>
              </a:rPr>
              <a:t>2.1 Early Contrastive Analysis (CA) hypothesis</a:t>
            </a:r>
            <a:endParaRPr lang="en-US" sz="3600" b="1" dirty="0" smtClean="0"/>
          </a:p>
        </p:txBody>
      </p:sp>
      <p:sp>
        <p:nvSpPr>
          <p:cNvPr id="11267" name="Rectangle 3"/>
          <p:cNvSpPr>
            <a:spLocks noGrp="1" noRot="1" noChangeArrowheads="1"/>
          </p:cNvSpPr>
          <p:nvPr>
            <p:ph type="body" idx="1"/>
          </p:nvPr>
        </p:nvSpPr>
        <p:spPr>
          <a:xfrm>
            <a:off x="0" y="1676400"/>
            <a:ext cx="9144000" cy="5029200"/>
          </a:xfrm>
        </p:spPr>
        <p:txBody>
          <a:bodyPr/>
          <a:lstStyle/>
          <a:p>
            <a:pPr algn="just"/>
            <a:r>
              <a:rPr lang="fr-FR" altLang="fr-FR" sz="2400" dirty="0" err="1" smtClean="0">
                <a:effectLst/>
              </a:rPr>
              <a:t>Following</a:t>
            </a:r>
            <a:r>
              <a:rPr lang="fr-FR" altLang="fr-FR" sz="2400" dirty="0" smtClean="0">
                <a:effectLst/>
              </a:rPr>
              <a:t> </a:t>
            </a:r>
            <a:r>
              <a:rPr lang="fr-FR" altLang="fr-FR" sz="2400" dirty="0" err="1" smtClean="0">
                <a:effectLst/>
              </a:rPr>
              <a:t>Lado</a:t>
            </a:r>
            <a:r>
              <a:rPr lang="fr-FR" altLang="fr-FR" sz="2400" dirty="0" smtClean="0">
                <a:effectLst/>
              </a:rPr>
              <a:t> (1957), </a:t>
            </a:r>
            <a:r>
              <a:rPr lang="fr-FR" altLang="fr-FR" sz="2400" dirty="0" err="1" smtClean="0">
                <a:effectLst/>
              </a:rPr>
              <a:t>some</a:t>
            </a:r>
            <a:r>
              <a:rPr lang="fr-FR" altLang="fr-FR" sz="2400" dirty="0" smtClean="0">
                <a:effectLst/>
              </a:rPr>
              <a:t> </a:t>
            </a:r>
            <a:r>
              <a:rPr lang="fr-FR" altLang="fr-FR" sz="2400" dirty="0" err="1" smtClean="0">
                <a:effectLst/>
              </a:rPr>
              <a:t>scholars</a:t>
            </a:r>
            <a:r>
              <a:rPr lang="fr-FR" altLang="fr-FR" sz="2400" dirty="0" smtClean="0">
                <a:effectLst/>
              </a:rPr>
              <a:t> </a:t>
            </a:r>
            <a:r>
              <a:rPr lang="fr-FR" altLang="fr-FR" sz="2400" dirty="0" err="1" smtClean="0">
                <a:effectLst/>
              </a:rPr>
              <a:t>like</a:t>
            </a:r>
            <a:r>
              <a:rPr lang="fr-FR" altLang="fr-FR" sz="2400" dirty="0" smtClean="0">
                <a:effectLst/>
              </a:rPr>
              <a:t> </a:t>
            </a:r>
            <a:r>
              <a:rPr lang="fr-FR" altLang="fr-FR" sz="2400" dirty="0" err="1" smtClean="0">
                <a:effectLst/>
              </a:rPr>
              <a:t>Banathy</a:t>
            </a:r>
            <a:r>
              <a:rPr lang="fr-FR" altLang="fr-FR" sz="2400" dirty="0" smtClean="0">
                <a:effectLst/>
              </a:rPr>
              <a:t>, </a:t>
            </a:r>
            <a:r>
              <a:rPr lang="fr-FR" altLang="fr-FR" sz="2400" dirty="0" err="1" smtClean="0">
                <a:effectLst/>
              </a:rPr>
              <a:t>Trager</a:t>
            </a:r>
            <a:r>
              <a:rPr lang="fr-FR" altLang="fr-FR" sz="2400" dirty="0" smtClean="0">
                <a:effectLst/>
              </a:rPr>
              <a:t>, and </a:t>
            </a:r>
            <a:r>
              <a:rPr lang="fr-FR" altLang="fr-FR" sz="2400" dirty="0" err="1" smtClean="0">
                <a:effectLst/>
              </a:rPr>
              <a:t>Waddle</a:t>
            </a:r>
            <a:r>
              <a:rPr lang="fr-FR" altLang="fr-FR" sz="2400" dirty="0" smtClean="0">
                <a:effectLst/>
              </a:rPr>
              <a:t> (1966) have </a:t>
            </a:r>
            <a:r>
              <a:rPr lang="fr-FR" altLang="fr-FR" sz="2400" dirty="0" err="1" smtClean="0">
                <a:effectLst/>
              </a:rPr>
              <a:t>advocated</a:t>
            </a:r>
            <a:r>
              <a:rPr lang="fr-FR" altLang="fr-FR" sz="2400" dirty="0" smtClean="0">
                <a:effectLst/>
              </a:rPr>
              <a:t> a </a:t>
            </a:r>
            <a:r>
              <a:rPr lang="fr-FR" altLang="fr-FR" sz="2400" b="1" dirty="0" err="1" smtClean="0">
                <a:effectLst/>
              </a:rPr>
              <a:t>strong</a:t>
            </a:r>
            <a:r>
              <a:rPr lang="fr-FR" altLang="fr-FR" sz="2400" b="1" dirty="0" smtClean="0">
                <a:effectLst/>
              </a:rPr>
              <a:t> version of CA </a:t>
            </a:r>
            <a:r>
              <a:rPr lang="fr-FR" altLang="fr-FR" sz="2400" b="1" dirty="0" err="1" smtClean="0">
                <a:effectLst/>
              </a:rPr>
              <a:t>whose</a:t>
            </a:r>
            <a:r>
              <a:rPr lang="fr-FR" altLang="fr-FR" sz="2400" b="1" dirty="0" smtClean="0">
                <a:effectLst/>
              </a:rPr>
              <a:t> </a:t>
            </a:r>
            <a:r>
              <a:rPr lang="fr-FR" altLang="fr-FR" sz="2400" b="1" dirty="0" err="1" smtClean="0">
                <a:effectLst/>
              </a:rPr>
              <a:t>aim</a:t>
            </a:r>
            <a:r>
              <a:rPr lang="fr-FR" altLang="fr-FR" sz="2400" b="1" dirty="0" smtClean="0">
                <a:effectLst/>
              </a:rPr>
              <a:t> </a:t>
            </a:r>
            <a:r>
              <a:rPr lang="fr-FR" altLang="fr-FR" sz="2400" b="1" dirty="0" err="1" smtClean="0">
                <a:effectLst/>
              </a:rPr>
              <a:t>is</a:t>
            </a:r>
            <a:r>
              <a:rPr lang="fr-FR" altLang="fr-FR" sz="2400" dirty="0" smtClean="0">
                <a:effectLst/>
              </a:rPr>
              <a:t>:</a:t>
            </a:r>
          </a:p>
          <a:p>
            <a:pPr algn="just">
              <a:buFont typeface="Wingdings" panose="05000000000000000000" pitchFamily="2" charset="2"/>
              <a:buChar char="§"/>
            </a:pPr>
            <a:r>
              <a:rPr lang="fr-FR" altLang="fr-FR" sz="2400" dirty="0" smtClean="0">
                <a:effectLst/>
              </a:rPr>
              <a:t>to compare L1 and L2 in </a:t>
            </a:r>
            <a:r>
              <a:rPr lang="fr-FR" altLang="fr-FR" sz="2400" dirty="0" err="1" smtClean="0">
                <a:effectLst/>
              </a:rPr>
              <a:t>order</a:t>
            </a:r>
            <a:r>
              <a:rPr lang="fr-FR" altLang="fr-FR" sz="2400" dirty="0" smtClean="0">
                <a:effectLst/>
              </a:rPr>
              <a:t> to </a:t>
            </a:r>
            <a:r>
              <a:rPr lang="fr-FR" altLang="fr-FR" sz="2400" b="1" dirty="0" err="1" smtClean="0">
                <a:effectLst/>
              </a:rPr>
              <a:t>predict</a:t>
            </a:r>
            <a:r>
              <a:rPr lang="fr-FR" altLang="fr-FR" sz="2400" dirty="0" smtClean="0">
                <a:effectLst/>
              </a:rPr>
              <a:t> the </a:t>
            </a:r>
            <a:r>
              <a:rPr lang="fr-FR" altLang="fr-FR" sz="2400" dirty="0" err="1" smtClean="0">
                <a:effectLst/>
              </a:rPr>
              <a:t>potential</a:t>
            </a:r>
            <a:r>
              <a:rPr lang="fr-FR" altLang="fr-FR" sz="2400" dirty="0" smtClean="0">
                <a:effectLst/>
              </a:rPr>
              <a:t> </a:t>
            </a:r>
            <a:r>
              <a:rPr lang="fr-FR" altLang="fr-FR" sz="2400" dirty="0" err="1" smtClean="0">
                <a:effectLst/>
              </a:rPr>
              <a:t>difficulties</a:t>
            </a:r>
            <a:r>
              <a:rPr lang="fr-FR" altLang="fr-FR" sz="2400" dirty="0" smtClean="0">
                <a:effectLst/>
              </a:rPr>
              <a:t> for L2 </a:t>
            </a:r>
            <a:r>
              <a:rPr lang="fr-FR" altLang="fr-FR" sz="2400" dirty="0" err="1" smtClean="0">
                <a:effectLst/>
              </a:rPr>
              <a:t>learners</a:t>
            </a:r>
            <a:r>
              <a:rPr lang="fr-FR" altLang="fr-FR" sz="2400" dirty="0" smtClean="0">
                <a:effectLst/>
              </a:rPr>
              <a:t>, </a:t>
            </a:r>
          </a:p>
          <a:p>
            <a:pPr algn="just">
              <a:buFont typeface="Wingdings" panose="05000000000000000000" pitchFamily="2" charset="2"/>
              <a:buChar char="§"/>
            </a:pPr>
            <a:r>
              <a:rPr lang="fr-FR" altLang="fr-FR" sz="2400" dirty="0">
                <a:effectLst/>
              </a:rPr>
              <a:t>a</a:t>
            </a:r>
            <a:r>
              <a:rPr lang="fr-FR" altLang="fr-FR" sz="2400" dirty="0" smtClean="0">
                <a:effectLst/>
              </a:rPr>
              <a:t>nd to devise </a:t>
            </a:r>
            <a:r>
              <a:rPr lang="fr-FR" altLang="fr-FR" sz="2400" dirty="0" err="1" smtClean="0">
                <a:effectLst/>
              </a:rPr>
              <a:t>teaching</a:t>
            </a:r>
            <a:r>
              <a:rPr lang="fr-FR" altLang="fr-FR" sz="2400" dirty="0" smtClean="0">
                <a:effectLst/>
              </a:rPr>
              <a:t> </a:t>
            </a:r>
            <a:r>
              <a:rPr lang="fr-FR" altLang="fr-FR" sz="2400" dirty="0" err="1" smtClean="0">
                <a:effectLst/>
              </a:rPr>
              <a:t>materials</a:t>
            </a:r>
            <a:r>
              <a:rPr lang="fr-FR" altLang="fr-FR" sz="2400" dirty="0" smtClean="0">
                <a:effectLst/>
              </a:rPr>
              <a:t> to </a:t>
            </a:r>
            <a:r>
              <a:rPr lang="fr-FR" altLang="fr-FR" sz="2400" dirty="0" err="1" smtClean="0">
                <a:effectLst/>
              </a:rPr>
              <a:t>tackle</a:t>
            </a:r>
            <a:r>
              <a:rPr lang="fr-FR" altLang="fr-FR" sz="2400" dirty="0" smtClean="0">
                <a:effectLst/>
              </a:rPr>
              <a:t> </a:t>
            </a:r>
            <a:r>
              <a:rPr lang="fr-FR" altLang="fr-FR" sz="2400" dirty="0" err="1" smtClean="0">
                <a:effectLst/>
              </a:rPr>
              <a:t>those</a:t>
            </a:r>
            <a:r>
              <a:rPr lang="fr-FR" altLang="fr-FR" sz="2400" dirty="0" smtClean="0">
                <a:effectLst/>
              </a:rPr>
              <a:t> </a:t>
            </a:r>
            <a:r>
              <a:rPr lang="fr-FR" altLang="fr-FR" sz="2400" dirty="0" err="1" smtClean="0">
                <a:effectLst/>
              </a:rPr>
              <a:t>difficulties</a:t>
            </a:r>
            <a:r>
              <a:rPr lang="fr-FR" altLang="fr-FR" sz="2400" dirty="0" smtClean="0">
                <a:effectLst/>
              </a:rPr>
              <a:t>.</a:t>
            </a:r>
          </a:p>
          <a:p>
            <a:pPr algn="just">
              <a:buFont typeface="Wingdings" panose="05000000000000000000" pitchFamily="2" charset="2"/>
              <a:buChar char="§"/>
            </a:pPr>
            <a:r>
              <a:rPr lang="fr-FR" altLang="fr-FR" sz="2400" b="1" dirty="0" err="1">
                <a:effectLst/>
              </a:rPr>
              <a:t>I</a:t>
            </a:r>
            <a:r>
              <a:rPr lang="fr-FR" altLang="fr-FR" sz="2400" b="1" dirty="0" err="1" smtClean="0">
                <a:effectLst/>
              </a:rPr>
              <a:t>nterference</a:t>
            </a:r>
            <a:r>
              <a:rPr lang="fr-FR" altLang="fr-FR" sz="2400" b="1" dirty="0" smtClean="0">
                <a:effectLst/>
              </a:rPr>
              <a:t> (</a:t>
            </a:r>
            <a:r>
              <a:rPr lang="fr-FR" altLang="fr-FR" sz="2400" b="1" dirty="0" err="1" smtClean="0">
                <a:effectLst/>
              </a:rPr>
              <a:t>transfer</a:t>
            </a:r>
            <a:r>
              <a:rPr lang="fr-FR" altLang="fr-FR" sz="2400" b="1" dirty="0" smtClean="0">
                <a:effectLst/>
              </a:rPr>
              <a:t>) </a:t>
            </a:r>
            <a:r>
              <a:rPr lang="fr-FR" altLang="fr-FR" sz="2400" b="1" dirty="0" err="1" smtClean="0">
                <a:effectLst/>
              </a:rPr>
              <a:t>from</a:t>
            </a:r>
            <a:r>
              <a:rPr lang="fr-FR" altLang="fr-FR" sz="2400" b="1" dirty="0" smtClean="0">
                <a:effectLst/>
              </a:rPr>
              <a:t> </a:t>
            </a:r>
            <a:r>
              <a:rPr lang="fr-FR" altLang="fr-FR" sz="2400" b="1" dirty="0" err="1" smtClean="0">
                <a:effectLst/>
              </a:rPr>
              <a:t>learners</a:t>
            </a:r>
            <a:r>
              <a:rPr lang="fr-FR" altLang="fr-FR" sz="2400" b="1" dirty="0" smtClean="0">
                <a:effectLst/>
              </a:rPr>
              <a:t>’ L1 </a:t>
            </a:r>
            <a:r>
              <a:rPr lang="fr-FR" altLang="fr-FR" sz="2400" b="1" dirty="0" err="1" smtClean="0">
                <a:effectLst/>
              </a:rPr>
              <a:t>was</a:t>
            </a:r>
            <a:r>
              <a:rPr lang="fr-FR" altLang="fr-FR" sz="2400" b="1" dirty="0" smtClean="0">
                <a:effectLst/>
              </a:rPr>
              <a:t> </a:t>
            </a:r>
            <a:r>
              <a:rPr lang="fr-FR" altLang="fr-FR" sz="2400" b="1" dirty="0" err="1" smtClean="0">
                <a:effectLst/>
              </a:rPr>
              <a:t>considered</a:t>
            </a:r>
            <a:r>
              <a:rPr lang="fr-FR" altLang="fr-FR" sz="2400" b="1" dirty="0" smtClean="0">
                <a:effectLst/>
              </a:rPr>
              <a:t> as the prime cause of </a:t>
            </a:r>
            <a:r>
              <a:rPr lang="fr-FR" altLang="fr-FR" sz="2400" b="1" dirty="0" err="1" smtClean="0">
                <a:effectLst/>
              </a:rPr>
              <a:t>difficulties</a:t>
            </a:r>
            <a:r>
              <a:rPr lang="fr-FR" altLang="fr-FR" sz="2400" b="1" dirty="0" smtClean="0">
                <a:effectLst/>
              </a:rPr>
              <a:t> in L2 </a:t>
            </a:r>
            <a:r>
              <a:rPr lang="fr-FR" altLang="fr-FR" sz="2400" b="1" dirty="0" err="1" smtClean="0">
                <a:effectLst/>
              </a:rPr>
              <a:t>learning</a:t>
            </a:r>
            <a:r>
              <a:rPr lang="fr-FR" altLang="fr-FR" sz="2400" b="1" dirty="0" smtClean="0">
                <a:effectLst/>
              </a:rPr>
              <a:t>.</a:t>
            </a:r>
          </a:p>
        </p:txBody>
      </p:sp>
      <p:sp>
        <p:nvSpPr>
          <p:cNvPr id="11268"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314E11BC-6EB3-4499-AF01-989FAA50A0CE}" type="slidenum">
              <a:rPr lang="en-US" altLang="fr-FR" sz="1000" smtClean="0">
                <a:latin typeface="Arial" charset="0"/>
              </a:rPr>
              <a:pPr>
                <a:spcBef>
                  <a:spcPct val="0"/>
                </a:spcBef>
                <a:buClrTx/>
                <a:buSzTx/>
                <a:buFontTx/>
                <a:buNone/>
              </a:pPr>
              <a:t>8</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76200" y="152400"/>
            <a:ext cx="9067800" cy="990600"/>
          </a:xfrm>
        </p:spPr>
        <p:txBody>
          <a:bodyPr/>
          <a:lstStyle/>
          <a:p>
            <a:pPr eaLnBrk="1" hangingPunct="1">
              <a:defRPr/>
            </a:pPr>
            <a:r>
              <a:rPr lang="en-US" sz="3600" b="1" dirty="0">
                <a:solidFill>
                  <a:schemeClr val="tx2">
                    <a:lumMod val="75000"/>
                  </a:schemeClr>
                </a:solidFill>
                <a:effectLst/>
              </a:rPr>
              <a:t>2.1 Early Contrastive Analysis (CA) hypothesis</a:t>
            </a:r>
            <a:endParaRPr lang="en-US" sz="3600" dirty="0" smtClean="0">
              <a:latin typeface="Arial Rounded MT Bold" pitchFamily="34" charset="0"/>
            </a:endParaRPr>
          </a:p>
        </p:txBody>
      </p:sp>
      <p:sp>
        <p:nvSpPr>
          <p:cNvPr id="22531" name="Rectangle 3"/>
          <p:cNvSpPr>
            <a:spLocks noGrp="1" noRot="1" noChangeArrowheads="1"/>
          </p:cNvSpPr>
          <p:nvPr>
            <p:ph type="body" idx="1"/>
          </p:nvPr>
        </p:nvSpPr>
        <p:spPr>
          <a:xfrm>
            <a:off x="0" y="1447800"/>
            <a:ext cx="8915400" cy="5410200"/>
          </a:xfrm>
        </p:spPr>
        <p:txBody>
          <a:bodyPr/>
          <a:lstStyle/>
          <a:p>
            <a:pPr algn="just">
              <a:defRPr/>
            </a:pPr>
            <a:r>
              <a:rPr lang="en-US" sz="2400" dirty="0">
                <a:effectLst/>
              </a:rPr>
              <a:t>Of course, </a:t>
            </a:r>
            <a:r>
              <a:rPr lang="en-US" sz="2400" dirty="0" smtClean="0">
                <a:effectLst/>
              </a:rPr>
              <a:t>most of the CA </a:t>
            </a:r>
            <a:r>
              <a:rPr lang="en-US" sz="2400" dirty="0">
                <a:effectLst/>
              </a:rPr>
              <a:t>linguists do not claim such an extreme and somehow simplistic vision. </a:t>
            </a:r>
            <a:endParaRPr lang="en-US" sz="2400" dirty="0" smtClean="0">
              <a:effectLst/>
            </a:endParaRPr>
          </a:p>
          <a:p>
            <a:pPr algn="just">
              <a:defRPr/>
            </a:pPr>
            <a:r>
              <a:rPr lang="en-US" sz="2400" dirty="0" smtClean="0">
                <a:effectLst/>
              </a:rPr>
              <a:t>As </a:t>
            </a:r>
            <a:r>
              <a:rPr lang="en-US" sz="2400" dirty="0" err="1">
                <a:effectLst/>
              </a:rPr>
              <a:t>Wardhaugh</a:t>
            </a:r>
            <a:r>
              <a:rPr lang="en-US" sz="2400" dirty="0">
                <a:effectLst/>
              </a:rPr>
              <a:t> (1970: 124) states, this “version is quite unrealistic and impracticable”. </a:t>
            </a:r>
            <a:endParaRPr lang="en-US" sz="2400" dirty="0" smtClean="0">
              <a:effectLst/>
            </a:endParaRPr>
          </a:p>
          <a:p>
            <a:pPr algn="just">
              <a:defRPr/>
            </a:pPr>
            <a:r>
              <a:rPr lang="en-US" sz="2400" dirty="0" smtClean="0">
                <a:effectLst/>
              </a:rPr>
              <a:t>The strong CA version </a:t>
            </a:r>
            <a:r>
              <a:rPr lang="en-US" sz="2400" dirty="0">
                <a:effectLst/>
              </a:rPr>
              <a:t>should </a:t>
            </a:r>
            <a:r>
              <a:rPr lang="en-US" sz="2400" dirty="0" smtClean="0">
                <a:effectLst/>
              </a:rPr>
              <a:t>be </a:t>
            </a:r>
            <a:r>
              <a:rPr lang="en-US" sz="2400" dirty="0">
                <a:effectLst/>
              </a:rPr>
              <a:t>distinguished from a </a:t>
            </a:r>
            <a:r>
              <a:rPr lang="en-US" sz="2400" b="1" dirty="0">
                <a:effectLst/>
              </a:rPr>
              <a:t>weaker </a:t>
            </a:r>
            <a:r>
              <a:rPr lang="en-US" sz="2400" b="1" dirty="0" smtClean="0">
                <a:effectLst/>
              </a:rPr>
              <a:t>version</a:t>
            </a:r>
            <a:r>
              <a:rPr lang="en-US" sz="2400" dirty="0" smtClean="0">
                <a:effectLst/>
              </a:rPr>
              <a:t> </a:t>
            </a:r>
            <a:r>
              <a:rPr lang="en-US" sz="2400" dirty="0">
                <a:effectLst/>
              </a:rPr>
              <a:t>which </a:t>
            </a:r>
            <a:r>
              <a:rPr lang="en-US" sz="2400" dirty="0" smtClean="0">
                <a:effectLst/>
              </a:rPr>
              <a:t>first deals </a:t>
            </a:r>
            <a:r>
              <a:rPr lang="en-US" sz="2400" dirty="0">
                <a:effectLst/>
              </a:rPr>
              <a:t>with learners’ errors, and uses CA to explain them. </a:t>
            </a:r>
            <a:endParaRPr lang="en-US" sz="2400" dirty="0" smtClean="0">
              <a:effectLst/>
            </a:endParaRPr>
          </a:p>
          <a:p>
            <a:pPr algn="just">
              <a:defRPr/>
            </a:pPr>
            <a:r>
              <a:rPr lang="en-US" sz="2400" dirty="0" smtClean="0">
                <a:effectLst/>
              </a:rPr>
              <a:t>This </a:t>
            </a:r>
            <a:r>
              <a:rPr lang="en-US" sz="2400" dirty="0">
                <a:effectLst/>
              </a:rPr>
              <a:t>marks the first shift from </a:t>
            </a:r>
            <a:r>
              <a:rPr lang="en-US" sz="2400" dirty="0" smtClean="0">
                <a:effectLst/>
              </a:rPr>
              <a:t>CA </a:t>
            </a:r>
            <a:r>
              <a:rPr lang="en-US" sz="2400" dirty="0">
                <a:effectLst/>
              </a:rPr>
              <a:t>Hypothesis to </a:t>
            </a:r>
            <a:r>
              <a:rPr lang="en-US" sz="2400" dirty="0" smtClean="0">
                <a:effectLst/>
              </a:rPr>
              <a:t>EA Hypothesis, </a:t>
            </a:r>
            <a:r>
              <a:rPr lang="en-US" sz="2400" dirty="0">
                <a:effectLst/>
              </a:rPr>
              <a:t>and later into Interlanguage Analysis. </a:t>
            </a:r>
            <a:endParaRPr lang="fr-FR" sz="2400" dirty="0">
              <a:effectLst/>
            </a:endParaRPr>
          </a:p>
          <a:p>
            <a:pPr>
              <a:defRPr/>
            </a:pPr>
            <a:endParaRPr lang="fr-FR" sz="1800" dirty="0" smtClean="0"/>
          </a:p>
        </p:txBody>
      </p:sp>
      <p:sp>
        <p:nvSpPr>
          <p:cNvPr id="12292" name="Espace réservé du numéro de diapositive 3"/>
          <p:cNvSpPr>
            <a:spLocks noGrp="1"/>
          </p:cNvSpPr>
          <p:nvPr>
            <p:ph type="sldNum" sz="quarter" idx="12"/>
          </p:nvPr>
        </p:nvSpPr>
        <p:spPr>
          <a:xfrm>
            <a:off x="6854825" y="6381750"/>
            <a:ext cx="2289175"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spcBef>
                <a:spcPct val="0"/>
              </a:spcBef>
              <a:buClrTx/>
              <a:buSzTx/>
              <a:buFontTx/>
              <a:buNone/>
            </a:pPr>
            <a:fld id="{01D4E610-E321-451C-A850-A50B1102B444}" type="slidenum">
              <a:rPr lang="en-US" altLang="fr-FR" sz="1000" smtClean="0">
                <a:latin typeface="Arial" charset="0"/>
              </a:rPr>
              <a:pPr>
                <a:spcBef>
                  <a:spcPct val="0"/>
                </a:spcBef>
                <a:buClrTx/>
                <a:buSzTx/>
                <a:buFontTx/>
                <a:buNone/>
              </a:pPr>
              <a:t>9</a:t>
            </a:fld>
            <a:endParaRPr lang="en-US" altLang="fr-FR" sz="1000" smtClean="0">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3226</TotalTime>
  <Words>3602</Words>
  <Application>Microsoft Office PowerPoint</Application>
  <PresentationFormat>On-screen Show (4:3)</PresentationFormat>
  <Paragraphs>278</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Compass</vt:lpstr>
      <vt:lpstr>         </vt:lpstr>
      <vt:lpstr>Introduction</vt:lpstr>
      <vt:lpstr> 1. Definition and historical background  </vt:lpstr>
      <vt:lpstr>1. Definition and historical background </vt:lpstr>
      <vt:lpstr>1. Definition and historical background </vt:lpstr>
      <vt:lpstr>  1. Definition and historical background   </vt:lpstr>
      <vt:lpstr>   2. From Contrastive Analysis to Error and Interlanguage Analysis     </vt:lpstr>
      <vt:lpstr>2.1 Early Contrastive Analysis (CA) hypothesis</vt:lpstr>
      <vt:lpstr>2.1 Early Contrastive Analysis (CA) hypothesis</vt:lpstr>
      <vt:lpstr>2.1 Early Contrastive Analysis (CA) hypothesis</vt:lpstr>
      <vt:lpstr>2.1 Early Contrastive Analysis (CA) hypothesis</vt:lpstr>
      <vt:lpstr>2.1 Early Contrastive Analysis (CA) hypothesis</vt:lpstr>
      <vt:lpstr>2.1 Early Contrastive Analysis (CA) hypothesis</vt:lpstr>
      <vt:lpstr> 2.2 The first revival or the era of Error Analysis (EA) hypothesis </vt:lpstr>
      <vt:lpstr> 2.2 The first revival or the era of Error Analysis (EA) hypothesis </vt:lpstr>
      <vt:lpstr> 2.2 The first revival or the era of Error Analysis (EA) hypothesis </vt:lpstr>
      <vt:lpstr> 2.2 The first revival or the era of Error Analysis (EA) hypothesis </vt:lpstr>
      <vt:lpstr> 2.2 The first revival or the era of Error Analysis (EA) hypothesis </vt:lpstr>
      <vt:lpstr> 2.2 The first revival or the era of Error Analysis (EA) hypothesis </vt:lpstr>
      <vt:lpstr> 2.3 The second revival or the era of Interlanguage Analysis hypothesis </vt:lpstr>
      <vt:lpstr>3. CA, EA, IA complementary fields of Contrastive Linguistics (CL)? </vt:lpstr>
      <vt:lpstr>3. CA, EA, IA complementary fields of Contrastive Linguistics (CL)? </vt:lpstr>
      <vt:lpstr> 4. Contrastive linguistics as a ‘double’ interface?  </vt:lpstr>
      <vt:lpstr> 4.1 CL between theory and application  </vt:lpstr>
      <vt:lpstr> 4.1 CL between theory and application   </vt:lpstr>
      <vt:lpstr> 4.1 CL between theory and application   </vt:lpstr>
      <vt:lpstr>  4.2 Corpus-based approach: as a common empirical ground for CL/TS  </vt:lpstr>
      <vt:lpstr>  4.2 Corpus-based approach: as a common empirical ground for CL/TS  </vt:lpstr>
      <vt:lpstr> 4.2 Corpus-based approach: as a common empirical ground for CL/TS </vt:lpstr>
      <vt:lpstr> 4.2 Corpus-based approach: as a common empirical ground for CL/TS </vt:lpstr>
      <vt:lpstr>  To conclude  </vt:lpstr>
      <vt:lpstr>  To conclude  </vt:lpstr>
      <vt:lpstr> References </vt:lpstr>
      <vt:lpstr> References </vt:lpstr>
      <vt:lpstr> References </vt:lpstr>
      <vt:lpstr>PowerPoint Presentation</vt:lpstr>
    </vt:vector>
  </TitlesOfParts>
  <Company>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statut fonctionnel et énonciatif du subordonnant that / que dans l’opposition complétive nominale / relative »</dc:title>
  <dc:creator>Admin</dc:creator>
  <cp:lastModifiedBy>ISSA K</cp:lastModifiedBy>
  <cp:revision>480</cp:revision>
  <cp:lastPrinted>2014-11-04T10:13:37Z</cp:lastPrinted>
  <dcterms:created xsi:type="dcterms:W3CDTF">2010-02-15T20:40:12Z</dcterms:created>
  <dcterms:modified xsi:type="dcterms:W3CDTF">2014-11-15T04:48:52Z</dcterms:modified>
</cp:coreProperties>
</file>