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4860" r:id="rId1"/>
  </p:sldMasterIdLst>
  <p:notesMasterIdLst>
    <p:notesMasterId r:id="rId20"/>
  </p:notesMasterIdLst>
  <p:handoutMasterIdLst>
    <p:handoutMasterId r:id="rId21"/>
  </p:handoutMasterIdLst>
  <p:sldIdLst>
    <p:sldId id="334" r:id="rId2"/>
    <p:sldId id="410" r:id="rId3"/>
    <p:sldId id="411" r:id="rId4"/>
    <p:sldId id="335" r:id="rId5"/>
    <p:sldId id="418" r:id="rId6"/>
    <p:sldId id="419" r:id="rId7"/>
    <p:sldId id="421" r:id="rId8"/>
    <p:sldId id="422" r:id="rId9"/>
    <p:sldId id="376" r:id="rId10"/>
    <p:sldId id="420" r:id="rId11"/>
    <p:sldId id="425" r:id="rId12"/>
    <p:sldId id="378" r:id="rId13"/>
    <p:sldId id="426" r:id="rId14"/>
    <p:sldId id="414" r:id="rId15"/>
    <p:sldId id="423" r:id="rId16"/>
    <p:sldId id="408" r:id="rId17"/>
    <p:sldId id="373" r:id="rId18"/>
    <p:sldId id="357" r:id="rId19"/>
  </p:sldIdLst>
  <p:sldSz cx="9144000" cy="6858000" type="screen4x3"/>
  <p:notesSz cx="6797675" cy="987425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bi" initials="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CAD000"/>
    <a:srgbClr val="BCD228"/>
    <a:srgbClr val="BBD128"/>
    <a:srgbClr val="004080"/>
    <a:srgbClr val="254061"/>
    <a:srgbClr val="003366"/>
    <a:srgbClr val="17375E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32" autoAdjust="0"/>
    <p:restoredTop sz="91667" autoAdjust="0"/>
  </p:normalViewPr>
  <p:slideViewPr>
    <p:cSldViewPr>
      <p:cViewPr varScale="1">
        <p:scale>
          <a:sx n="78" d="100"/>
          <a:sy n="78" d="100"/>
        </p:scale>
        <p:origin x="-1284" y="-96"/>
      </p:cViewPr>
      <p:guideLst>
        <p:guide orient="horz" pos="2205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336" y="-90"/>
      </p:cViewPr>
      <p:guideLst>
        <p:guide orient="horz" pos="3110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11-29T09:57:53.476" idx="1">
    <p:pos x="10" y="10"/>
    <p:text>c'est cette année, pas l'année dernière non?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21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defTabSz="955675" eaLnBrk="0" hangingPunct="0">
              <a:defRPr sz="130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21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30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r>
              <a:rPr lang="fr-FR"/>
              <a:t>6 juin 2012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2125"/>
            <a:ext cx="2946400" cy="4921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defTabSz="955675" eaLnBrk="0" hangingPunct="0">
              <a:defRPr sz="1300"/>
            </a:lvl1pPr>
          </a:lstStyle>
          <a:p>
            <a:pPr>
              <a:defRPr/>
            </a:pPr>
            <a:r>
              <a:rPr lang="fr-FR"/>
              <a:t>La communication à l'Université de Nantes Direction de la communication 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82125"/>
            <a:ext cx="2946400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300"/>
            </a:lvl1pPr>
          </a:lstStyle>
          <a:p>
            <a:pPr>
              <a:defRPr/>
            </a:pPr>
            <a:fld id="{AA16699E-5A21-40EB-A695-0DB77338317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35748826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21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defTabSz="955675" eaLnBrk="0" hangingPunct="0">
              <a:defRPr sz="130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21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30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r>
              <a:rPr lang="fr-FR"/>
              <a:t>6 juin 2012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89475"/>
            <a:ext cx="4984750" cy="444341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2125"/>
            <a:ext cx="2946400" cy="4921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defTabSz="955675" eaLnBrk="0" hangingPunct="0">
              <a:defRPr sz="1300"/>
            </a:lvl1pPr>
          </a:lstStyle>
          <a:p>
            <a:pPr>
              <a:defRPr/>
            </a:pPr>
            <a:r>
              <a:rPr lang="fr-FR"/>
              <a:t>La communication à l'Université de Nantes Direction de la communication </a:t>
            </a:r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82125"/>
            <a:ext cx="2946400" cy="4921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300"/>
            </a:lvl1pPr>
          </a:lstStyle>
          <a:p>
            <a:pPr>
              <a:defRPr/>
            </a:pPr>
            <a:fld id="{BBF22452-4B96-4D4B-8797-8CE674D0C82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10839323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smtClean="0">
              <a:latin typeface="Arial" pitchFamily="34" charset="0"/>
              <a:ea typeface="ヒラギノ角ゴ Pro W3" charset="-128"/>
            </a:endParaRPr>
          </a:p>
        </p:txBody>
      </p:sp>
      <p:sp>
        <p:nvSpPr>
          <p:cNvPr id="23556" name="Espace réservé de la date 3"/>
          <p:cNvSpPr>
            <a:spLocks noGrp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smtClean="0">
                <a:latin typeface="Arial" pitchFamily="34" charset="0"/>
                <a:ea typeface="ヒラギノ角ゴ Pro W3" charset="-128"/>
              </a:rPr>
              <a:t>6 juin 2012</a:t>
            </a:r>
          </a:p>
        </p:txBody>
      </p:sp>
      <p:sp>
        <p:nvSpPr>
          <p:cNvPr id="23557" name="Espace réservé du pied de page 4"/>
          <p:cNvSpPr>
            <a:spLocks noGrp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smtClean="0"/>
              <a:t>La communication à l'Université de Nantes Direction de la communication </a:t>
            </a:r>
          </a:p>
        </p:txBody>
      </p:sp>
      <p:sp>
        <p:nvSpPr>
          <p:cNvPr id="23558" name="Espace réservé du numéro de diapositive 5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A0D95BD-5BD2-4D12-B3A0-3E4D5AE19920}" type="slidenum">
              <a:rPr lang="fr-FR" smtClean="0"/>
              <a:pPr/>
              <a:t>0</a:t>
            </a:fld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smtClean="0">
              <a:latin typeface="Arial" pitchFamily="34" charset="0"/>
              <a:ea typeface="ヒラギノ角ゴ Pro W3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smtClean="0">
              <a:latin typeface="Arial" pitchFamily="34" charset="0"/>
              <a:ea typeface="ヒラギノ角ゴ Pro W3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smtClean="0">
              <a:latin typeface="Arial" pitchFamily="34" charset="0"/>
              <a:ea typeface="ヒラギノ角ゴ Pro W3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8674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smtClean="0">
              <a:ea typeface="ヒラギノ角ゴ Pro W3"/>
              <a:cs typeface="ヒラギノ角ゴ Pro W3"/>
            </a:endParaRPr>
          </a:p>
        </p:txBody>
      </p:sp>
      <p:sp>
        <p:nvSpPr>
          <p:cNvPr id="28675" name="Espace réservé de la date 3"/>
          <p:cNvSpPr>
            <a:spLocks noGrp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smtClean="0">
                <a:ea typeface="ヒラギノ角ゴ Pro W3"/>
                <a:cs typeface="ヒラギノ角ゴ Pro W3"/>
              </a:rPr>
              <a:t>6 juin 2012</a:t>
            </a:r>
          </a:p>
        </p:txBody>
      </p:sp>
      <p:sp>
        <p:nvSpPr>
          <p:cNvPr id="28676" name="Espace réservé du pied de page 4"/>
          <p:cNvSpPr>
            <a:spLocks noGrp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smtClean="0">
                <a:latin typeface="Arial" charset="0"/>
                <a:ea typeface="ヒラギノ角ゴ Pro W3"/>
                <a:cs typeface="ヒラギノ角ゴ Pro W3"/>
              </a:rPr>
              <a:t>La communication à l'Université de Nantes Direction de la communication </a:t>
            </a:r>
          </a:p>
        </p:txBody>
      </p:sp>
      <p:sp>
        <p:nvSpPr>
          <p:cNvPr id="28677" name="Espace réservé du numéro de diapositive 5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2D4AEA3-8541-4792-B4A3-AAEE2E36CBED}" type="slidenum">
              <a:rPr lang="fr-FR" smtClean="0">
                <a:latin typeface="Arial" charset="0"/>
                <a:ea typeface="ヒラギノ角ゴ Pro W3"/>
                <a:cs typeface="ヒラギノ角ゴ Pro W3"/>
              </a:rPr>
              <a:pPr/>
              <a:t>12</a:t>
            </a:fld>
            <a:endParaRPr lang="fr-FR" smtClean="0">
              <a:latin typeface="Arial" charset="0"/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smtClean="0">
              <a:latin typeface="Arial" pitchFamily="34" charset="0"/>
              <a:ea typeface="ヒラギノ角ゴ Pro W3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0" y="5229225"/>
            <a:ext cx="9144000" cy="1628775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fr-FR"/>
          </a:p>
        </p:txBody>
      </p:sp>
      <p:sp>
        <p:nvSpPr>
          <p:cNvPr id="4" name="Text Box 22"/>
          <p:cNvSpPr txBox="1">
            <a:spLocks noChangeArrowheads="1"/>
          </p:cNvSpPr>
          <p:nvPr/>
        </p:nvSpPr>
        <p:spPr bwMode="auto">
          <a:xfrm>
            <a:off x="2557463" y="4941888"/>
            <a:ext cx="3597275" cy="2841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0" rIns="90000" bIns="0"/>
          <a:lstStyle>
            <a:lvl1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fr-FR" sz="1700" b="1" dirty="0" err="1" smtClean="0">
                <a:solidFill>
                  <a:srgbClr val="17375E"/>
                </a:solidFill>
                <a:latin typeface="Trebuchet MS" charset="0"/>
              </a:rPr>
              <a:t>www.univ-nantes.fr</a:t>
            </a:r>
            <a:endParaRPr lang="fr-FR" sz="1700" b="1" dirty="0" smtClean="0">
              <a:solidFill>
                <a:srgbClr val="17375E"/>
              </a:solidFill>
              <a:latin typeface="Trebuchet MS" charset="0"/>
            </a:endParaRPr>
          </a:p>
          <a:p>
            <a:pPr eaLnBrk="0" hangingPunct="0">
              <a:spcBef>
                <a:spcPts val="1063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fr-FR" sz="1700" b="1" dirty="0" smtClean="0">
              <a:solidFill>
                <a:srgbClr val="0D2343"/>
              </a:solidFill>
              <a:latin typeface="Trebuchet MS" charset="0"/>
            </a:endParaRPr>
          </a:p>
        </p:txBody>
      </p:sp>
      <p:sp>
        <p:nvSpPr>
          <p:cNvPr id="5" name="AutoShape 11"/>
          <p:cNvSpPr>
            <a:spLocks noChangeArrowheads="1"/>
          </p:cNvSpPr>
          <p:nvPr/>
        </p:nvSpPr>
        <p:spPr bwMode="auto">
          <a:xfrm>
            <a:off x="1935163" y="4938713"/>
            <a:ext cx="7197725" cy="288925"/>
          </a:xfrm>
          <a:prstGeom prst="flowChartProcess">
            <a:avLst/>
          </a:prstGeom>
          <a:solidFill>
            <a:srgbClr val="BCD22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fr-FR"/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2411413" y="4916488"/>
            <a:ext cx="2952750" cy="338137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0" hangingPunct="0">
              <a:spcBef>
                <a:spcPts val="700"/>
              </a:spcBef>
              <a:defRPr/>
            </a:pPr>
            <a:r>
              <a:rPr lang="fr-FR" sz="1600" dirty="0" err="1" smtClean="0">
                <a:solidFill>
                  <a:srgbClr val="003366"/>
                </a:solidFill>
                <a:latin typeface="DINPro-Medium" charset="0"/>
                <a:cs typeface="DINPro-Medium" charset="0"/>
              </a:rPr>
              <a:t>www.univ-nantes.fr</a:t>
            </a:r>
            <a:endParaRPr lang="fr-FR" sz="1600" dirty="0" smtClean="0">
              <a:solidFill>
                <a:srgbClr val="003366"/>
              </a:solidFill>
              <a:latin typeface="DINPro-Medium" charset="0"/>
              <a:cs typeface="DINPro-Medium" charset="0"/>
            </a:endParaRPr>
          </a:p>
        </p:txBody>
      </p:sp>
      <p:pic>
        <p:nvPicPr>
          <p:cNvPr id="7" name="Image 17" descr="gros-carres-pp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520950"/>
            <a:ext cx="1547813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 18" descr="logo un2011blanc_larg100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6263" y="5238750"/>
            <a:ext cx="19431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13"/>
          <p:cNvSpPr>
            <a:spLocks noChangeArrowheads="1"/>
          </p:cNvSpPr>
          <p:nvPr userDrawn="1"/>
        </p:nvSpPr>
        <p:spPr bwMode="auto">
          <a:xfrm>
            <a:off x="0" y="5229225"/>
            <a:ext cx="9161463" cy="1628775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fr-FR"/>
          </a:p>
        </p:txBody>
      </p:sp>
      <p:sp>
        <p:nvSpPr>
          <p:cNvPr id="11" name="Text Box 22"/>
          <p:cNvSpPr txBox="1">
            <a:spLocks noChangeArrowheads="1"/>
          </p:cNvSpPr>
          <p:nvPr userDrawn="1"/>
        </p:nvSpPr>
        <p:spPr bwMode="auto">
          <a:xfrm>
            <a:off x="2557463" y="4941888"/>
            <a:ext cx="3597275" cy="2841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0" rIns="90000" bIns="0"/>
          <a:lstStyle>
            <a:lvl1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fr-FR" sz="1700" b="1" dirty="0" err="1" smtClean="0">
                <a:solidFill>
                  <a:srgbClr val="17375E"/>
                </a:solidFill>
                <a:latin typeface="Trebuchet MS" charset="0"/>
              </a:rPr>
              <a:t>www.univ-nantes.fr</a:t>
            </a:r>
            <a:endParaRPr lang="fr-FR" sz="1700" b="1" dirty="0" smtClean="0">
              <a:solidFill>
                <a:srgbClr val="17375E"/>
              </a:solidFill>
              <a:latin typeface="Trebuchet MS" charset="0"/>
            </a:endParaRPr>
          </a:p>
          <a:p>
            <a:pPr eaLnBrk="0" hangingPunct="0">
              <a:spcBef>
                <a:spcPts val="1063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fr-FR" sz="1700" b="1" dirty="0" smtClean="0">
              <a:solidFill>
                <a:srgbClr val="0D2343"/>
              </a:solidFill>
              <a:latin typeface="Trebuchet MS" charset="0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1935163" y="4938713"/>
            <a:ext cx="7216775" cy="288925"/>
          </a:xfrm>
          <a:prstGeom prst="flowChartProcess">
            <a:avLst/>
          </a:prstGeom>
          <a:solidFill>
            <a:srgbClr val="BCD22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fr-FR"/>
          </a:p>
        </p:txBody>
      </p:sp>
      <p:sp>
        <p:nvSpPr>
          <p:cNvPr id="13" name="Text Box 13"/>
          <p:cNvSpPr txBox="1">
            <a:spLocks noChangeArrowheads="1"/>
          </p:cNvSpPr>
          <p:nvPr userDrawn="1"/>
        </p:nvSpPr>
        <p:spPr bwMode="auto">
          <a:xfrm>
            <a:off x="2411413" y="4941888"/>
            <a:ext cx="2952750" cy="2508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0" hangingPunct="0">
              <a:spcBef>
                <a:spcPts val="700"/>
              </a:spcBef>
              <a:defRPr/>
            </a:pPr>
            <a:r>
              <a:rPr lang="fr-FR" sz="1600" dirty="0" err="1" smtClean="0">
                <a:solidFill>
                  <a:srgbClr val="003366"/>
                </a:solidFill>
                <a:latin typeface="DINPro-Medium" charset="0"/>
                <a:cs typeface="DINPro-Medium" charset="0"/>
              </a:rPr>
              <a:t>www.univ-nantes.fr</a:t>
            </a:r>
            <a:endParaRPr lang="fr-FR" sz="1600" dirty="0" smtClean="0">
              <a:solidFill>
                <a:srgbClr val="003366"/>
              </a:solidFill>
              <a:latin typeface="DINPro-Medium" charset="0"/>
              <a:cs typeface="DINPro-Medium" charset="0"/>
            </a:endParaRPr>
          </a:p>
        </p:txBody>
      </p:sp>
      <p:pic>
        <p:nvPicPr>
          <p:cNvPr id="14" name="Image 17" descr="gros-carres-ppt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2520950"/>
            <a:ext cx="1547813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Image 18" descr="logo un2011blanc_larg100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76263" y="5238750"/>
            <a:ext cx="19431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484438" y="1340768"/>
            <a:ext cx="6202362" cy="2088232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/>
          <a:lstStyle>
            <a:lvl1pPr>
              <a:defRPr sz="4000" b="1">
                <a:solidFill>
                  <a:srgbClr val="003366"/>
                </a:solidFill>
              </a:defRPr>
            </a:lvl1pPr>
          </a:lstStyle>
          <a:p>
            <a:pPr lvl="0"/>
            <a:r>
              <a:rPr lang="fr-FR" smtClean="0"/>
              <a:t>Cliquez et modifiez le titre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69963" y="1773238"/>
            <a:ext cx="7200900" cy="2879725"/>
          </a:xfrm>
          <a:prstGeom prst="rect">
            <a:avLst/>
          </a:prstGeom>
          <a:solidFill>
            <a:srgbClr val="BBD1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/>
          </a:p>
        </p:txBody>
      </p:sp>
      <p:cxnSp>
        <p:nvCxnSpPr>
          <p:cNvPr id="4" name="Connecteur droit 3"/>
          <p:cNvCxnSpPr/>
          <p:nvPr/>
        </p:nvCxnSpPr>
        <p:spPr>
          <a:xfrm>
            <a:off x="179388" y="6381750"/>
            <a:ext cx="8783637" cy="0"/>
          </a:xfrm>
          <a:prstGeom prst="line">
            <a:avLst/>
          </a:prstGeom>
          <a:ln w="12700" cmpd="sng">
            <a:solidFill>
              <a:srgbClr val="0033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Image 18" descr="carrevide5-pp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" y="3935413"/>
            <a:ext cx="717550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 userDrawn="1"/>
        </p:nvSpPr>
        <p:spPr>
          <a:xfrm>
            <a:off x="969963" y="1773238"/>
            <a:ext cx="7200900" cy="2879725"/>
          </a:xfrm>
          <a:prstGeom prst="rect">
            <a:avLst/>
          </a:prstGeom>
          <a:solidFill>
            <a:srgbClr val="BBD1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/>
          </a:p>
        </p:txBody>
      </p:sp>
      <p:cxnSp>
        <p:nvCxnSpPr>
          <p:cNvPr id="8" name="Connecteur droit 7"/>
          <p:cNvCxnSpPr/>
          <p:nvPr userDrawn="1"/>
        </p:nvCxnSpPr>
        <p:spPr>
          <a:xfrm>
            <a:off x="179388" y="6381750"/>
            <a:ext cx="8783637" cy="0"/>
          </a:xfrm>
          <a:prstGeom prst="line">
            <a:avLst/>
          </a:prstGeom>
          <a:ln w="12700" cmpd="sng">
            <a:solidFill>
              <a:srgbClr val="0033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Image 21" descr="carrevide5-ppt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14363" y="3935413"/>
            <a:ext cx="717550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e 21" descr="Logo-UN2011bleu-larg100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316913" y="6418263"/>
            <a:ext cx="719137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ous-titre 2"/>
          <p:cNvSpPr>
            <a:spLocks noGrp="1"/>
          </p:cNvSpPr>
          <p:nvPr>
            <p:ph type="subTitle" idx="1"/>
          </p:nvPr>
        </p:nvSpPr>
        <p:spPr>
          <a:xfrm>
            <a:off x="1330549" y="2312996"/>
            <a:ext cx="6479999" cy="1800280"/>
          </a:xfrm>
        </p:spPr>
        <p:txBody>
          <a:bodyPr tIns="108000" bIns="108000" anchor="ctr">
            <a:normAutofit/>
          </a:bodyPr>
          <a:lstStyle>
            <a:lvl1pPr marL="514350" indent="-514350" algn="l">
              <a:buFont typeface="+mj-lt"/>
              <a:buAutoNum type="arabicPeriod"/>
              <a:defRPr sz="2800" b="1">
                <a:solidFill>
                  <a:srgbClr val="003366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11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4080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080"/>
                </a:solidFill>
                <a:latin typeface="Trebuchet MS" pitchFamily="34" charset="0"/>
                <a:ea typeface="ヒラギノ角ゴ Pro W3" charset="-128"/>
              </a:defRPr>
            </a:lvl1pPr>
          </a:lstStyle>
          <a:p>
            <a:pPr>
              <a:defRPr/>
            </a:pPr>
            <a:r>
              <a:rPr lang="fr-FR" smtClean="0"/>
              <a:t>Colloque Parimoine et Echanges 6 nov 2014- La Réunion</a:t>
            </a:r>
            <a:endParaRPr lang="fr-FR" b="0"/>
          </a:p>
        </p:txBody>
      </p:sp>
      <p:sp>
        <p:nvSpPr>
          <p:cNvPr id="13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3366"/>
                </a:solidFill>
              </a:defRPr>
            </a:lvl1pPr>
          </a:lstStyle>
          <a:p>
            <a:pPr>
              <a:defRPr/>
            </a:pPr>
            <a:fld id="{FA23D508-6270-4193-9A83-42BD4D6C4F9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èche vers le bas 42"/>
          <p:cNvSpPr>
            <a:spLocks noChangeArrowheads="1"/>
          </p:cNvSpPr>
          <p:nvPr userDrawn="1"/>
        </p:nvSpPr>
        <p:spPr bwMode="auto">
          <a:xfrm>
            <a:off x="7200900" y="5157788"/>
            <a:ext cx="215900" cy="360362"/>
          </a:xfrm>
          <a:prstGeom prst="downArrow">
            <a:avLst>
              <a:gd name="adj1" fmla="val 50000"/>
              <a:gd name="adj2" fmla="val 50073"/>
            </a:avLst>
          </a:prstGeom>
          <a:solidFill>
            <a:srgbClr val="BBD12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755650" y="0"/>
            <a:ext cx="7931150" cy="836613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>
            <a:normAutofit/>
          </a:bodyPr>
          <a:lstStyle>
            <a:lvl1pPr>
              <a:defRPr>
                <a:solidFill>
                  <a:srgbClr val="003366"/>
                </a:solidFill>
              </a:defRPr>
            </a:lvl1pPr>
          </a:lstStyle>
          <a:p>
            <a:pPr lvl="0"/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18" name="Espace réservé du texte 18"/>
          <p:cNvSpPr>
            <a:spLocks noGrp="1"/>
          </p:cNvSpPr>
          <p:nvPr>
            <p:ph type="body" sz="quarter" idx="15"/>
          </p:nvPr>
        </p:nvSpPr>
        <p:spPr>
          <a:xfrm>
            <a:off x="6516216" y="5589240"/>
            <a:ext cx="1585350" cy="720725"/>
          </a:xfrm>
          <a:solidFill>
            <a:srgbClr val="BCD228"/>
          </a:solidFill>
        </p:spPr>
        <p:txBody>
          <a:bodyPr>
            <a:noAutofit/>
          </a:bodyPr>
          <a:lstStyle>
            <a:lvl1pPr marL="0" indent="0" algn="ctr">
              <a:buNone/>
              <a:defRPr sz="1100">
                <a:solidFill>
                  <a:srgbClr val="004080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6"/>
          </p:nvPr>
        </p:nvSpPr>
        <p:spPr>
          <a:xfrm>
            <a:off x="755650" y="1268413"/>
            <a:ext cx="7920038" cy="3673475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 algn="l">
              <a:defRPr sz="90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>
              <a:defRPr/>
            </a:pPr>
            <a:r>
              <a:rPr lang="fr-FR" smtClean="0"/>
              <a:t>Colloque Parimoine et Echanges 6 nov 2014- La Réunion</a:t>
            </a:r>
            <a:endParaRPr lang="fr-FR" b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095B4-1FB9-41C5-8538-4B8FD1571AF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1258888" y="4365625"/>
            <a:ext cx="7129462" cy="1871663"/>
          </a:xfrm>
          <a:prstGeom prst="rect">
            <a:avLst/>
          </a:prstGeom>
          <a:solidFill>
            <a:srgbClr val="BBD12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fr-FR"/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252413" y="5073650"/>
            <a:ext cx="796925" cy="457200"/>
          </a:xfrm>
          <a:prstGeom prst="rightArrow">
            <a:avLst>
              <a:gd name="adj1" fmla="val 50000"/>
              <a:gd name="adj2" fmla="val 49903"/>
            </a:avLst>
          </a:prstGeom>
          <a:solidFill>
            <a:srgbClr val="BBD12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fr-FR"/>
          </a:p>
        </p:txBody>
      </p:sp>
      <p:sp>
        <p:nvSpPr>
          <p:cNvPr id="5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755650" y="0"/>
            <a:ext cx="7931150" cy="836613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>
            <a:normAutofit/>
          </a:bodyPr>
          <a:lstStyle>
            <a:lvl1pPr>
              <a:defRPr>
                <a:solidFill>
                  <a:srgbClr val="254061"/>
                </a:solidFill>
              </a:defRPr>
            </a:lvl1pPr>
          </a:lstStyle>
          <a:p>
            <a:pPr lvl="0"/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6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331640" y="4509120"/>
            <a:ext cx="6912768" cy="1656184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004080"/>
                </a:solidFill>
              </a:defRPr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755650" y="1268413"/>
            <a:ext cx="7920038" cy="280828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9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" name="Espace réservé du pied de page 7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l">
              <a:defRPr sz="90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>
              <a:defRPr/>
            </a:pPr>
            <a:r>
              <a:rPr lang="fr-FR" smtClean="0"/>
              <a:t>Colloque Parimoine et Echanges 6 nov 2014- La Réunion</a:t>
            </a:r>
            <a:endParaRPr lang="fr-FR" b="0"/>
          </a:p>
        </p:txBody>
      </p:sp>
      <p:sp>
        <p:nvSpPr>
          <p:cNvPr id="11" name="Espace réservé du numéro de diapositive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F7E03-9DBE-4A9F-BFC1-D766AD0328F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755650" y="0"/>
            <a:ext cx="7931150" cy="836613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/>
          <a:lstStyle/>
          <a:p>
            <a:pPr lvl="0"/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755576" y="1268760"/>
            <a:ext cx="7920038" cy="4752975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</p:txBody>
      </p:sp>
      <p:sp>
        <p:nvSpPr>
          <p:cNvPr id="5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7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l">
              <a:defRPr sz="900" b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>
              <a:defRPr/>
            </a:pPr>
            <a:r>
              <a:rPr lang="fr-FR" smtClean="0"/>
              <a:t>Colloque Parimoine et Echanges 6 nov 2014- La Réunion</a:t>
            </a:r>
            <a:endParaRPr lang="fr-FR"/>
          </a:p>
        </p:txBody>
      </p:sp>
      <p:sp>
        <p:nvSpPr>
          <p:cNvPr id="7" name="Espace réservé du numéro de diapositive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68CDD-1705-4A11-9EEE-87409DC972C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Colloque Parimoine et Echanges 6 nov 2014- La Réunion</a:t>
            </a:r>
            <a:endParaRPr lang="fr-FR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2874D-E19C-4BBB-BA6F-32AB3D0DAA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A9D68-73E4-4659-B105-4F4BDB4CB1C6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3F16-3792-42C2-9169-81FA2DF2FAD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294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/>
        </p:nvSpPr>
        <p:spPr bwMode="auto">
          <a:xfrm>
            <a:off x="0" y="6389688"/>
            <a:ext cx="9161463" cy="485775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fr-FR" sz="900">
              <a:solidFill>
                <a:srgbClr val="004080"/>
              </a:solidFill>
              <a:latin typeface="Trebuchet MS" pitchFamily="34" charset="0"/>
            </a:endParaRPr>
          </a:p>
        </p:txBody>
      </p:sp>
      <p:pic>
        <p:nvPicPr>
          <p:cNvPr id="1027" name="Image 1" descr="logo un2011blanc_larg100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237538" y="6392863"/>
            <a:ext cx="7207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Image 2" descr="gros-carres-ppt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647113" y="5759450"/>
            <a:ext cx="36195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755650" y="0"/>
            <a:ext cx="793115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30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755650" y="1268413"/>
            <a:ext cx="793115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0" y="838200"/>
            <a:ext cx="4953000" cy="0"/>
          </a:xfrm>
          <a:prstGeom prst="line">
            <a:avLst/>
          </a:prstGeom>
          <a:noFill/>
          <a:ln w="12700" cmpd="sng">
            <a:solidFill>
              <a:srgbClr val="BCD228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fr-FR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2"/>
          </p:nvPr>
        </p:nvSpPr>
        <p:spPr>
          <a:xfrm>
            <a:off x="6227763" y="6418263"/>
            <a:ext cx="865187" cy="431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3"/>
          </p:nvPr>
        </p:nvSpPr>
        <p:spPr>
          <a:xfrm>
            <a:off x="971550" y="6418263"/>
            <a:ext cx="5040313" cy="431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000" b="1">
                <a:solidFill>
                  <a:srgbClr val="FFFFFF"/>
                </a:solidFill>
                <a:latin typeface="Trebuchet MS"/>
                <a:ea typeface="ヒラギノ角ゴ Pro W3" charset="0"/>
                <a:cs typeface="Trebuchet MS"/>
              </a:defRPr>
            </a:lvl1pPr>
          </a:lstStyle>
          <a:p>
            <a:pPr>
              <a:defRPr/>
            </a:pPr>
            <a:r>
              <a:rPr lang="fr-FR" smtClean="0"/>
              <a:t>Colloque Parimoine et Echanges 6 nov 2014- La Réunion</a:t>
            </a:r>
            <a:endParaRPr lang="fr-FR" sz="800" b="0">
              <a:solidFill>
                <a:schemeClr val="bg1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4"/>
          </p:nvPr>
        </p:nvSpPr>
        <p:spPr>
          <a:xfrm>
            <a:off x="0" y="6418263"/>
            <a:ext cx="611188" cy="431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900">
                <a:solidFill>
                  <a:srgbClr val="FFFFFF"/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fld id="{E172FABA-266A-467F-A1B3-45DBC6EFC9B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1035" name="Image 11" descr="carrevide4-ppt.pn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6513" y="476250"/>
            <a:ext cx="71913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Image 2" descr="gros-carres-ppt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647113" y="5759450"/>
            <a:ext cx="36195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0" y="838200"/>
            <a:ext cx="4953000" cy="0"/>
          </a:xfrm>
          <a:prstGeom prst="line">
            <a:avLst/>
          </a:prstGeom>
          <a:noFill/>
          <a:ln w="12700" cmpd="sng">
            <a:solidFill>
              <a:srgbClr val="BCD228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fr-FR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pic>
        <p:nvPicPr>
          <p:cNvPr id="1038" name="Image 15" descr="carrevide4-ppt.pn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6513" y="476250"/>
            <a:ext cx="71913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149" r:id="rId1"/>
    <p:sldLayoutId id="2147485150" r:id="rId2"/>
    <p:sldLayoutId id="2147485151" r:id="rId3"/>
    <p:sldLayoutId id="2147485152" r:id="rId4"/>
    <p:sldLayoutId id="2147485153" r:id="rId5"/>
    <p:sldLayoutId id="2147485154" r:id="rId6"/>
    <p:sldLayoutId id="2147485155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800" kern="1200">
          <a:solidFill>
            <a:srgbClr val="003366"/>
          </a:solidFill>
          <a:latin typeface="+mj-lt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003366"/>
          </a:solidFill>
          <a:latin typeface="Trebuchet MS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003366"/>
          </a:solidFill>
          <a:latin typeface="Trebuchet MS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003366"/>
          </a:solidFill>
          <a:latin typeface="Trebuchet MS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003366"/>
          </a:solidFill>
          <a:latin typeface="Trebuchet MS" charset="0"/>
          <a:ea typeface="MS PGothic" pitchFamily="34" charset="-128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9pPr>
    </p:titleStyle>
    <p:bodyStyle>
      <a:lvl1pPr marL="457200" indent="-4572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>
          <a:xfrm>
            <a:off x="2214563" y="1643063"/>
            <a:ext cx="6929437" cy="2087562"/>
          </a:xfrm>
        </p:spPr>
        <p:txBody>
          <a:bodyPr/>
          <a:lstStyle/>
          <a:p>
            <a:r>
              <a:rPr lang="fr-FR" sz="3600" dirty="0" smtClean="0"/>
              <a:t>Approche(s) plurilingue(s) et apprentissage(s) langagier(s) : contexte(s) et variation(s)</a:t>
            </a:r>
            <a:endParaRPr lang="fr-FR" sz="3600" i="1" dirty="0" smtClean="0"/>
          </a:p>
        </p:txBody>
      </p:sp>
      <p:sp>
        <p:nvSpPr>
          <p:cNvPr id="7171" name="Text Box 7"/>
          <p:cNvSpPr txBox="1">
            <a:spLocks noChangeArrowheads="1"/>
          </p:cNvSpPr>
          <p:nvPr/>
        </p:nvSpPr>
        <p:spPr bwMode="auto">
          <a:xfrm>
            <a:off x="5004048" y="3861048"/>
            <a:ext cx="372608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fr-FR" sz="1800" b="1" dirty="0" smtClean="0">
                <a:solidFill>
                  <a:srgbClr val="17375E"/>
                </a:solidFill>
                <a:latin typeface="Trebuchet MS" pitchFamily="34" charset="0"/>
              </a:rPr>
              <a:t>Marie-Françoise </a:t>
            </a:r>
            <a:r>
              <a:rPr lang="fr-FR" sz="1800" b="1" dirty="0" err="1" smtClean="0">
                <a:solidFill>
                  <a:srgbClr val="17375E"/>
                </a:solidFill>
                <a:latin typeface="Trebuchet MS" pitchFamily="34" charset="0"/>
              </a:rPr>
              <a:t>Narcy</a:t>
            </a:r>
            <a:r>
              <a:rPr lang="fr-FR" sz="1800" b="1" dirty="0" smtClean="0">
                <a:solidFill>
                  <a:srgbClr val="17375E"/>
                </a:solidFill>
                <a:latin typeface="Trebuchet MS" pitchFamily="34" charset="0"/>
              </a:rPr>
              <a:t>-Combes</a:t>
            </a:r>
          </a:p>
          <a:p>
            <a:pPr eaLnBrk="0" hangingPunct="0"/>
            <a:r>
              <a:rPr lang="fr-FR" sz="1800" b="1" dirty="0" smtClean="0">
                <a:solidFill>
                  <a:srgbClr val="17375E"/>
                </a:solidFill>
                <a:latin typeface="Trebuchet MS" pitchFamily="34" charset="0"/>
              </a:rPr>
              <a:t>Colloque Patrimoine et échanges</a:t>
            </a:r>
          </a:p>
          <a:p>
            <a:pPr eaLnBrk="0" hangingPunct="0"/>
            <a:r>
              <a:rPr lang="fr-FR" sz="1800" b="1" dirty="0" smtClean="0">
                <a:solidFill>
                  <a:srgbClr val="17375E"/>
                </a:solidFill>
                <a:latin typeface="Trebuchet MS" pitchFamily="34" charset="0"/>
              </a:rPr>
              <a:t>La Réunion – 6 </a:t>
            </a:r>
            <a:r>
              <a:rPr lang="fr-FR" sz="1800" b="1" dirty="0" err="1" smtClean="0">
                <a:solidFill>
                  <a:srgbClr val="17375E"/>
                </a:solidFill>
                <a:latin typeface="Trebuchet MS" pitchFamily="34" charset="0"/>
              </a:rPr>
              <a:t>nov</a:t>
            </a:r>
            <a:r>
              <a:rPr lang="fr-FR" sz="1800" b="1" dirty="0" smtClean="0">
                <a:solidFill>
                  <a:srgbClr val="17375E"/>
                </a:solidFill>
                <a:latin typeface="Trebuchet MS" pitchFamily="34" charset="0"/>
              </a:rPr>
              <a:t> 2014</a:t>
            </a:r>
            <a:endParaRPr lang="fr-FR" sz="1800" b="1" dirty="0">
              <a:solidFill>
                <a:srgbClr val="17375E"/>
              </a:solidFill>
              <a:latin typeface="Trebuchet MS" pitchFamily="34" charset="0"/>
            </a:endParaRPr>
          </a:p>
        </p:txBody>
      </p:sp>
      <p:pic>
        <p:nvPicPr>
          <p:cNvPr id="5" name="Image 3" descr="LOGO_CRIN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76672"/>
            <a:ext cx="161766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contexte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Un processus dynamique complexe</a:t>
            </a:r>
          </a:p>
          <a:p>
            <a:r>
              <a:rPr lang="fr-FR" dirty="0" smtClean="0"/>
              <a:t>Critères contextuels de valorisation:</a:t>
            </a:r>
          </a:p>
          <a:p>
            <a:pPr>
              <a:buFontTx/>
              <a:buChar char="-"/>
            </a:pPr>
            <a:r>
              <a:rPr lang="fr-FR" dirty="0" smtClean="0"/>
              <a:t>Économiques et politiques</a:t>
            </a:r>
          </a:p>
          <a:p>
            <a:pPr>
              <a:buFontTx/>
              <a:buChar char="-"/>
            </a:pPr>
            <a:r>
              <a:rPr lang="fr-FR" dirty="0" smtClean="0"/>
              <a:t>Sociaux</a:t>
            </a:r>
          </a:p>
          <a:p>
            <a:pPr>
              <a:buFontTx/>
              <a:buChar char="-"/>
            </a:pPr>
            <a:r>
              <a:rPr lang="fr-FR" dirty="0" smtClean="0"/>
              <a:t>Affectifs et identitaires</a:t>
            </a:r>
          </a:p>
          <a:p>
            <a:pPr>
              <a:buFontTx/>
              <a:buChar char="-"/>
            </a:pPr>
            <a:r>
              <a:rPr lang="fr-FR" dirty="0" smtClean="0"/>
              <a:t>Pragmatiques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Colloque Parimoine et Echanges 6 nov 2014- La Réunion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F8E68CDD-1705-4A11-9EEE-87409DC972C3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PLURI-L : Deux étapes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02920" y="980728"/>
            <a:ext cx="8183880" cy="4104456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 eaLnBrk="1" hangingPunct="1">
              <a:lnSpc>
                <a:spcPct val="90000"/>
              </a:lnSpc>
            </a:pPr>
            <a:endParaRPr lang="fr-FR" dirty="0" smtClean="0"/>
          </a:p>
          <a:p>
            <a:pPr>
              <a:lnSpc>
                <a:spcPct val="90000"/>
              </a:lnSpc>
            </a:pPr>
            <a:r>
              <a:rPr lang="fr-FR" sz="4400" b="1" dirty="0" smtClean="0"/>
              <a:t>Faire un état des lieux des représentations et des pratiques des étudiants dans un contexte de formations universitaires offrant la possibilité d’étudier plusieurs langues: LEA, LLCE et FLE</a:t>
            </a:r>
          </a:p>
          <a:p>
            <a:pPr eaLnBrk="1" hangingPunct="1">
              <a:lnSpc>
                <a:spcPct val="90000"/>
              </a:lnSpc>
            </a:pPr>
            <a:endParaRPr lang="fr-FR" sz="4400" b="1" dirty="0" smtClean="0"/>
          </a:p>
          <a:p>
            <a:pPr eaLnBrk="1" hangingPunct="1">
              <a:lnSpc>
                <a:spcPct val="90000"/>
              </a:lnSpc>
            </a:pPr>
            <a:r>
              <a:rPr lang="fr-FR" sz="4400" b="1" dirty="0" smtClean="0"/>
              <a:t>Mettre en œuvre un dispositif didactique favorisant le plurilinguisme afin de susciter un changement des représentations et des pratiques et en mesurer les effets</a:t>
            </a:r>
          </a:p>
          <a:p>
            <a:pPr eaLnBrk="1" hangingPunct="1">
              <a:lnSpc>
                <a:spcPct val="90000"/>
              </a:lnSpc>
            </a:pPr>
            <a:endParaRPr lang="fr-FR" sz="4400" b="1" dirty="0" smtClean="0"/>
          </a:p>
          <a:p>
            <a:r>
              <a:rPr lang="fr-FR" sz="4400" b="1" dirty="0" smtClean="0"/>
              <a:t>Pour modifier à terme les dispositifs d’enseignement/apprentissage, produire des supports pédagogiques adaptés et induire des modifications dans la formation proposée à l’université</a:t>
            </a:r>
          </a:p>
          <a:p>
            <a:pPr eaLnBrk="1" hangingPunct="1">
              <a:lnSpc>
                <a:spcPct val="90000"/>
              </a:lnSpc>
            </a:pPr>
            <a:endParaRPr lang="fr-FR" sz="3600" dirty="0" smtClean="0"/>
          </a:p>
          <a:p>
            <a:pPr eaLnBrk="1" hangingPunct="1">
              <a:lnSpc>
                <a:spcPct val="90000"/>
              </a:lnSpc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F8E68CDD-1705-4A11-9EEE-87409DC972C3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MF Narcy-Combes Avril 2014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1331913" y="2312988"/>
            <a:ext cx="6478587" cy="1800225"/>
          </a:xfrm>
        </p:spPr>
        <p:txBody>
          <a:bodyPr/>
          <a:lstStyle/>
          <a:p>
            <a:pPr algn="ctr">
              <a:buFont typeface="+mj-lt"/>
              <a:buNone/>
              <a:defRPr/>
            </a:pPr>
            <a:r>
              <a:rPr lang="fr-FR" dirty="0" smtClean="0"/>
              <a:t>Expérimentation et résultats</a:t>
            </a:r>
          </a:p>
        </p:txBody>
      </p:sp>
      <p:sp>
        <p:nvSpPr>
          <p:cNvPr id="8196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smtClean="0"/>
              <a:t>Colloque Parimoine et Echanges 6 nov 2014- La Réunion</a:t>
            </a:r>
            <a:endParaRPr lang="fr-FR" b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23D508-6270-4193-9A83-42BD4D6C4F99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re 1"/>
          <p:cNvSpPr>
            <a:spLocks noGrp="1"/>
          </p:cNvSpPr>
          <p:nvPr>
            <p:ph type="title"/>
          </p:nvPr>
        </p:nvSpPr>
        <p:spPr>
          <a:xfrm>
            <a:off x="755650" y="0"/>
            <a:ext cx="7931150" cy="1412875"/>
          </a:xfrm>
        </p:spPr>
        <p:txBody>
          <a:bodyPr/>
          <a:lstStyle/>
          <a:p>
            <a:r>
              <a:rPr lang="fr-FR" smtClean="0">
                <a:ea typeface="MS PGothic"/>
              </a:rPr>
              <a:t>La revue de presse en Master 2 Logistique Internationale</a:t>
            </a:r>
            <a:br>
              <a:rPr lang="fr-FR" smtClean="0">
                <a:ea typeface="MS PGothic"/>
              </a:rPr>
            </a:br>
            <a:endParaRPr lang="fr-FR" smtClean="0">
              <a:ea typeface="MS PGothic"/>
            </a:endParaRPr>
          </a:p>
        </p:txBody>
      </p:sp>
      <p:sp>
        <p:nvSpPr>
          <p:cNvPr id="27650" name="Espace réservé du contenu 2"/>
          <p:cNvSpPr>
            <a:spLocks noGrp="1"/>
          </p:cNvSpPr>
          <p:nvPr>
            <p:ph idx="4294967295"/>
          </p:nvPr>
        </p:nvSpPr>
        <p:spPr>
          <a:xfrm>
            <a:off x="457200" y="1609725"/>
            <a:ext cx="7239000" cy="4846638"/>
          </a:xfrm>
        </p:spPr>
        <p:txBody>
          <a:bodyPr/>
          <a:lstStyle/>
          <a:p>
            <a:pPr>
              <a:buFont typeface="Arial" charset="0"/>
              <a:buNone/>
            </a:pPr>
            <a:endParaRPr lang="fr-FR" smtClean="0">
              <a:ea typeface="MS PGothic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611188" y="1052513"/>
          <a:ext cx="7056784" cy="4985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692189"/>
                <a:gridCol w="2016224"/>
                <a:gridCol w="1764195"/>
              </a:tblGrid>
              <a:tr h="419866">
                <a:tc>
                  <a:txBody>
                    <a:bodyPr/>
                    <a:lstStyle/>
                    <a:p>
                      <a:pPr algn="ctr" rtl="0"/>
                      <a:r>
                        <a:rPr lang="fr-FR" dirty="0"/>
                        <a:t>Groupe 1</a:t>
                      </a:r>
                    </a:p>
                  </a:txBody>
                  <a:tcPr marL="68580" marR="68580" marT="68580" marB="68580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/>
                        <a:t>Groupe 2</a:t>
                      </a:r>
                    </a:p>
                  </a:txBody>
                  <a:tcPr marL="68580" marR="68580" marT="68580" marB="68580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/>
                        <a:t>Groupe 3</a:t>
                      </a:r>
                    </a:p>
                  </a:txBody>
                  <a:tcPr marL="68580" marR="68580" marT="68580" marB="68580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/>
                        <a:t>Groupe 4</a:t>
                      </a:r>
                    </a:p>
                  </a:txBody>
                  <a:tcPr marL="68580" marR="68580" marT="68580" marB="68580"/>
                </a:tc>
              </a:tr>
              <a:tr h="636804">
                <a:tc>
                  <a:txBody>
                    <a:bodyPr/>
                    <a:lstStyle/>
                    <a:p>
                      <a:pPr algn="ctr" rtl="0"/>
                      <a:r>
                        <a:rPr lang="fr-FR" b="1" dirty="0">
                          <a:solidFill>
                            <a:srgbClr val="00B050"/>
                          </a:solidFill>
                        </a:rPr>
                        <a:t>Et. </a:t>
                      </a:r>
                      <a:r>
                        <a:rPr lang="fr-FR" b="1" dirty="0" err="1">
                          <a:solidFill>
                            <a:srgbClr val="00B050"/>
                          </a:solidFill>
                        </a:rPr>
                        <a:t>italianiste</a:t>
                      </a:r>
                      <a:endParaRPr lang="fr-FR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68580" marB="68580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b="1" dirty="0">
                          <a:solidFill>
                            <a:srgbClr val="00B050"/>
                          </a:solidFill>
                        </a:rPr>
                        <a:t>Et. </a:t>
                      </a:r>
                      <a:r>
                        <a:rPr lang="fr-FR" b="1" dirty="0" err="1">
                          <a:solidFill>
                            <a:srgbClr val="00B050"/>
                          </a:solidFill>
                        </a:rPr>
                        <a:t>italianiste</a:t>
                      </a:r>
                      <a:endParaRPr lang="fr-FR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68580" marB="68580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b="1" dirty="0">
                          <a:solidFill>
                            <a:srgbClr val="FF0000"/>
                          </a:solidFill>
                        </a:rPr>
                        <a:t>Et. germaniste</a:t>
                      </a:r>
                    </a:p>
                  </a:txBody>
                  <a:tcPr marL="68580" marR="68580" marT="68580" marB="68580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b="1" dirty="0">
                          <a:solidFill>
                            <a:srgbClr val="FF0000"/>
                          </a:solidFill>
                        </a:rPr>
                        <a:t>Et. germaniste</a:t>
                      </a:r>
                    </a:p>
                  </a:txBody>
                  <a:tcPr marL="68580" marR="68580" marT="68580" marB="68580"/>
                </a:tc>
              </a:tr>
              <a:tr h="636804">
                <a:tc>
                  <a:txBody>
                    <a:bodyPr/>
                    <a:lstStyle/>
                    <a:p>
                      <a:pPr algn="ctr" rtl="0"/>
                      <a:r>
                        <a:rPr lang="fr-FR" b="1" dirty="0">
                          <a:solidFill>
                            <a:srgbClr val="00B050"/>
                          </a:solidFill>
                        </a:rPr>
                        <a:t>Et. </a:t>
                      </a:r>
                      <a:r>
                        <a:rPr lang="fr-FR" b="1" dirty="0" err="1">
                          <a:solidFill>
                            <a:srgbClr val="00B050"/>
                          </a:solidFill>
                        </a:rPr>
                        <a:t>italianiste</a:t>
                      </a:r>
                      <a:endParaRPr lang="fr-FR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68580" marB="68580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b="1" dirty="0">
                          <a:solidFill>
                            <a:srgbClr val="00B050"/>
                          </a:solidFill>
                        </a:rPr>
                        <a:t>Et. </a:t>
                      </a:r>
                      <a:r>
                        <a:rPr lang="fr-FR" b="1" dirty="0" err="1">
                          <a:solidFill>
                            <a:srgbClr val="00B050"/>
                          </a:solidFill>
                        </a:rPr>
                        <a:t>italianiste</a:t>
                      </a:r>
                      <a:endParaRPr lang="fr-FR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68580" marB="68580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b="1" dirty="0">
                          <a:solidFill>
                            <a:srgbClr val="FF0000"/>
                          </a:solidFill>
                        </a:rPr>
                        <a:t>Et. germaniste</a:t>
                      </a:r>
                    </a:p>
                  </a:txBody>
                  <a:tcPr marL="68580" marR="68580" marT="68580" marB="68580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b="1" dirty="0" smtClean="0">
                          <a:solidFill>
                            <a:srgbClr val="7030A0"/>
                          </a:solidFill>
                        </a:rPr>
                        <a:t>Et. hispaniste</a:t>
                      </a:r>
                      <a:endParaRPr lang="fr-FR" b="1" dirty="0">
                        <a:solidFill>
                          <a:srgbClr val="7030A0"/>
                        </a:solidFill>
                      </a:endParaRPr>
                    </a:p>
                  </a:txBody>
                  <a:tcPr marL="68580" marR="68580" marT="68580" marB="68580"/>
                </a:tc>
              </a:tr>
              <a:tr h="636804">
                <a:tc>
                  <a:txBody>
                    <a:bodyPr/>
                    <a:lstStyle/>
                    <a:p>
                      <a:pPr algn="ctr" rtl="0"/>
                      <a:r>
                        <a:rPr lang="fr-FR" b="1" dirty="0" smtClean="0">
                          <a:solidFill>
                            <a:srgbClr val="7030A0"/>
                          </a:solidFill>
                        </a:rPr>
                        <a:t>Et. hispaniste</a:t>
                      </a:r>
                      <a:endParaRPr lang="fr-FR" b="1" dirty="0">
                        <a:solidFill>
                          <a:srgbClr val="7030A0"/>
                        </a:solidFill>
                      </a:endParaRPr>
                    </a:p>
                  </a:txBody>
                  <a:tcPr marL="68580" marR="68580" marT="68580" marB="68580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b="1" dirty="0">
                          <a:solidFill>
                            <a:srgbClr val="7030A0"/>
                          </a:solidFill>
                        </a:rPr>
                        <a:t>Et. hispaniste</a:t>
                      </a:r>
                    </a:p>
                  </a:txBody>
                  <a:tcPr marL="68580" marR="68580" marT="68580" marB="68580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b="1" dirty="0" smtClean="0">
                          <a:solidFill>
                            <a:srgbClr val="7030A0"/>
                          </a:solidFill>
                        </a:rPr>
                        <a:t>Et. hispaniste</a:t>
                      </a:r>
                      <a:endParaRPr lang="fr-FR" b="1" dirty="0">
                        <a:solidFill>
                          <a:srgbClr val="7030A0"/>
                        </a:solidFill>
                      </a:endParaRPr>
                    </a:p>
                  </a:txBody>
                  <a:tcPr marL="68580" marR="68580" marT="68580" marB="68580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b="1" dirty="0">
                          <a:solidFill>
                            <a:srgbClr val="7030A0"/>
                          </a:solidFill>
                        </a:rPr>
                        <a:t>Et. hispaniste</a:t>
                      </a:r>
                    </a:p>
                  </a:txBody>
                  <a:tcPr marL="68580" marR="68580" marT="68580" marB="68580"/>
                </a:tc>
              </a:tr>
              <a:tr h="636804">
                <a:tc>
                  <a:txBody>
                    <a:bodyPr/>
                    <a:lstStyle/>
                    <a:p>
                      <a:pPr algn="ctr" rtl="0"/>
                      <a:r>
                        <a:rPr lang="fr-FR" b="1" dirty="0">
                          <a:solidFill>
                            <a:srgbClr val="7030A0"/>
                          </a:solidFill>
                        </a:rPr>
                        <a:t>Et. hispaniste</a:t>
                      </a:r>
                    </a:p>
                  </a:txBody>
                  <a:tcPr marL="68580" marR="68580" marT="68580" marB="68580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b="1" dirty="0">
                          <a:solidFill>
                            <a:srgbClr val="7030A0"/>
                          </a:solidFill>
                        </a:rPr>
                        <a:t>Et. hispaniste</a:t>
                      </a:r>
                    </a:p>
                  </a:txBody>
                  <a:tcPr marL="68580" marR="68580" marT="68580" marB="68580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b="1" dirty="0">
                          <a:solidFill>
                            <a:srgbClr val="7030A0"/>
                          </a:solidFill>
                        </a:rPr>
                        <a:t>Et. hispaniste</a:t>
                      </a:r>
                    </a:p>
                  </a:txBody>
                  <a:tcPr marL="68580" marR="68580" marT="68580" marB="68580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b="1" dirty="0">
                          <a:solidFill>
                            <a:srgbClr val="7030A0"/>
                          </a:solidFill>
                        </a:rPr>
                        <a:t>Et. hispaniste</a:t>
                      </a:r>
                    </a:p>
                  </a:txBody>
                  <a:tcPr marL="68580" marR="68580" marT="68580" marB="68580"/>
                </a:tc>
              </a:tr>
              <a:tr h="856718">
                <a:tc>
                  <a:txBody>
                    <a:bodyPr/>
                    <a:lstStyle/>
                    <a:p>
                      <a:pPr algn="ctr" rtl="0"/>
                      <a:r>
                        <a:rPr lang="fr-FR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Et.</a:t>
                      </a:r>
                    </a:p>
                    <a:p>
                      <a:pPr algn="ctr" rtl="0"/>
                      <a:r>
                        <a:rPr lang="fr-FR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Sinisant</a:t>
                      </a:r>
                      <a:endParaRPr lang="fr-FR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68580" marB="6858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rgbClr val="7030A0"/>
                          </a:solidFill>
                        </a:rPr>
                        <a:t>Et. hispaniste</a:t>
                      </a:r>
                    </a:p>
                    <a:p>
                      <a:pPr algn="ctr" rtl="0"/>
                      <a:endParaRPr lang="fr-FR" b="1" dirty="0">
                        <a:solidFill>
                          <a:srgbClr val="7030A0"/>
                        </a:solidFill>
                      </a:endParaRPr>
                    </a:p>
                  </a:txBody>
                  <a:tcPr marL="68580" marR="68580" marT="68580" marB="6858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rgbClr val="7030A0"/>
                          </a:solidFill>
                        </a:rPr>
                        <a:t>Et. hispaniste</a:t>
                      </a:r>
                    </a:p>
                    <a:p>
                      <a:pPr algn="ctr" rtl="0"/>
                      <a:endParaRPr lang="fr-FR" b="1" dirty="0">
                        <a:solidFill>
                          <a:srgbClr val="7030A0"/>
                        </a:solidFill>
                      </a:endParaRPr>
                    </a:p>
                  </a:txBody>
                  <a:tcPr marL="68580" marR="68580" marT="68580" marB="68580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Et.</a:t>
                      </a:r>
                    </a:p>
                    <a:p>
                      <a:pPr algn="ctr" rtl="0"/>
                      <a:r>
                        <a:rPr lang="fr-FR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Sinisant</a:t>
                      </a:r>
                    </a:p>
                    <a:p>
                      <a:pPr algn="ctr" rtl="0"/>
                      <a:endParaRPr lang="fr-FR" b="1" dirty="0">
                        <a:solidFill>
                          <a:srgbClr val="7030A0"/>
                        </a:solidFill>
                      </a:endParaRPr>
                    </a:p>
                  </a:txBody>
                  <a:tcPr marL="68580" marR="68580" marT="68580" marB="68580"/>
                </a:tc>
              </a:tr>
              <a:tr h="856718">
                <a:tc>
                  <a:txBody>
                    <a:bodyPr/>
                    <a:lstStyle/>
                    <a:p>
                      <a:pPr algn="ctr" rtl="0"/>
                      <a:r>
                        <a:rPr lang="fr-FR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Et.</a:t>
                      </a:r>
                    </a:p>
                    <a:p>
                      <a:pPr algn="ctr" rtl="0"/>
                      <a:r>
                        <a:rPr lang="fr-FR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Sinisant</a:t>
                      </a:r>
                    </a:p>
                    <a:p>
                      <a:pPr algn="ctr" rtl="0"/>
                      <a:endParaRPr lang="fr-FR" b="1" dirty="0">
                        <a:solidFill>
                          <a:srgbClr val="7030A0"/>
                        </a:solidFill>
                      </a:endParaRPr>
                    </a:p>
                  </a:txBody>
                  <a:tcPr marL="68580" marR="68580" marT="68580" marB="68580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Et.</a:t>
                      </a:r>
                    </a:p>
                    <a:p>
                      <a:pPr algn="ctr" rtl="0"/>
                      <a:r>
                        <a:rPr lang="fr-FR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Sinisant</a:t>
                      </a:r>
                    </a:p>
                    <a:p>
                      <a:pPr algn="ctr" rtl="0"/>
                      <a:endParaRPr lang="fr-FR" b="1" dirty="0">
                        <a:solidFill>
                          <a:srgbClr val="7030A0"/>
                        </a:solidFill>
                      </a:endParaRPr>
                    </a:p>
                  </a:txBody>
                  <a:tcPr marL="68580" marR="68580" marT="68580" marB="68580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Et.</a:t>
                      </a:r>
                    </a:p>
                    <a:p>
                      <a:pPr algn="ctr" rtl="0"/>
                      <a:r>
                        <a:rPr lang="fr-FR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Sinisant</a:t>
                      </a:r>
                    </a:p>
                    <a:p>
                      <a:pPr algn="ctr" rtl="0"/>
                      <a:endParaRPr lang="fr-FR" b="1" dirty="0">
                        <a:solidFill>
                          <a:srgbClr val="7030A0"/>
                        </a:solidFill>
                      </a:endParaRPr>
                    </a:p>
                  </a:txBody>
                  <a:tcPr marL="68580" marR="68580" marT="68580" marB="68580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Et.</a:t>
                      </a:r>
                    </a:p>
                    <a:p>
                      <a:pPr algn="ctr" rtl="0"/>
                      <a:r>
                        <a:rPr lang="fr-FR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Sinisant</a:t>
                      </a:r>
                    </a:p>
                    <a:p>
                      <a:pPr algn="ctr" rtl="0"/>
                      <a:endParaRPr lang="fr-FR" b="1" dirty="0">
                        <a:solidFill>
                          <a:srgbClr val="7030A0"/>
                        </a:solidFill>
                      </a:endParaRPr>
                    </a:p>
                  </a:txBody>
                  <a:tcPr marL="68580" marR="68580" marT="68580" marB="68580"/>
                </a:tc>
              </a:tr>
            </a:tbl>
          </a:graphicData>
        </a:graphic>
      </p:graphicFrame>
      <p:sp>
        <p:nvSpPr>
          <p:cNvPr id="27693" name="Espace réservé du pied de page 4"/>
          <p:cNvSpPr>
            <a:spLocks noGrp="1"/>
          </p:cNvSpPr>
          <p:nvPr>
            <p:ph type="ftr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fr-FR" smtClean="0">
                <a:latin typeface="Trebuchet MS" pitchFamily="34" charset="0"/>
                <a:ea typeface="ヒラギノ角ゴ Pro W3"/>
                <a:cs typeface="ヒラギノ角ゴ Pro W3"/>
              </a:rPr>
              <a:t>Narcy-Combes &amp; Starkey-Perret - Pluri-L Juin 2014</a:t>
            </a:r>
          </a:p>
        </p:txBody>
      </p:sp>
      <p:sp>
        <p:nvSpPr>
          <p:cNvPr id="27694" name="Espace réservé du numéro de diapositive 5"/>
          <p:cNvSpPr>
            <a:spLocks noGrp="1"/>
          </p:cNvSpPr>
          <p:nvPr>
            <p:ph type="sldNum" sz="quarter" idx="16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6D90017-0F0B-4586-963A-09B157FAC54C}" type="slidenum">
              <a:rPr lang="fr-FR" smtClean="0">
                <a:ea typeface="ヒラギノ角ゴ Pro W3"/>
                <a:cs typeface="ヒラギノ角ゴ Pro W3"/>
              </a:rPr>
              <a:pPr/>
              <a:t>12</a:t>
            </a:fld>
            <a:endParaRPr lang="fr-FR" smtClean="0"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Résultats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sz="2800" dirty="0" smtClean="0">
                <a:ea typeface="MS PGothic"/>
              </a:rPr>
              <a:t>Mode de travail: coopératif plutôt que collaboratif (18)</a:t>
            </a:r>
          </a:p>
          <a:p>
            <a:r>
              <a:rPr lang="fr-FR" sz="2800" dirty="0" smtClean="0">
                <a:ea typeface="MS PGothic"/>
              </a:rPr>
              <a:t>L’intérêt pour le contenu prime largement sur l’intérêt pour les langues utilisées (14)</a:t>
            </a:r>
          </a:p>
          <a:p>
            <a:r>
              <a:rPr lang="fr-FR" sz="2800" b="1" dirty="0" smtClean="0">
                <a:ea typeface="MS PGothic"/>
              </a:rPr>
              <a:t>La langue pivot est le français</a:t>
            </a:r>
            <a:r>
              <a:rPr lang="fr-FR" sz="2800" dirty="0" smtClean="0">
                <a:ea typeface="MS PGothic"/>
              </a:rPr>
              <a:t> (13), l</a:t>
            </a:r>
            <a:r>
              <a:rPr lang="fr-FR" sz="2800" b="1" dirty="0" smtClean="0">
                <a:ea typeface="MS PGothic"/>
              </a:rPr>
              <a:t>es autres langues ne sont utilisées que pour faire des recherches</a:t>
            </a:r>
            <a:endParaRPr lang="fr-FR" sz="2800" dirty="0" smtClean="0">
              <a:ea typeface="MS PGothic"/>
            </a:endParaRPr>
          </a:p>
          <a:p>
            <a:r>
              <a:rPr lang="fr-FR" sz="2800" b="1" dirty="0" smtClean="0">
                <a:ea typeface="MS PGothic"/>
              </a:rPr>
              <a:t>Utilité perçue de la Revue de Presse Plurilingue (Par rapport au même exercice en L1 uniquement) =&gt; perte de temps 9 neutre 2 Positive 7</a:t>
            </a:r>
          </a:p>
          <a:p>
            <a:endParaRPr lang="fr-FR" sz="28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Colloque Parimoine et Echanges 6 nov 2014- La Réunion</a:t>
            </a:r>
            <a:endParaRPr lang="fr-FR" b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FA23D508-6270-4193-9A83-42BD4D6C4F99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Une forme de conscientisation métalinguistique et d’analyse contrastive peut jouer un rôle positif.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Il importerait que les enseignants de langues soient expérimentés et bilingues et travaillent en équipes plurilingues et pluridisciplinaires.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Il sera important de prendre en compte le statut respectif des langues en veillant à n’en dévaloriser aucune et en montrant les gains que le plurilinguisme apporte.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Il est important de garder à l’esprit que le contexte joue un rôle : ce n’est pas parce qu’un dispositif est « bon » en théorie qu’il sera adopté par les acteurs sociaux.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Eléments de bibliographie complémentaires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sz="1600" dirty="0" smtClean="0"/>
              <a:t>Bertin, J-C., Gravé, P. &amp; </a:t>
            </a:r>
            <a:r>
              <a:rPr lang="fr-FR" sz="1600" dirty="0" err="1" smtClean="0"/>
              <a:t>Narcy</a:t>
            </a:r>
            <a:r>
              <a:rPr lang="fr-FR" sz="1600" dirty="0" smtClean="0"/>
              <a:t>-Combes, J-P.(2010).</a:t>
            </a:r>
            <a:r>
              <a:rPr lang="fr-FR" sz="1600" i="1" dirty="0" smtClean="0"/>
              <a:t> </a:t>
            </a:r>
            <a:r>
              <a:rPr lang="en-US" sz="1600" i="1" dirty="0" smtClean="0"/>
              <a:t>Second language distance learning and Teaching : theoretical perspectives and didactic ergonomics</a:t>
            </a:r>
            <a:r>
              <a:rPr lang="en-US" sz="1600" dirty="0" smtClean="0"/>
              <a:t>. Hershey (Penn) : IGI Global.</a:t>
            </a:r>
          </a:p>
          <a:p>
            <a:r>
              <a:rPr lang="en-US" sz="1600" dirty="0" err="1" smtClean="0"/>
              <a:t>Castellotti,V</a:t>
            </a:r>
            <a:r>
              <a:rPr lang="en-US" sz="1600" dirty="0" smtClean="0"/>
              <a:t>. (Dir. 2010).</a:t>
            </a:r>
            <a:r>
              <a:rPr lang="fr-FR" sz="1600" i="1" dirty="0" smtClean="0"/>
              <a:t> Les plurilinguismes.  </a:t>
            </a:r>
            <a:r>
              <a:rPr lang="fr-FR" sz="1600" dirty="0" smtClean="0"/>
              <a:t>Les Cahiers de l'</a:t>
            </a:r>
            <a:r>
              <a:rPr lang="fr-FR" sz="1600" dirty="0" err="1" smtClean="0"/>
              <a:t>Acedle</a:t>
            </a:r>
            <a:r>
              <a:rPr lang="fr-FR" sz="1600" dirty="0" smtClean="0"/>
              <a:t>, volume 7, numéro 1, 2010 Notions en questions en didactique des langues</a:t>
            </a:r>
          </a:p>
          <a:p>
            <a:r>
              <a:rPr lang="en-US" sz="1600" dirty="0" smtClean="0"/>
              <a:t>de </a:t>
            </a:r>
            <a:r>
              <a:rPr lang="en-US" sz="1600" dirty="0" err="1" smtClean="0"/>
              <a:t>Bot</a:t>
            </a:r>
            <a:r>
              <a:rPr lang="en-US" sz="1600" dirty="0" smtClean="0"/>
              <a:t>, K., Lowie, W., &amp; </a:t>
            </a:r>
            <a:r>
              <a:rPr lang="en-US" sz="1600" dirty="0" err="1" smtClean="0"/>
              <a:t>Verspoor</a:t>
            </a:r>
            <a:r>
              <a:rPr lang="en-US" sz="1600" dirty="0" smtClean="0"/>
              <a:t>, M. (2007). A dynamic systems theory approach to second language acquisition. </a:t>
            </a:r>
            <a:r>
              <a:rPr lang="fr-FR" sz="1600" i="1" dirty="0" err="1" smtClean="0"/>
              <a:t>Bilingualism</a:t>
            </a:r>
            <a:r>
              <a:rPr lang="fr-FR" sz="1600" dirty="0" smtClean="0"/>
              <a:t>, 10, 7-55.</a:t>
            </a:r>
          </a:p>
          <a:p>
            <a:pPr algn="just"/>
            <a:r>
              <a:rPr lang="en-US" sz="1600" dirty="0" smtClean="0"/>
              <a:t>Norton Bonny and </a:t>
            </a:r>
            <a:r>
              <a:rPr lang="en-US" sz="1600" dirty="0" err="1" smtClean="0"/>
              <a:t>Toohey</a:t>
            </a:r>
            <a:r>
              <a:rPr lang="en-US" sz="1600" dirty="0" smtClean="0"/>
              <a:t> </a:t>
            </a:r>
            <a:r>
              <a:rPr lang="en-US" sz="1600" dirty="0" err="1" smtClean="0"/>
              <a:t>Kelleen</a:t>
            </a:r>
            <a:r>
              <a:rPr lang="en-US" sz="1600" dirty="0" smtClean="0"/>
              <a:t> (2011) “Identity, language learning, and social change” in Language Teaching / Volume 44 / Issue 04 / October 2011, pp 412 446</a:t>
            </a:r>
            <a:r>
              <a:rPr lang="en-GB" sz="1600" dirty="0" smtClean="0">
                <a:cs typeface="Times New Roman" panose="02020603050405020304" pitchFamily="18" charset="0"/>
              </a:rPr>
              <a:t>Jordan, Geoff (2004), </a:t>
            </a:r>
            <a:r>
              <a:rPr lang="en-GB" sz="1600" i="1" dirty="0" smtClean="0">
                <a:cs typeface="Times New Roman" panose="02020603050405020304" pitchFamily="18" charset="0"/>
              </a:rPr>
              <a:t>Theory Construction in Second Language Acquisition</a:t>
            </a:r>
            <a:r>
              <a:rPr lang="en-GB" sz="1600" dirty="0" smtClean="0">
                <a:cs typeface="Times New Roman" panose="02020603050405020304" pitchFamily="18" charset="0"/>
              </a:rPr>
              <a:t>. </a:t>
            </a:r>
            <a:r>
              <a:rPr lang="de-DE" sz="1600" dirty="0" smtClean="0">
                <a:cs typeface="Times New Roman" panose="02020603050405020304" pitchFamily="18" charset="0"/>
              </a:rPr>
              <a:t>Amsterdam, John Benjamins.</a:t>
            </a:r>
          </a:p>
          <a:p>
            <a:pPr algn="just"/>
            <a:r>
              <a:rPr lang="de-DE" sz="1600" dirty="0" err="1" smtClean="0">
                <a:cs typeface="Times New Roman" panose="02020603050405020304" pitchFamily="18" charset="0"/>
              </a:rPr>
              <a:t>Omer,D</a:t>
            </a:r>
            <a:r>
              <a:rPr lang="de-DE" sz="1600" dirty="0" smtClean="0">
                <a:cs typeface="Times New Roman" panose="02020603050405020304" pitchFamily="18" charset="0"/>
              </a:rPr>
              <a:t>. &amp; </a:t>
            </a:r>
            <a:r>
              <a:rPr lang="de-DE" sz="1600" dirty="0" err="1" smtClean="0">
                <a:cs typeface="Times New Roman" panose="02020603050405020304" pitchFamily="18" charset="0"/>
              </a:rPr>
              <a:t>Tupin</a:t>
            </a:r>
            <a:r>
              <a:rPr lang="de-DE" sz="1600" dirty="0" smtClean="0">
                <a:cs typeface="Times New Roman" panose="02020603050405020304" pitchFamily="18" charset="0"/>
              </a:rPr>
              <a:t>, F. (Dir. 2013). </a:t>
            </a:r>
            <a:r>
              <a:rPr lang="de-DE" sz="1600" i="1" dirty="0" err="1" smtClean="0">
                <a:cs typeface="Times New Roman" panose="02020603050405020304" pitchFamily="18" charset="0"/>
              </a:rPr>
              <a:t>Educations</a:t>
            </a:r>
            <a:r>
              <a:rPr lang="de-DE" sz="1600" i="1" dirty="0" smtClean="0">
                <a:cs typeface="Times New Roman" panose="02020603050405020304" pitchFamily="18" charset="0"/>
              </a:rPr>
              <a:t> </a:t>
            </a:r>
            <a:r>
              <a:rPr lang="de-DE" sz="1600" i="1" dirty="0" err="1" smtClean="0">
                <a:cs typeface="Times New Roman" panose="02020603050405020304" pitchFamily="18" charset="0"/>
              </a:rPr>
              <a:t>plurilingues</a:t>
            </a:r>
            <a:r>
              <a:rPr lang="de-DE" sz="1600" i="1" dirty="0" smtClean="0">
                <a:cs typeface="Times New Roman" panose="02020603050405020304" pitchFamily="18" charset="0"/>
              </a:rPr>
              <a:t>. </a:t>
            </a:r>
            <a:r>
              <a:rPr lang="de-DE" sz="1600" i="1" dirty="0" err="1" smtClean="0">
                <a:cs typeface="Times New Roman" panose="02020603050405020304" pitchFamily="18" charset="0"/>
              </a:rPr>
              <a:t>L‘aire</a:t>
            </a:r>
            <a:r>
              <a:rPr lang="de-DE" sz="1600" i="1" dirty="0" smtClean="0">
                <a:cs typeface="Times New Roman" panose="02020603050405020304" pitchFamily="18" charset="0"/>
              </a:rPr>
              <a:t> </a:t>
            </a:r>
            <a:r>
              <a:rPr lang="de-DE" sz="1600" i="1" dirty="0" err="1" smtClean="0">
                <a:cs typeface="Times New Roman" panose="02020603050405020304" pitchFamily="18" charset="0"/>
              </a:rPr>
              <a:t>francophone</a:t>
            </a:r>
            <a:r>
              <a:rPr lang="de-DE" sz="1600" i="1" dirty="0" smtClean="0">
                <a:cs typeface="Times New Roman" panose="02020603050405020304" pitchFamily="18" charset="0"/>
              </a:rPr>
              <a:t> entre </a:t>
            </a:r>
            <a:r>
              <a:rPr lang="de-DE" sz="1600" i="1" dirty="0" err="1" smtClean="0">
                <a:cs typeface="Times New Roman" panose="02020603050405020304" pitchFamily="18" charset="0"/>
              </a:rPr>
              <a:t>héritages</a:t>
            </a:r>
            <a:r>
              <a:rPr lang="de-DE" sz="1600" i="1" dirty="0" smtClean="0">
                <a:cs typeface="Times New Roman" panose="02020603050405020304" pitchFamily="18" charset="0"/>
              </a:rPr>
              <a:t> et </a:t>
            </a:r>
            <a:r>
              <a:rPr lang="de-DE" sz="1600" i="1" dirty="0" err="1" smtClean="0">
                <a:cs typeface="Times New Roman" panose="02020603050405020304" pitchFamily="18" charset="0"/>
              </a:rPr>
              <a:t>innovations</a:t>
            </a:r>
            <a:r>
              <a:rPr lang="de-DE" sz="1600" dirty="0" smtClean="0">
                <a:cs typeface="Times New Roman" panose="02020603050405020304" pitchFamily="18" charset="0"/>
              </a:rPr>
              <a:t>. Rennes, PUR.</a:t>
            </a:r>
            <a:endParaRPr lang="fr-FR" sz="1600" dirty="0" smtClean="0"/>
          </a:p>
          <a:p>
            <a:r>
              <a:rPr lang="fr-FR" sz="1600" dirty="0" smtClean="0"/>
              <a:t> </a:t>
            </a:r>
            <a:r>
              <a:rPr lang="de-DE" sz="1600" dirty="0" err="1" smtClean="0">
                <a:cs typeface="Times New Roman" panose="02020603050405020304" pitchFamily="18" charset="0"/>
              </a:rPr>
              <a:t>Omer,D</a:t>
            </a:r>
            <a:r>
              <a:rPr lang="de-DE" sz="1600" dirty="0" smtClean="0">
                <a:cs typeface="Times New Roman" panose="02020603050405020304" pitchFamily="18" charset="0"/>
              </a:rPr>
              <a:t>. &amp; </a:t>
            </a:r>
            <a:r>
              <a:rPr lang="de-DE" sz="1600" dirty="0" err="1" smtClean="0">
                <a:cs typeface="Times New Roman" panose="02020603050405020304" pitchFamily="18" charset="0"/>
              </a:rPr>
              <a:t>Tupin</a:t>
            </a:r>
            <a:r>
              <a:rPr lang="de-DE" sz="1600" dirty="0" smtClean="0">
                <a:cs typeface="Times New Roman" panose="02020603050405020304" pitchFamily="18" charset="0"/>
              </a:rPr>
              <a:t>, F. (Dir. 2013). </a:t>
            </a:r>
            <a:r>
              <a:rPr lang="fr-FR" sz="1600" i="1" dirty="0" smtClean="0"/>
              <a:t>Enseignements universitaires francophones en milieux bi / plurilingues . </a:t>
            </a:r>
            <a:r>
              <a:rPr lang="fr-FR" sz="1600" dirty="0" smtClean="0"/>
              <a:t>Recherches en didactique des langues et des cultures : Les Cahiers de l'</a:t>
            </a:r>
            <a:r>
              <a:rPr lang="fr-FR" sz="1600" dirty="0" err="1" smtClean="0"/>
              <a:t>Acedle</a:t>
            </a:r>
            <a:r>
              <a:rPr lang="fr-FR" sz="1600" dirty="0" smtClean="0"/>
              <a:t>, volume 10, numéro 3, 2013</a:t>
            </a:r>
            <a:endParaRPr lang="fr-FR" sz="1600" dirty="0" smtClean="0"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fr-FR" sz="1600" i="1" dirty="0" smtClean="0">
                <a:cs typeface="Times New Roman" panose="02020603050405020304" pitchFamily="18" charset="0"/>
              </a:rPr>
              <a:t>. </a:t>
            </a:r>
            <a:endParaRPr lang="fr-FR" sz="1600" dirty="0" smtClean="0">
              <a:cs typeface="Times New Roman" panose="02020603050405020304" pitchFamily="18" charset="0"/>
            </a:endParaRPr>
          </a:p>
          <a:p>
            <a:endParaRPr lang="en-US" sz="1400" dirty="0" smtClean="0"/>
          </a:p>
          <a:p>
            <a:endParaRPr lang="fr-FR" sz="1100" dirty="0" smtClean="0"/>
          </a:p>
          <a:p>
            <a:endParaRPr lang="fr-FR" sz="11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Colloque Parimoine et Echanges 6 nov 2014- La Réunion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F8E68CDD-1705-4A11-9EEE-87409DC972C3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6" descr="MCj0435590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0338" y="2060575"/>
            <a:ext cx="17589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7" descr="MCj0174647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1844675"/>
            <a:ext cx="1806575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9" descr="MCj0434479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16013" y="3500438"/>
            <a:ext cx="18288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11" descr="MCj0416028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1188" y="692150"/>
            <a:ext cx="192722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Rectangle 12"/>
          <p:cNvSpPr>
            <a:spLocks noChangeArrowheads="1"/>
          </p:cNvSpPr>
          <p:nvPr/>
        </p:nvSpPr>
        <p:spPr bwMode="auto">
          <a:xfrm>
            <a:off x="4211638" y="3741738"/>
            <a:ext cx="12969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fr-FR" sz="2800" b="1"/>
              <a:t>谢谢</a:t>
            </a:r>
            <a:r>
              <a:rPr lang="fr-FR" sz="2400" b="1"/>
              <a:t> </a:t>
            </a:r>
          </a:p>
        </p:txBody>
      </p:sp>
      <p:sp>
        <p:nvSpPr>
          <p:cNvPr id="17415" name="Rectangle 13"/>
          <p:cNvSpPr>
            <a:spLocks noChangeArrowheads="1"/>
          </p:cNvSpPr>
          <p:nvPr/>
        </p:nvSpPr>
        <p:spPr bwMode="auto">
          <a:xfrm>
            <a:off x="3995738" y="3246438"/>
            <a:ext cx="11541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fr-FR"/>
              <a:t>Дзякую </a:t>
            </a:r>
          </a:p>
        </p:txBody>
      </p:sp>
      <p:sp>
        <p:nvSpPr>
          <p:cNvPr id="17416" name="Rectangle 14"/>
          <p:cNvSpPr>
            <a:spLocks noChangeArrowheads="1"/>
          </p:cNvSpPr>
          <p:nvPr/>
        </p:nvSpPr>
        <p:spPr bwMode="auto">
          <a:xfrm>
            <a:off x="4932363" y="2417763"/>
            <a:ext cx="15113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fr-FR" sz="2800" b="1">
                <a:solidFill>
                  <a:schemeClr val="folHlink"/>
                </a:solidFill>
              </a:rPr>
              <a:t>grazie</a:t>
            </a:r>
            <a:r>
              <a:rPr lang="fr-FR">
                <a:solidFill>
                  <a:schemeClr val="folHlink"/>
                </a:solidFill>
              </a:rPr>
              <a:t> </a:t>
            </a:r>
          </a:p>
        </p:txBody>
      </p:sp>
      <p:sp>
        <p:nvSpPr>
          <p:cNvPr id="17417" name="Rectangle 15"/>
          <p:cNvSpPr>
            <a:spLocks noChangeArrowheads="1"/>
          </p:cNvSpPr>
          <p:nvPr/>
        </p:nvSpPr>
        <p:spPr bwMode="auto">
          <a:xfrm>
            <a:off x="6588125" y="4619625"/>
            <a:ext cx="17764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fr-FR" sz="3200">
                <a:solidFill>
                  <a:schemeClr val="hlink"/>
                </a:solidFill>
              </a:rPr>
              <a:t>gracias </a:t>
            </a:r>
          </a:p>
        </p:txBody>
      </p:sp>
      <p:sp>
        <p:nvSpPr>
          <p:cNvPr id="17418" name="Oval 16"/>
          <p:cNvSpPr>
            <a:spLocks noChangeArrowheads="1"/>
          </p:cNvSpPr>
          <p:nvPr/>
        </p:nvSpPr>
        <p:spPr bwMode="auto">
          <a:xfrm>
            <a:off x="6156325" y="4437063"/>
            <a:ext cx="213836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800">
                <a:solidFill>
                  <a:schemeClr val="hlink"/>
                </a:solidFill>
              </a:rPr>
              <a:t>gracias </a:t>
            </a:r>
          </a:p>
        </p:txBody>
      </p:sp>
      <p:sp>
        <p:nvSpPr>
          <p:cNvPr id="17419" name="Rectangle 18"/>
          <p:cNvSpPr>
            <a:spLocks noChangeArrowheads="1"/>
          </p:cNvSpPr>
          <p:nvPr/>
        </p:nvSpPr>
        <p:spPr bwMode="auto">
          <a:xfrm>
            <a:off x="4400550" y="3246438"/>
            <a:ext cx="342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ar-SA">
                <a:latin typeface="Arial" pitchFamily="34" charset="0"/>
                <a:cs typeface="Arial" pitchFamily="34" charset="0"/>
              </a:rPr>
              <a:t>را</a:t>
            </a:r>
            <a:r>
              <a:rPr lang="fr-FR"/>
              <a:t> </a:t>
            </a:r>
          </a:p>
        </p:txBody>
      </p:sp>
      <p:sp>
        <p:nvSpPr>
          <p:cNvPr id="17420" name="Rectangle 19"/>
          <p:cNvSpPr>
            <a:spLocks noChangeArrowheads="1"/>
          </p:cNvSpPr>
          <p:nvPr/>
        </p:nvSpPr>
        <p:spPr bwMode="auto">
          <a:xfrm>
            <a:off x="1763713" y="5008563"/>
            <a:ext cx="26527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ar-SA" sz="5400">
                <a:cs typeface="Arial" pitchFamily="34" charset="0"/>
              </a:rPr>
              <a:t>شكرا</a:t>
            </a:r>
            <a:r>
              <a:rPr lang="fr-FR" sz="4400"/>
              <a:t> </a:t>
            </a:r>
          </a:p>
        </p:txBody>
      </p:sp>
      <p:sp>
        <p:nvSpPr>
          <p:cNvPr id="17421" name="Rectangle 20"/>
          <p:cNvSpPr>
            <a:spLocks noChangeArrowheads="1"/>
          </p:cNvSpPr>
          <p:nvPr/>
        </p:nvSpPr>
        <p:spPr bwMode="auto">
          <a:xfrm>
            <a:off x="3707904" y="4797152"/>
            <a:ext cx="1849438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3200">
                <a:solidFill>
                  <a:schemeClr val="tx2"/>
                </a:solidFill>
              </a:rPr>
              <a:t>Danke</a:t>
            </a:r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Colloque Parimoine et Echanges 6 nov 2014- La Réunion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82874D-E19C-4BBB-BA6F-32AB3D0DAA9C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ous-titre 1"/>
          <p:cNvSpPr>
            <a:spLocks noGrp="1"/>
          </p:cNvSpPr>
          <p:nvPr>
            <p:ph type="subTitle" idx="4294967295"/>
          </p:nvPr>
        </p:nvSpPr>
        <p:spPr>
          <a:xfrm>
            <a:off x="1331913" y="2312988"/>
            <a:ext cx="6478587" cy="2116137"/>
          </a:xfrm>
        </p:spPr>
        <p:txBody>
          <a:bodyPr tIns="108000" bIns="108000" anchor="ctr"/>
          <a:lstStyle/>
          <a:p>
            <a:pPr marL="514350" indent="-514350">
              <a:buFont typeface="Trebuchet MS" pitchFamily="34" charset="0"/>
              <a:buNone/>
            </a:pPr>
            <a:r>
              <a:rPr lang="fr-FR" b="1" dirty="0" smtClean="0">
                <a:solidFill>
                  <a:srgbClr val="003366"/>
                </a:solidFill>
              </a:rPr>
              <a:t>Marie-Françoise </a:t>
            </a:r>
            <a:r>
              <a:rPr lang="fr-FR" b="1" dirty="0" err="1" smtClean="0">
                <a:solidFill>
                  <a:srgbClr val="003366"/>
                </a:solidFill>
              </a:rPr>
              <a:t>Narcy</a:t>
            </a:r>
            <a:r>
              <a:rPr lang="fr-FR" b="1" dirty="0" smtClean="0">
                <a:solidFill>
                  <a:srgbClr val="003366"/>
                </a:solidFill>
              </a:rPr>
              <a:t>-Combes</a:t>
            </a:r>
          </a:p>
          <a:p>
            <a:pPr marL="514350" indent="-514350">
              <a:buFont typeface="Trebuchet MS" pitchFamily="34" charset="0"/>
              <a:buNone/>
            </a:pPr>
            <a:endParaRPr lang="fr-FR" sz="1800" b="1" dirty="0" smtClean="0">
              <a:solidFill>
                <a:srgbClr val="003366"/>
              </a:solidFill>
            </a:endParaRPr>
          </a:p>
          <a:p>
            <a:pPr marL="514350" indent="-514350">
              <a:buFont typeface="Trebuchet MS" pitchFamily="34" charset="0"/>
              <a:buNone/>
            </a:pPr>
            <a:r>
              <a:rPr lang="fr-FR" sz="2800" b="1" dirty="0" smtClean="0">
                <a:solidFill>
                  <a:schemeClr val="bg1"/>
                </a:solidFill>
              </a:rPr>
              <a:t>mf.narcycombes@wanadoo.fr</a:t>
            </a:r>
          </a:p>
          <a:p>
            <a:pPr marL="514350" indent="-514350">
              <a:buFont typeface="Trebuchet MS" pitchFamily="34" charset="0"/>
              <a:buNone/>
            </a:pPr>
            <a:endParaRPr lang="fr-FR" sz="2800" b="1" dirty="0" smtClean="0">
              <a:solidFill>
                <a:srgbClr val="003366"/>
              </a:solidFill>
            </a:endParaRPr>
          </a:p>
        </p:txBody>
      </p:sp>
      <p:sp>
        <p:nvSpPr>
          <p:cNvPr id="21507" name="Espace réservé de la date 2"/>
          <p:cNvSpPr txBox="1">
            <a:spLocks noGrp="1"/>
          </p:cNvSpPr>
          <p:nvPr/>
        </p:nvSpPr>
        <p:spPr bwMode="auto">
          <a:xfrm>
            <a:off x="6227763" y="6418263"/>
            <a:ext cx="158459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fr-FR" sz="900" dirty="0" smtClean="0"/>
              <a:t>MF. </a:t>
            </a:r>
            <a:r>
              <a:rPr lang="fr-FR" sz="900" dirty="0" err="1" smtClean="0"/>
              <a:t>Narcy</a:t>
            </a:r>
            <a:r>
              <a:rPr lang="fr-FR" sz="900" dirty="0" smtClean="0"/>
              <a:t>-Combes</a:t>
            </a:r>
          </a:p>
          <a:p>
            <a:pPr eaLnBrk="0" hangingPunct="0"/>
            <a:endParaRPr lang="fr-FR" sz="900" dirty="0">
              <a:solidFill>
                <a:srgbClr val="004080"/>
              </a:solidFill>
              <a:latin typeface="Trebuchet MS" pitchFamily="34" charset="0"/>
            </a:endParaRPr>
          </a:p>
        </p:txBody>
      </p:sp>
      <p:sp>
        <p:nvSpPr>
          <p:cNvPr id="21508" name="Espace réservé du numéro de diapositive 4"/>
          <p:cNvSpPr txBox="1">
            <a:spLocks noGrp="1"/>
          </p:cNvSpPr>
          <p:nvPr/>
        </p:nvSpPr>
        <p:spPr bwMode="auto">
          <a:xfrm>
            <a:off x="0" y="6418263"/>
            <a:ext cx="61118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fld id="{C788CD7D-E7B7-4A19-B3B3-71F28392DC23}" type="slidenum">
              <a:rPr lang="fr-FR" sz="900">
                <a:solidFill>
                  <a:srgbClr val="003366"/>
                </a:solidFill>
                <a:latin typeface="Trebuchet MS" pitchFamily="34" charset="0"/>
              </a:rPr>
              <a:pPr algn="r" eaLnBrk="0" hangingPunct="0"/>
              <a:t>17</a:t>
            </a:fld>
            <a:endParaRPr lang="fr-FR" sz="900">
              <a:solidFill>
                <a:srgbClr val="003366"/>
              </a:solidFill>
              <a:latin typeface="Trebuchet MS" pitchFamily="34" charset="0"/>
            </a:endParaRPr>
          </a:p>
        </p:txBody>
      </p:sp>
      <p:sp>
        <p:nvSpPr>
          <p:cNvPr id="21509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smtClean="0"/>
              <a:t>Colloque Parimoine et Echanges 6 nov 2014- La Réunion</a:t>
            </a:r>
            <a:endParaRPr lang="fr-FR" b="0" dirty="0" smtClean="0"/>
          </a:p>
        </p:txBody>
      </p:sp>
      <p:pic>
        <p:nvPicPr>
          <p:cNvPr id="6" name="rg_hi" descr="https://encrypted-tbn0.gstatic.com/images?q=tbn:ANd9GcTw8n1unsWsozP0APIgaBbyQTGWQM2omrXWMYbSoV8njkqa2kHrq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4653136"/>
            <a:ext cx="2438400" cy="1874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23D508-6270-4193-9A83-42BD4D6C4F99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1187624" y="1844824"/>
            <a:ext cx="6622925" cy="2664296"/>
          </a:xfrm>
        </p:spPr>
        <p:txBody>
          <a:bodyPr>
            <a:normAutofit/>
          </a:bodyPr>
          <a:lstStyle/>
          <a:p>
            <a:pPr>
              <a:buNone/>
            </a:pPr>
            <a:endParaRPr lang="fr-FR" sz="3200" dirty="0" smtClean="0"/>
          </a:p>
          <a:p>
            <a:r>
              <a:rPr lang="fr-FR" sz="3200" dirty="0" smtClean="0"/>
              <a:t>Introduction</a:t>
            </a:r>
          </a:p>
          <a:p>
            <a:pPr>
              <a:buNone/>
            </a:pPr>
            <a:endParaRPr lang="fr-FR" i="1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Colloque Parimoine et Echanges 6 nov 2014- La Réunion</a:t>
            </a:r>
            <a:endParaRPr lang="fr-FR" b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23D508-6270-4193-9A83-42BD4D6C4F99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Cadrage thématique et terminologique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Inscription dans la thématique du colloque</a:t>
            </a:r>
          </a:p>
          <a:p>
            <a:r>
              <a:rPr lang="fr-FR" dirty="0" smtClean="0"/>
              <a:t>Point de vue du chercheur</a:t>
            </a:r>
          </a:p>
          <a:p>
            <a:r>
              <a:rPr lang="fr-FR" dirty="0" smtClean="0"/>
              <a:t>Quelques mots sur le titre</a:t>
            </a:r>
          </a:p>
          <a:p>
            <a:r>
              <a:rPr lang="fr-FR" dirty="0" smtClean="0"/>
              <a:t>Quelques précisions terminologiques: plurilingue, </a:t>
            </a:r>
            <a:r>
              <a:rPr lang="fr-FR" b="1" dirty="0" smtClean="0"/>
              <a:t>apprentissage langagier, approche plurilingue.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Colloque Parimoine et Echanges 6 nov 2014- La Réunion</a:t>
            </a:r>
            <a:endParaRPr lang="fr-FR" b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FA23D508-6270-4193-9A83-42BD4D6C4F99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1331913" y="2312988"/>
            <a:ext cx="6478587" cy="1800225"/>
          </a:xfrm>
        </p:spPr>
        <p:txBody>
          <a:bodyPr/>
          <a:lstStyle/>
          <a:p>
            <a:pPr>
              <a:buNone/>
              <a:defRPr/>
            </a:pPr>
            <a:r>
              <a:rPr lang="fr-FR" i="1" dirty="0" smtClean="0"/>
              <a:t>Principes théoriques </a:t>
            </a:r>
          </a:p>
        </p:txBody>
      </p:sp>
      <p:sp>
        <p:nvSpPr>
          <p:cNvPr id="8196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smtClean="0"/>
              <a:t>Colloque Parimoine et Echanges 6 nov 2014- La Réunion</a:t>
            </a:r>
            <a:endParaRPr lang="fr-FR" b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23D508-6270-4193-9A83-42BD4D6C4F99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Connaissance du fonctionnement langagier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Symbol" pitchFamily="18" charset="2"/>
              <a:buChar char="Þ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Piaget (1970), Randall (2007) et d’autres postulent un système global de gestion cognitive = difficile de déterminer des zones différentes pour le traitement de L1 et L2, sauf  lexique, et une L ne peut être totalement désactivées =&gt;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interconnectivité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Symbol" pitchFamily="18" charset="2"/>
              <a:buChar char="Þ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Acquisition de L2 commence par  assimilation suivie par accommodation (Piaget, 1970) ou Andersen (1983) qui parle de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nativisation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dénativisation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Symbol" pitchFamily="18" charset="2"/>
              <a:buChar char="Þ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la théorie des systèmes dynamiques ou l’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émergentisme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modifie la conception de l’apprentissage et de la production langagière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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mise en place et stabilisation de processus  en fonction de contextes biologiques et sociaux (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Herdina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Jessner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2002</a:t>
            </a:r>
            <a:r>
              <a:rPr lang="fr-FR" dirty="0" smtClean="0"/>
              <a:t> ,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Randall, 2007,</a:t>
            </a:r>
            <a:r>
              <a:rPr lang="fr-FR" dirty="0" smtClean="0"/>
              <a:t> Morin 2008, Grosjean 2008, </a:t>
            </a:r>
            <a:r>
              <a:rPr lang="fr-FR" dirty="0" err="1" smtClean="0"/>
              <a:t>Dörnyei</a:t>
            </a:r>
            <a:r>
              <a:rPr lang="fr-FR" dirty="0" smtClean="0"/>
              <a:t>, 2009)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>
              <a:buFont typeface="Symbol" pitchFamily="18" charset="2"/>
              <a:buChar char="Þ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Plasticité cérébrale =&gt; changement qualitatif du système psycholinguistique au fur et à mesure qu’un individu avance dans l’acquisition d’une ou de plusieurs langues.(Grosjean 2008)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Pertinence théorique des approches plurilingues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r-FR" dirty="0" smtClean="0">
                <a:latin typeface="+mj-lt"/>
                <a:cs typeface="Times New Roman" pitchFamily="18" charset="0"/>
              </a:rPr>
              <a:t>Les recherches ont montré que chez les locuteur plurilingues:</a:t>
            </a:r>
          </a:p>
          <a:p>
            <a:r>
              <a:rPr lang="fr-FR" dirty="0" smtClean="0">
                <a:latin typeface="+mj-lt"/>
                <a:cs typeface="Times New Roman" pitchFamily="18" charset="0"/>
              </a:rPr>
              <a:t>Une forme de Monitoring permet une gestion spécifique des codes disponibles ;</a:t>
            </a:r>
          </a:p>
          <a:p>
            <a:r>
              <a:rPr lang="fr-FR" dirty="0" smtClean="0">
                <a:latin typeface="+mj-lt"/>
                <a:cs typeface="Times New Roman" pitchFamily="18" charset="0"/>
              </a:rPr>
              <a:t>Une sensibilité contrastive permet d’être relativement sensible aux différences interlinguales ;</a:t>
            </a:r>
          </a:p>
          <a:p>
            <a:r>
              <a:rPr lang="fr-FR" dirty="0" smtClean="0">
                <a:latin typeface="+mj-lt"/>
                <a:cs typeface="Times New Roman" pitchFamily="18" charset="0"/>
              </a:rPr>
              <a:t>Une sensibilité épi ou métalinguistique est perceptible,</a:t>
            </a:r>
          </a:p>
          <a:p>
            <a:r>
              <a:rPr lang="fr-FR" dirty="0" smtClean="0">
                <a:latin typeface="+mj-lt"/>
                <a:cs typeface="Times New Roman" pitchFamily="18" charset="0"/>
              </a:rPr>
              <a:t>Choix du code, ou alternance codique relève d’une intentionnalité explicitable ;</a:t>
            </a:r>
          </a:p>
          <a:p>
            <a:r>
              <a:rPr lang="fr-FR" dirty="0" smtClean="0">
                <a:latin typeface="+mj-lt"/>
                <a:cs typeface="Times New Roman" pitchFamily="18" charset="0"/>
              </a:rPr>
              <a:t>Les contextes sociaux justifient le recours à l’alternance codique.</a:t>
            </a:r>
          </a:p>
          <a:p>
            <a:r>
              <a:rPr lang="fr-FR" dirty="0" smtClean="0">
                <a:latin typeface="+mj-lt"/>
              </a:rPr>
              <a:t>Une compétence particulière est développée chez les plurilingues qui est autre chose que la juxtaposition de la même compétence par langue.</a:t>
            </a:r>
            <a:r>
              <a:rPr lang="fr-FR" dirty="0" smtClean="0"/>
              <a:t> </a:t>
            </a:r>
            <a:r>
              <a:rPr lang="fr-FR" dirty="0" err="1" smtClean="0"/>
              <a:t>Cummins</a:t>
            </a:r>
            <a:r>
              <a:rPr lang="fr-FR" dirty="0" smtClean="0">
                <a:sym typeface="Wingdings" pitchFamily="2" charset="2"/>
              </a:rPr>
              <a:t> (1991). Il en résulte une vision du monde plus riche, une meilleure adéquation aux contextes dans la communication / de meilleures performances cognitives et académiques (</a:t>
            </a:r>
            <a:r>
              <a:rPr lang="fr-FR" dirty="0" err="1" smtClean="0">
                <a:sym typeface="Wingdings" pitchFamily="2" charset="2"/>
              </a:rPr>
              <a:t>Mohanty</a:t>
            </a:r>
            <a:r>
              <a:rPr lang="fr-FR" dirty="0" smtClean="0">
                <a:sym typeface="Wingdings" pitchFamily="2" charset="2"/>
              </a:rPr>
              <a:t> 1994)</a:t>
            </a:r>
            <a:endParaRPr lang="fr-FR" dirty="0" smtClean="0">
              <a:latin typeface="+mj-lt"/>
              <a:cs typeface="Times New Roman" pitchFamily="18" charset="0"/>
            </a:endParaRPr>
          </a:p>
          <a:p>
            <a:pPr marL="0" indent="0">
              <a:buFont typeface="Symbol"/>
              <a:buChar char="Þ"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Dimension </a:t>
            </a:r>
            <a:r>
              <a:rPr lang="fr-FR" dirty="0" err="1" smtClean="0"/>
              <a:t>sociolingusitique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r-FR" sz="2400" dirty="0" smtClean="0"/>
              <a:t>Dimension sociolinguistique prédominante dans la recherche francophone (Moore &amp; Gajo)</a:t>
            </a:r>
          </a:p>
          <a:p>
            <a:pPr>
              <a:defRPr/>
            </a:pPr>
            <a:r>
              <a:rPr lang="fr-FR" sz="2400" dirty="0" smtClean="0"/>
              <a:t>Le langage est vu comme</a:t>
            </a:r>
          </a:p>
          <a:p>
            <a:pPr>
              <a:buNone/>
              <a:defRPr/>
            </a:pPr>
            <a:r>
              <a:rPr lang="fr-FR" sz="2400" dirty="0" smtClean="0"/>
              <a:t>- 1/ un élément crucial dans la construction identitaire des individus </a:t>
            </a:r>
          </a:p>
          <a:p>
            <a:pPr>
              <a:buNone/>
              <a:defRPr/>
            </a:pPr>
            <a:r>
              <a:rPr lang="fr-FR" sz="2400" dirty="0" smtClean="0"/>
              <a:t>- 2/ un instrument essentiel dans les relations de pouvoir.</a:t>
            </a:r>
          </a:p>
          <a:p>
            <a:r>
              <a:rPr lang="fr-FR" sz="2400" dirty="0" smtClean="0">
                <a:ea typeface="MS PGothic"/>
              </a:rPr>
              <a:t>Les représentations que les différents acteurs construisent sur les langues qu’ils étudient sont de nature à bloquer ou à favoriser les apprentissages.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3F16-3792-42C2-9169-81FA2DF2FAD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Hypothèses didactiques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z="1800" dirty="0" smtClean="0"/>
              <a:t>Si la réactivation d’autres systèmes langagiers présents chez l’individu facilite l’appropriation langagière,</a:t>
            </a:r>
          </a:p>
          <a:p>
            <a:pPr lvl="0"/>
            <a:r>
              <a:rPr lang="fr-FR" sz="1800" dirty="0" smtClean="0"/>
              <a:t>Si comparer, mettre en relation, repérer les similitudes et les écarts entre les différentes langues acquises ou apprises facilite le développement d’une conscience métacognitive et métalinguistique, qui à son tour favorise l’acquisition langagière,</a:t>
            </a:r>
          </a:p>
          <a:p>
            <a:pPr lvl="0"/>
            <a:r>
              <a:rPr lang="fr-FR" sz="1800" dirty="0" smtClean="0"/>
              <a:t>Si, avec les </a:t>
            </a:r>
            <a:r>
              <a:rPr lang="fr-FR" sz="1800" dirty="0" err="1" smtClean="0"/>
              <a:t>émergentistes</a:t>
            </a:r>
            <a:r>
              <a:rPr lang="fr-FR" sz="1800" dirty="0" smtClean="0"/>
              <a:t>, nous admettons que c’est l’interaction de processus biologiques et environnementaux qui permet l’émergence du langage, il faut donc créer les conditions, « les circonstances organisatrices » (</a:t>
            </a:r>
            <a:r>
              <a:rPr lang="fr-FR" sz="1800" dirty="0" err="1" smtClean="0"/>
              <a:t>Candas</a:t>
            </a:r>
            <a:r>
              <a:rPr lang="fr-FR" sz="1800" dirty="0" smtClean="0"/>
              <a:t>) pour que cette émergence puisse avoir lieu (Ellis, 1998 : 645)</a:t>
            </a:r>
          </a:p>
          <a:p>
            <a:pPr lvl="0"/>
            <a:r>
              <a:rPr lang="fr-FR" sz="1800" dirty="0" smtClean="0"/>
              <a:t>Alors l’approche par les tâches devrait permettre de créer ces circonstances. En proposant aux apprenants une / des tâches réalistes, accompagnée(s) d’un input en plusieurs langues,  les étudiants seront conduits à des négociations sur le sens des documents, sur le choix des langues de communication, sur le choix de la langue (des langues) de production, qui créeront les circonstances propices à l’acquisition.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3F16-3792-42C2-9169-81FA2DF2FAD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1331913" y="2312988"/>
            <a:ext cx="6478587" cy="1800225"/>
          </a:xfrm>
        </p:spPr>
        <p:txBody>
          <a:bodyPr/>
          <a:lstStyle/>
          <a:p>
            <a:pPr>
              <a:buFont typeface="+mj-lt"/>
              <a:buNone/>
              <a:defRPr/>
            </a:pPr>
            <a:r>
              <a:rPr lang="fr-FR" i="1" dirty="0" smtClean="0"/>
              <a:t>Eléments contextuels</a:t>
            </a:r>
          </a:p>
        </p:txBody>
      </p:sp>
      <p:sp>
        <p:nvSpPr>
          <p:cNvPr id="8196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smtClean="0"/>
              <a:t>Colloque Parimoine et Echanges 6 nov 2014- La Réunion</a:t>
            </a:r>
            <a:endParaRPr lang="fr-FR" b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23D508-6270-4193-9A83-42BD4D6C4F99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iv Nantes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é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10778</TotalTime>
  <Words>1129</Words>
  <Application>Microsoft Office PowerPoint</Application>
  <PresentationFormat>Affichage à l'écran (4:3)</PresentationFormat>
  <Paragraphs>151</Paragraphs>
  <Slides>18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Univ Nantes</vt:lpstr>
      <vt:lpstr>Approche(s) plurilingue(s) et apprentissage(s) langagier(s) : contexte(s) et variation(s)</vt:lpstr>
      <vt:lpstr>Diapositive 1</vt:lpstr>
      <vt:lpstr>Cadrage thématique et terminologique</vt:lpstr>
      <vt:lpstr>Diapositive 3</vt:lpstr>
      <vt:lpstr>Connaissance du fonctionnement langagier</vt:lpstr>
      <vt:lpstr>Pertinence théorique des approches plurilingues</vt:lpstr>
      <vt:lpstr>Dimension sociolingusitique</vt:lpstr>
      <vt:lpstr>Hypothèses didactiques</vt:lpstr>
      <vt:lpstr>Diapositive 8</vt:lpstr>
      <vt:lpstr>Le contexte</vt:lpstr>
      <vt:lpstr>PLURI-L : Deux étapes</vt:lpstr>
      <vt:lpstr>Diapositive 11</vt:lpstr>
      <vt:lpstr>La revue de presse en Master 2 Logistique Internationale </vt:lpstr>
      <vt:lpstr>Résultats</vt:lpstr>
      <vt:lpstr>Conclusion</vt:lpstr>
      <vt:lpstr>Eléments de bibliographie complémentaires</vt:lpstr>
      <vt:lpstr>Diapositive 16</vt:lpstr>
      <vt:lpstr>Diapositive 17</vt:lpstr>
    </vt:vector>
  </TitlesOfParts>
  <Company>DIRECTION COMMUNICATION UNIVERSITE DE NANTES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Gabarits</dc:title>
  <dc:creator>DIRECTION COMMUNICATION UNIVERSITE DE NANTES</dc:creator>
  <cp:lastModifiedBy>CIL-MFNC</cp:lastModifiedBy>
  <cp:revision>924</cp:revision>
  <cp:lastPrinted>2012-06-11T12:48:39Z</cp:lastPrinted>
  <dcterms:created xsi:type="dcterms:W3CDTF">2010-09-24T07:14:30Z</dcterms:created>
  <dcterms:modified xsi:type="dcterms:W3CDTF">2014-11-04T06:34:16Z</dcterms:modified>
</cp:coreProperties>
</file>