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7"/>
  </p:notesMasterIdLst>
  <p:sldIdLst>
    <p:sldId id="256" r:id="rId2"/>
    <p:sldId id="257" r:id="rId3"/>
    <p:sldId id="300" r:id="rId4"/>
    <p:sldId id="260" r:id="rId5"/>
    <p:sldId id="263" r:id="rId6"/>
    <p:sldId id="261" r:id="rId7"/>
    <p:sldId id="289" r:id="rId8"/>
    <p:sldId id="267" r:id="rId9"/>
    <p:sldId id="268" r:id="rId10"/>
    <p:sldId id="301" r:id="rId11"/>
    <p:sldId id="274" r:id="rId12"/>
    <p:sldId id="278" r:id="rId13"/>
    <p:sldId id="288" r:id="rId14"/>
    <p:sldId id="287" r:id="rId15"/>
    <p:sldId id="290" r:id="rId16"/>
    <p:sldId id="291" r:id="rId17"/>
    <p:sldId id="299" r:id="rId18"/>
    <p:sldId id="293" r:id="rId19"/>
    <p:sldId id="281" r:id="rId20"/>
    <p:sldId id="307" r:id="rId21"/>
    <p:sldId id="306" r:id="rId22"/>
    <p:sldId id="305" r:id="rId23"/>
    <p:sldId id="283" r:id="rId24"/>
    <p:sldId id="294" r:id="rId25"/>
    <p:sldId id="308"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B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81" d="100"/>
          <a:sy n="81" d="100"/>
        </p:scale>
        <p:origin x="-120" y="-10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432A97-DC63-4890-95A7-D6173A7C04CD}" type="datetimeFigureOut">
              <a:rPr lang="fr-FR" smtClean="0"/>
              <a:t>28/11/14</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C27406-DE11-4AC7-A1C7-826AE45AE471}" type="slidenum">
              <a:rPr lang="fr-FR" smtClean="0"/>
              <a:t>‹#›</a:t>
            </a:fld>
            <a:endParaRPr lang="fr-FR"/>
          </a:p>
        </p:txBody>
      </p:sp>
    </p:spTree>
    <p:extLst>
      <p:ext uri="{BB962C8B-B14F-4D97-AF65-F5344CB8AC3E}">
        <p14:creationId xmlns:p14="http://schemas.microsoft.com/office/powerpoint/2010/main" val="2597954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61C27406-DE11-4AC7-A1C7-826AE45AE471}" type="slidenum">
              <a:rPr lang="fr-FR" smtClean="0"/>
              <a:t>1</a:t>
            </a:fld>
            <a:endParaRPr lang="fr-FR"/>
          </a:p>
        </p:txBody>
      </p:sp>
    </p:spTree>
    <p:extLst>
      <p:ext uri="{BB962C8B-B14F-4D97-AF65-F5344CB8AC3E}">
        <p14:creationId xmlns:p14="http://schemas.microsoft.com/office/powerpoint/2010/main" val="41050365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61C27406-DE11-4AC7-A1C7-826AE45AE471}" type="slidenum">
              <a:rPr lang="fr-FR" smtClean="0"/>
              <a:t>11</a:t>
            </a:fld>
            <a:endParaRPr lang="fr-FR"/>
          </a:p>
        </p:txBody>
      </p:sp>
    </p:spTree>
    <p:extLst>
      <p:ext uri="{BB962C8B-B14F-4D97-AF65-F5344CB8AC3E}">
        <p14:creationId xmlns:p14="http://schemas.microsoft.com/office/powerpoint/2010/main" val="3056581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61C27406-DE11-4AC7-A1C7-826AE45AE471}" type="slidenum">
              <a:rPr lang="fr-FR" smtClean="0"/>
              <a:t>12</a:t>
            </a:fld>
            <a:endParaRPr lang="fr-FR"/>
          </a:p>
        </p:txBody>
      </p:sp>
    </p:spTree>
    <p:extLst>
      <p:ext uri="{BB962C8B-B14F-4D97-AF65-F5344CB8AC3E}">
        <p14:creationId xmlns:p14="http://schemas.microsoft.com/office/powerpoint/2010/main" val="21748122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61C27406-DE11-4AC7-A1C7-826AE45AE471}" type="slidenum">
              <a:rPr lang="fr-FR" smtClean="0"/>
              <a:t>19</a:t>
            </a:fld>
            <a:endParaRPr lang="fr-FR"/>
          </a:p>
        </p:txBody>
      </p:sp>
    </p:spTree>
    <p:extLst>
      <p:ext uri="{BB962C8B-B14F-4D97-AF65-F5344CB8AC3E}">
        <p14:creationId xmlns:p14="http://schemas.microsoft.com/office/powerpoint/2010/main" val="1417875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61C27406-DE11-4AC7-A1C7-826AE45AE471}" type="slidenum">
              <a:rPr lang="fr-FR" smtClean="0"/>
              <a:t>2</a:t>
            </a:fld>
            <a:endParaRPr lang="fr-FR"/>
          </a:p>
        </p:txBody>
      </p:sp>
    </p:spTree>
    <p:extLst>
      <p:ext uri="{BB962C8B-B14F-4D97-AF65-F5344CB8AC3E}">
        <p14:creationId xmlns:p14="http://schemas.microsoft.com/office/powerpoint/2010/main" val="539877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61C27406-DE11-4AC7-A1C7-826AE45AE471}" type="slidenum">
              <a:rPr lang="fr-FR" smtClean="0"/>
              <a:t>3</a:t>
            </a:fld>
            <a:endParaRPr lang="fr-FR"/>
          </a:p>
        </p:txBody>
      </p:sp>
    </p:spTree>
    <p:extLst>
      <p:ext uri="{BB962C8B-B14F-4D97-AF65-F5344CB8AC3E}">
        <p14:creationId xmlns:p14="http://schemas.microsoft.com/office/powerpoint/2010/main" val="2010875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61C27406-DE11-4AC7-A1C7-826AE45AE471}" type="slidenum">
              <a:rPr lang="fr-FR" smtClean="0"/>
              <a:t>4</a:t>
            </a:fld>
            <a:endParaRPr lang="fr-FR"/>
          </a:p>
        </p:txBody>
      </p:sp>
    </p:spTree>
    <p:extLst>
      <p:ext uri="{BB962C8B-B14F-4D97-AF65-F5344CB8AC3E}">
        <p14:creationId xmlns:p14="http://schemas.microsoft.com/office/powerpoint/2010/main" val="1327918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61C27406-DE11-4AC7-A1C7-826AE45AE471}" type="slidenum">
              <a:rPr lang="fr-FR" smtClean="0"/>
              <a:t>5</a:t>
            </a:fld>
            <a:endParaRPr lang="fr-FR"/>
          </a:p>
        </p:txBody>
      </p:sp>
    </p:spTree>
    <p:extLst>
      <p:ext uri="{BB962C8B-B14F-4D97-AF65-F5344CB8AC3E}">
        <p14:creationId xmlns:p14="http://schemas.microsoft.com/office/powerpoint/2010/main" val="3200361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61C27406-DE11-4AC7-A1C7-826AE45AE471}" type="slidenum">
              <a:rPr lang="fr-FR" smtClean="0"/>
              <a:t>6</a:t>
            </a:fld>
            <a:endParaRPr lang="fr-FR"/>
          </a:p>
        </p:txBody>
      </p:sp>
    </p:spTree>
    <p:extLst>
      <p:ext uri="{BB962C8B-B14F-4D97-AF65-F5344CB8AC3E}">
        <p14:creationId xmlns:p14="http://schemas.microsoft.com/office/powerpoint/2010/main" val="3639120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61C27406-DE11-4AC7-A1C7-826AE45AE471}" type="slidenum">
              <a:rPr lang="fr-FR" smtClean="0"/>
              <a:t>8</a:t>
            </a:fld>
            <a:endParaRPr lang="fr-FR"/>
          </a:p>
        </p:txBody>
      </p:sp>
    </p:spTree>
    <p:extLst>
      <p:ext uri="{BB962C8B-B14F-4D97-AF65-F5344CB8AC3E}">
        <p14:creationId xmlns:p14="http://schemas.microsoft.com/office/powerpoint/2010/main" val="2949404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61C27406-DE11-4AC7-A1C7-826AE45AE471}" type="slidenum">
              <a:rPr lang="fr-FR" smtClean="0"/>
              <a:t>9</a:t>
            </a:fld>
            <a:endParaRPr lang="fr-FR"/>
          </a:p>
        </p:txBody>
      </p:sp>
    </p:spTree>
    <p:extLst>
      <p:ext uri="{BB962C8B-B14F-4D97-AF65-F5344CB8AC3E}">
        <p14:creationId xmlns:p14="http://schemas.microsoft.com/office/powerpoint/2010/main" val="1501732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61C27406-DE11-4AC7-A1C7-826AE45AE471}" type="slidenum">
              <a:rPr lang="fr-FR" smtClean="0"/>
              <a:t>10</a:t>
            </a:fld>
            <a:endParaRPr lang="fr-FR"/>
          </a:p>
        </p:txBody>
      </p:sp>
    </p:spTree>
    <p:extLst>
      <p:ext uri="{BB962C8B-B14F-4D97-AF65-F5344CB8AC3E}">
        <p14:creationId xmlns:p14="http://schemas.microsoft.com/office/powerpoint/2010/main" val="1109770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CE23252-73B6-4D74-AA88-91075804E828}" type="datetimeFigureOut">
              <a:rPr lang="fr-FR" smtClean="0"/>
              <a:t>28/11/14</a:t>
            </a:fld>
            <a:endParaRPr lang="fr-FR"/>
          </a:p>
        </p:txBody>
      </p:sp>
      <p:sp>
        <p:nvSpPr>
          <p:cNvPr id="17" name="Footer Placeholder 16"/>
          <p:cNvSpPr>
            <a:spLocks noGrp="1"/>
          </p:cNvSpPr>
          <p:nvPr>
            <p:ph type="ftr" sz="quarter" idx="11"/>
          </p:nvPr>
        </p:nvSpPr>
        <p:spPr>
          <a:xfrm>
            <a:off x="5410200" y="4205288"/>
            <a:ext cx="1295400" cy="457200"/>
          </a:xfrm>
        </p:spPr>
        <p:txBody>
          <a:bodyPr/>
          <a:lstStyle/>
          <a:p>
            <a:endParaRPr lang="fr-F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BCDFA16-C13A-43D5-A2FF-55E1940C96A7}"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E23252-73B6-4D74-AA88-91075804E828}" type="datetimeFigureOut">
              <a:rPr lang="fr-FR" smtClean="0"/>
              <a:t>28/11/14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BCDFA16-C13A-43D5-A2FF-55E1940C96A7}"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E23252-73B6-4D74-AA88-91075804E828}" type="datetimeFigureOut">
              <a:rPr lang="fr-FR" smtClean="0"/>
              <a:t>28/11/14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BCDFA16-C13A-43D5-A2FF-55E1940C96A7}"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E23252-73B6-4D74-AA88-91075804E828}" type="datetimeFigureOut">
              <a:rPr lang="fr-FR" smtClean="0"/>
              <a:t>28/11/14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BCDFA16-C13A-43D5-A2FF-55E1940C96A7}"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E23252-73B6-4D74-AA88-91075804E828}" type="datetimeFigureOut">
              <a:rPr lang="fr-FR" smtClean="0"/>
              <a:t>28/11/14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BCDFA16-C13A-43D5-A2FF-55E1940C96A7}"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E23252-73B6-4D74-AA88-91075804E828}" type="datetimeFigureOut">
              <a:rPr lang="fr-FR" smtClean="0"/>
              <a:t>28/11/14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BCDFA16-C13A-43D5-A2FF-55E1940C96A7}"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CE23252-73B6-4D74-AA88-91075804E828}" type="datetimeFigureOut">
              <a:rPr lang="fr-FR" smtClean="0"/>
              <a:t>28/11/14</a:t>
            </a:fld>
            <a:endParaRPr lang="fr-FR"/>
          </a:p>
        </p:txBody>
      </p:sp>
      <p:sp>
        <p:nvSpPr>
          <p:cNvPr id="27" name="Slide Number Placeholder 26"/>
          <p:cNvSpPr>
            <a:spLocks noGrp="1"/>
          </p:cNvSpPr>
          <p:nvPr>
            <p:ph type="sldNum" sz="quarter" idx="11"/>
          </p:nvPr>
        </p:nvSpPr>
        <p:spPr/>
        <p:txBody>
          <a:bodyPr rtlCol="0"/>
          <a:lstStyle/>
          <a:p>
            <a:fld id="{4BCDFA16-C13A-43D5-A2FF-55E1940C96A7}" type="slidenum">
              <a:rPr lang="fr-FR" smtClean="0"/>
              <a:t>‹#›</a:t>
            </a:fld>
            <a:endParaRPr lang="fr-FR"/>
          </a:p>
        </p:txBody>
      </p:sp>
      <p:sp>
        <p:nvSpPr>
          <p:cNvPr id="28" name="Footer Placeholder 27"/>
          <p:cNvSpPr>
            <a:spLocks noGrp="1"/>
          </p:cNvSpPr>
          <p:nvPr>
            <p:ph type="ftr" sz="quarter" idx="12"/>
          </p:nvPr>
        </p:nvSpPr>
        <p:spPr/>
        <p:txBody>
          <a:bodyPr rtlCol="0"/>
          <a:lstStyle/>
          <a:p>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CE23252-73B6-4D74-AA88-91075804E828}" type="datetimeFigureOut">
              <a:rPr lang="fr-FR" smtClean="0"/>
              <a:t>28/11/14</a:t>
            </a:fld>
            <a:endParaRPr lang="fr-FR"/>
          </a:p>
        </p:txBody>
      </p:sp>
      <p:sp>
        <p:nvSpPr>
          <p:cNvPr id="4" name="Footer Placeholder 3"/>
          <p:cNvSpPr>
            <a:spLocks noGrp="1"/>
          </p:cNvSpPr>
          <p:nvPr>
            <p:ph type="ftr" sz="quarter" idx="11"/>
          </p:nvPr>
        </p:nvSpPr>
        <p:spPr>
          <a:xfrm>
            <a:off x="5257800" y="612648"/>
            <a:ext cx="1325880" cy="457200"/>
          </a:xfrm>
        </p:spPr>
        <p:txBody>
          <a:bodyPr/>
          <a:lstStyle/>
          <a:p>
            <a:endParaRPr lang="fr-FR"/>
          </a:p>
        </p:txBody>
      </p:sp>
      <p:sp>
        <p:nvSpPr>
          <p:cNvPr id="5" name="Slide Number Placeholder 4"/>
          <p:cNvSpPr>
            <a:spLocks noGrp="1"/>
          </p:cNvSpPr>
          <p:nvPr>
            <p:ph type="sldNum" sz="quarter" idx="12"/>
          </p:nvPr>
        </p:nvSpPr>
        <p:spPr>
          <a:xfrm>
            <a:off x="8174736" y="2272"/>
            <a:ext cx="762000" cy="365760"/>
          </a:xfrm>
        </p:spPr>
        <p:txBody>
          <a:bodyPr/>
          <a:lstStyle/>
          <a:p>
            <a:fld id="{4BCDFA16-C13A-43D5-A2FF-55E1940C96A7}"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E23252-73B6-4D74-AA88-91075804E828}" type="datetimeFigureOut">
              <a:rPr lang="fr-FR" smtClean="0"/>
              <a:t>28/11/14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BCDFA16-C13A-43D5-A2FF-55E1940C96A7}"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E23252-73B6-4D74-AA88-91075804E828}" type="datetimeFigureOut">
              <a:rPr lang="fr-FR" smtClean="0"/>
              <a:t>28/11/14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BCDFA16-C13A-43D5-A2FF-55E1940C96A7}"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E23252-73B6-4D74-AA88-91075804E828}" type="datetimeFigureOut">
              <a:rPr lang="fr-FR" smtClean="0"/>
              <a:t>28/11/14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BCDFA16-C13A-43D5-A2FF-55E1940C96A7}"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CE23252-73B6-4D74-AA88-91075804E828}" type="datetimeFigureOut">
              <a:rPr lang="fr-FR" smtClean="0"/>
              <a:t>28/11/14</a:t>
            </a:fld>
            <a:endParaRPr lang="fr-F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F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BCDFA16-C13A-43D5-A2FF-55E1940C96A7}"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 Id="rId3"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516958"/>
            <a:ext cx="8712968" cy="2128066"/>
          </a:xfrm>
        </p:spPr>
        <p:txBody>
          <a:bodyPr>
            <a:normAutofit/>
          </a:bodyPr>
          <a:lstStyle/>
          <a:p>
            <a:r>
              <a:rPr lang="en-GB" sz="3600" dirty="0" smtClean="0"/>
              <a:t>Bicultural</a:t>
            </a:r>
            <a:r>
              <a:rPr lang="fr-FR" sz="3600" dirty="0" smtClean="0"/>
              <a:t> </a:t>
            </a:r>
            <a:r>
              <a:rPr lang="fr-FR" sz="3600" dirty="0" err="1" smtClean="0"/>
              <a:t>child</a:t>
            </a:r>
            <a:r>
              <a:rPr lang="fr-FR" sz="3600" dirty="0" smtClean="0"/>
              <a:t> in the Dordogne English classroom – to </a:t>
            </a:r>
            <a:r>
              <a:rPr lang="fr-FR" sz="3600" dirty="0" err="1" smtClean="0"/>
              <a:t>be</a:t>
            </a:r>
            <a:r>
              <a:rPr lang="fr-FR" sz="3600" dirty="0" smtClean="0"/>
              <a:t> French or not to </a:t>
            </a:r>
            <a:r>
              <a:rPr lang="fr-FR" sz="3600" dirty="0" err="1" smtClean="0"/>
              <a:t>be</a:t>
            </a:r>
            <a:r>
              <a:rPr lang="fr-FR" sz="3600" dirty="0" smtClean="0"/>
              <a:t> …?</a:t>
            </a:r>
            <a:endParaRPr lang="fr-FR" sz="3600" dirty="0"/>
          </a:p>
        </p:txBody>
      </p:sp>
      <p:sp>
        <p:nvSpPr>
          <p:cNvPr id="3" name="Subtitle 2"/>
          <p:cNvSpPr>
            <a:spLocks noGrp="1"/>
          </p:cNvSpPr>
          <p:nvPr>
            <p:ph type="subTitle" idx="1"/>
          </p:nvPr>
        </p:nvSpPr>
        <p:spPr>
          <a:xfrm>
            <a:off x="827584" y="5301208"/>
            <a:ext cx="7848872" cy="792088"/>
          </a:xfrm>
        </p:spPr>
        <p:txBody>
          <a:bodyPr>
            <a:normAutofit/>
          </a:bodyPr>
          <a:lstStyle/>
          <a:p>
            <a:pPr algn="r"/>
            <a:r>
              <a:rPr lang="fr-FR" sz="1800" dirty="0" smtClean="0"/>
              <a:t>NORAH LEROY</a:t>
            </a:r>
          </a:p>
          <a:p>
            <a:pPr algn="r"/>
            <a:r>
              <a:rPr lang="fr-FR" sz="1800" dirty="0" smtClean="0"/>
              <a:t>ESPE D’AQUITAINE -  UNIVERSITÉ </a:t>
            </a:r>
            <a:r>
              <a:rPr lang="fr-FR" sz="1800" dirty="0"/>
              <a:t>DE BORDEAUX</a:t>
            </a:r>
            <a:endParaRPr lang="fr-FR" sz="1800" dirty="0" smtClean="0"/>
          </a:p>
          <a:p>
            <a:pPr algn="r"/>
            <a:endParaRPr lang="fr-F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20" y="0"/>
            <a:ext cx="9159719" cy="1516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07303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19256" cy="648072"/>
          </a:xfrm>
        </p:spPr>
        <p:txBody>
          <a:bodyPr>
            <a:normAutofit/>
          </a:bodyPr>
          <a:lstStyle/>
          <a:p>
            <a:r>
              <a:rPr lang="fr-FR" sz="2400" dirty="0" err="1">
                <a:solidFill>
                  <a:schemeClr val="accent2">
                    <a:lumMod val="75000"/>
                  </a:schemeClr>
                </a:solidFill>
              </a:rPr>
              <a:t>T</a:t>
            </a:r>
            <a:r>
              <a:rPr lang="fr-FR" sz="2400" dirty="0" err="1" smtClean="0">
                <a:solidFill>
                  <a:schemeClr val="accent2">
                    <a:lumMod val="75000"/>
                  </a:schemeClr>
                </a:solidFill>
              </a:rPr>
              <a:t>eacher</a:t>
            </a:r>
            <a:r>
              <a:rPr lang="fr-FR" sz="2400" dirty="0" smtClean="0">
                <a:solidFill>
                  <a:schemeClr val="accent2">
                    <a:lumMod val="75000"/>
                  </a:schemeClr>
                </a:solidFill>
              </a:rPr>
              <a:t> D </a:t>
            </a:r>
            <a:endParaRPr lang="fr-FR" sz="2400" dirty="0">
              <a:solidFill>
                <a:schemeClr val="accent2">
                  <a:lumMod val="75000"/>
                </a:schemeClr>
              </a:solidFill>
            </a:endParaRPr>
          </a:p>
        </p:txBody>
      </p:sp>
      <p:sp>
        <p:nvSpPr>
          <p:cNvPr id="3" name="Content Placeholder 2"/>
          <p:cNvSpPr>
            <a:spLocks noGrp="1"/>
          </p:cNvSpPr>
          <p:nvPr>
            <p:ph idx="1"/>
          </p:nvPr>
        </p:nvSpPr>
        <p:spPr>
          <a:xfrm>
            <a:off x="395536" y="1268760"/>
            <a:ext cx="8301608" cy="5040560"/>
          </a:xfrm>
        </p:spPr>
        <p:txBody>
          <a:bodyPr>
            <a:normAutofit fontScale="92500" lnSpcReduction="20000"/>
          </a:bodyPr>
          <a:lstStyle/>
          <a:p>
            <a:pPr marL="109728" indent="0">
              <a:buNone/>
            </a:pPr>
            <a:r>
              <a:rPr lang="en-US" i="1" dirty="0" smtClean="0"/>
              <a:t>Oh - because </a:t>
            </a:r>
            <a:r>
              <a:rPr lang="en-US" i="1" dirty="0"/>
              <a:t>I think they don’t want to prove they’re English. They are not very </a:t>
            </a:r>
            <a:r>
              <a:rPr lang="en-US" b="1" i="1" dirty="0"/>
              <a:t>at ease with being an English person in a French group</a:t>
            </a:r>
            <a:r>
              <a:rPr lang="en-US" i="1" dirty="0"/>
              <a:t>.</a:t>
            </a:r>
          </a:p>
          <a:p>
            <a:pPr marL="109728" indent="0">
              <a:buNone/>
            </a:pPr>
            <a:endParaRPr lang="en-US" i="1" dirty="0" smtClean="0"/>
          </a:p>
          <a:p>
            <a:pPr marL="109728" indent="0">
              <a:buNone/>
            </a:pPr>
            <a:r>
              <a:rPr lang="en-US" i="1" dirty="0" smtClean="0"/>
              <a:t>But yes - as </a:t>
            </a:r>
            <a:r>
              <a:rPr lang="en-US" i="1" dirty="0"/>
              <a:t>far as the whole group of pupils is </a:t>
            </a:r>
            <a:r>
              <a:rPr lang="en-US" i="1" dirty="0" smtClean="0"/>
              <a:t>concerned, </a:t>
            </a:r>
            <a:r>
              <a:rPr lang="en-US" i="1" dirty="0"/>
              <a:t>some of them will not pick up </a:t>
            </a:r>
            <a:r>
              <a:rPr lang="en-US" i="1" dirty="0" smtClean="0"/>
              <a:t>anything</a:t>
            </a:r>
            <a:r>
              <a:rPr lang="en-US" i="1" dirty="0"/>
              <a:t> </a:t>
            </a:r>
            <a:r>
              <a:rPr lang="en-US" i="1" dirty="0" smtClean="0"/>
              <a:t>- </a:t>
            </a:r>
            <a:r>
              <a:rPr lang="en-US" i="1" dirty="0"/>
              <a:t>y</a:t>
            </a:r>
            <a:r>
              <a:rPr lang="en-US" i="1" dirty="0" smtClean="0"/>
              <a:t>ou </a:t>
            </a:r>
            <a:r>
              <a:rPr lang="en-US" b="1" i="1" dirty="0"/>
              <a:t>have to be </a:t>
            </a:r>
            <a:r>
              <a:rPr lang="en-US" i="1" dirty="0"/>
              <a:t>a very close friend of those bilingual pupils</a:t>
            </a:r>
            <a:r>
              <a:rPr lang="en-US" i="1" dirty="0" smtClean="0"/>
              <a:t>.</a:t>
            </a:r>
          </a:p>
          <a:p>
            <a:pPr marL="109728" indent="0">
              <a:buNone/>
            </a:pPr>
            <a:endParaRPr lang="en-US" i="1" dirty="0" smtClean="0"/>
          </a:p>
          <a:p>
            <a:pPr marL="109728" indent="0">
              <a:buNone/>
            </a:pPr>
            <a:r>
              <a:rPr lang="en-US" sz="2400" i="1" dirty="0">
                <a:solidFill>
                  <a:schemeClr val="accent2">
                    <a:lumMod val="75000"/>
                  </a:schemeClr>
                </a:solidFill>
                <a:latin typeface="+mj-lt"/>
              </a:rPr>
              <a:t>Teacher </a:t>
            </a:r>
            <a:r>
              <a:rPr lang="en-US" sz="2400" i="1" dirty="0" smtClean="0">
                <a:solidFill>
                  <a:schemeClr val="accent2">
                    <a:lumMod val="75000"/>
                  </a:schemeClr>
                </a:solidFill>
                <a:latin typeface="+mj-lt"/>
              </a:rPr>
              <a:t>A</a:t>
            </a:r>
          </a:p>
          <a:p>
            <a:pPr marL="109728" indent="0">
              <a:buNone/>
            </a:pPr>
            <a:endParaRPr lang="en-US" sz="2400" i="1" dirty="0" smtClean="0">
              <a:solidFill>
                <a:schemeClr val="accent2">
                  <a:lumMod val="75000"/>
                </a:schemeClr>
              </a:solidFill>
              <a:latin typeface="+mj-lt"/>
            </a:endParaRPr>
          </a:p>
          <a:p>
            <a:pPr marL="109728" indent="0">
              <a:buNone/>
            </a:pPr>
            <a:r>
              <a:rPr lang="fr-FR" i="1" dirty="0" smtClean="0"/>
              <a:t>Alors </a:t>
            </a:r>
            <a:r>
              <a:rPr lang="fr-FR" i="1" dirty="0"/>
              <a:t>c’est difficile parce que souvent </a:t>
            </a:r>
            <a:r>
              <a:rPr lang="fr-FR" b="1" i="1" dirty="0"/>
              <a:t>l’enfant bilingue </a:t>
            </a:r>
            <a:r>
              <a:rPr lang="fr-FR" b="1" i="1" u="sng" dirty="0"/>
              <a:t>s’ennuie</a:t>
            </a:r>
            <a:r>
              <a:rPr lang="fr-FR" i="1" dirty="0"/>
              <a:t>, parce que c’est du B-A-BA de la </a:t>
            </a:r>
            <a:r>
              <a:rPr lang="fr-FR" i="1" u="sng" dirty="0"/>
              <a:t>répétition</a:t>
            </a:r>
            <a:r>
              <a:rPr lang="fr-FR" i="1" dirty="0"/>
              <a:t> donc </a:t>
            </a:r>
            <a:r>
              <a:rPr lang="fr-FR" b="1" i="1" dirty="0"/>
              <a:t>il pense qu’il n’a pas </a:t>
            </a:r>
            <a:r>
              <a:rPr lang="fr-FR" b="1" i="1" u="sng" dirty="0"/>
              <a:t>sa place</a:t>
            </a:r>
            <a:r>
              <a:rPr lang="fr-FR" i="1" u="sng" dirty="0"/>
              <a:t>.</a:t>
            </a:r>
          </a:p>
          <a:p>
            <a:pPr marL="109728" indent="0">
              <a:buNone/>
            </a:pPr>
            <a:endParaRPr lang="en-US" i="1" dirty="0"/>
          </a:p>
          <a:p>
            <a:pPr marL="109728" indent="0">
              <a:buNone/>
            </a:pPr>
            <a:endParaRPr lang="fr-FR" dirty="0"/>
          </a:p>
        </p:txBody>
      </p:sp>
    </p:spTree>
    <p:extLst>
      <p:ext uri="{BB962C8B-B14F-4D97-AF65-F5344CB8AC3E}">
        <p14:creationId xmlns:p14="http://schemas.microsoft.com/office/powerpoint/2010/main" val="42317181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147248" cy="648072"/>
          </a:xfrm>
        </p:spPr>
        <p:txBody>
          <a:bodyPr>
            <a:normAutofit/>
          </a:bodyPr>
          <a:lstStyle/>
          <a:p>
            <a:r>
              <a:rPr lang="fr-FR" sz="2400" dirty="0" err="1" smtClean="0">
                <a:solidFill>
                  <a:schemeClr val="accent2">
                    <a:lumMod val="75000"/>
                  </a:schemeClr>
                </a:solidFill>
              </a:rPr>
              <a:t>Teacher</a:t>
            </a:r>
            <a:r>
              <a:rPr lang="fr-FR" sz="2400" dirty="0" smtClean="0">
                <a:solidFill>
                  <a:schemeClr val="accent2">
                    <a:lumMod val="75000"/>
                  </a:schemeClr>
                </a:solidFill>
              </a:rPr>
              <a:t> B</a:t>
            </a:r>
            <a:endParaRPr lang="fr-FR" sz="2400" dirty="0">
              <a:solidFill>
                <a:schemeClr val="accent2">
                  <a:lumMod val="75000"/>
                </a:schemeClr>
              </a:solidFill>
            </a:endParaRPr>
          </a:p>
        </p:txBody>
      </p:sp>
      <p:sp>
        <p:nvSpPr>
          <p:cNvPr id="3" name="Content Placeholder 2"/>
          <p:cNvSpPr>
            <a:spLocks noGrp="1"/>
          </p:cNvSpPr>
          <p:nvPr>
            <p:ph idx="1"/>
          </p:nvPr>
        </p:nvSpPr>
        <p:spPr>
          <a:xfrm>
            <a:off x="467544" y="1124744"/>
            <a:ext cx="8219256" cy="5449792"/>
          </a:xfrm>
        </p:spPr>
        <p:txBody>
          <a:bodyPr>
            <a:normAutofit fontScale="70000" lnSpcReduction="20000"/>
          </a:bodyPr>
          <a:lstStyle/>
          <a:p>
            <a:pPr marL="109728" indent="0">
              <a:buNone/>
            </a:pPr>
            <a:endParaRPr lang="fr-FR" i="1" dirty="0" smtClean="0"/>
          </a:p>
          <a:p>
            <a:pPr marL="109728" indent="0">
              <a:buNone/>
            </a:pPr>
            <a:r>
              <a:rPr lang="fr-FR" i="1" dirty="0" smtClean="0"/>
              <a:t>Quand </a:t>
            </a:r>
            <a:r>
              <a:rPr lang="fr-FR" i="1" dirty="0"/>
              <a:t>j’ai un élève bilingue, très souvent, il va intervenir quand personne ne connait la réponse- voilà </a:t>
            </a:r>
            <a:r>
              <a:rPr lang="fr-FR" b="1" i="1" dirty="0"/>
              <a:t>il nous attend </a:t>
            </a:r>
            <a:r>
              <a:rPr lang="fr-FR" i="1" dirty="0"/>
              <a:t>et quand il n’y a personne – huppe – et voilà </a:t>
            </a:r>
            <a:r>
              <a:rPr lang="fr-FR" i="1" dirty="0" smtClean="0"/>
              <a:t>! </a:t>
            </a:r>
          </a:p>
          <a:p>
            <a:pPr marL="109728" indent="0">
              <a:buNone/>
            </a:pPr>
            <a:endParaRPr lang="fr-FR" i="1" dirty="0" smtClean="0"/>
          </a:p>
          <a:p>
            <a:pPr marL="109728" indent="0">
              <a:buNone/>
            </a:pPr>
            <a:r>
              <a:rPr lang="fr-FR" i="1" dirty="0" smtClean="0"/>
              <a:t>En </a:t>
            </a:r>
            <a:r>
              <a:rPr lang="fr-FR" i="1" dirty="0"/>
              <a:t>fait, ils s’expriment peu </a:t>
            </a:r>
            <a:r>
              <a:rPr lang="fr-FR" i="1" dirty="0" smtClean="0"/>
              <a:t>pour </a:t>
            </a:r>
            <a:r>
              <a:rPr lang="fr-FR" i="1" dirty="0"/>
              <a:t>dire que ça ne leur plait pas ou qu’ils s’ennuient – ils ne le disent jamais</a:t>
            </a:r>
            <a:r>
              <a:rPr lang="fr-FR" i="1" dirty="0" smtClean="0"/>
              <a:t>, en </a:t>
            </a:r>
            <a:r>
              <a:rPr lang="fr-FR" i="1" dirty="0"/>
              <a:t>fait, tu le vois dans leurs yeux – tu les vois- ils sont comme ça – tu vois qu’ils s’ennuient un petit </a:t>
            </a:r>
            <a:r>
              <a:rPr lang="fr-FR" i="1" dirty="0" smtClean="0"/>
              <a:t>peu</a:t>
            </a:r>
            <a:r>
              <a:rPr lang="fr-FR" i="1" dirty="0"/>
              <a:t>. </a:t>
            </a:r>
            <a:endParaRPr lang="fr-FR" i="1" dirty="0" smtClean="0"/>
          </a:p>
          <a:p>
            <a:pPr marL="109728" indent="0">
              <a:buNone/>
            </a:pPr>
            <a:endParaRPr lang="fr-FR" i="1" dirty="0"/>
          </a:p>
          <a:p>
            <a:pPr marL="109728" indent="0">
              <a:buNone/>
            </a:pPr>
            <a:r>
              <a:rPr lang="fr-FR" i="1" dirty="0" smtClean="0"/>
              <a:t>Quand </a:t>
            </a:r>
            <a:r>
              <a:rPr lang="fr-FR" i="1" dirty="0"/>
              <a:t>je lui donne sa note c’est vrai qu’il est toujours un peu déçu, tu vois, il s’attend à avoir… - mais il le sait qu’il n’aura pas 17 ou 18, il ne l’a plus, en 6ème il l’avait, mais en 4ème il ne l’a plus – </a:t>
            </a:r>
            <a:r>
              <a:rPr lang="fr-FR" b="1" i="1" dirty="0"/>
              <a:t>ça baisse car il n’est plus rigoureux </a:t>
            </a:r>
            <a:r>
              <a:rPr lang="fr-FR" i="1" dirty="0"/>
              <a:t>et je te dis, il ne travaille pas du tout l’écrit.  </a:t>
            </a:r>
            <a:endParaRPr lang="fr-FR" i="1" dirty="0" smtClean="0"/>
          </a:p>
          <a:p>
            <a:pPr marL="109728" indent="0">
              <a:buNone/>
            </a:pPr>
            <a:endParaRPr lang="fr-FR" i="1" dirty="0"/>
          </a:p>
          <a:p>
            <a:pPr marL="109728" indent="0">
              <a:buNone/>
            </a:pPr>
            <a:r>
              <a:rPr lang="fr-FR" i="1" dirty="0" smtClean="0"/>
              <a:t>C’est </a:t>
            </a:r>
            <a:r>
              <a:rPr lang="fr-FR" i="1" dirty="0"/>
              <a:t>rare que je mette des notes de moins de 10 - ça n’arrive jamais, </a:t>
            </a:r>
            <a:r>
              <a:rPr lang="fr-FR" i="1" u="sng" dirty="0"/>
              <a:t>ceux qui n’ont pas un excellent niveau en anglais qui sont bilingues</a:t>
            </a:r>
            <a:r>
              <a:rPr lang="fr-FR" i="1" dirty="0"/>
              <a:t>, en général, </a:t>
            </a:r>
            <a:r>
              <a:rPr lang="fr-FR" b="1" i="1" dirty="0"/>
              <a:t>ça tourne autour de 12 – 13, pour eux, c’est une mauvaise note – en soi, ce ne l’est pas !</a:t>
            </a:r>
          </a:p>
          <a:p>
            <a:pPr marL="109728" indent="0">
              <a:buNone/>
            </a:pPr>
            <a:endParaRPr lang="fr-FR" i="1" dirty="0" smtClean="0"/>
          </a:p>
          <a:p>
            <a:pPr marL="109728" indent="0">
              <a:buNone/>
            </a:pPr>
            <a:endParaRPr lang="fr-FR" i="1" dirty="0"/>
          </a:p>
          <a:p>
            <a:pPr marL="109728" indent="0">
              <a:buNone/>
            </a:pPr>
            <a:endParaRPr lang="fr-FR" dirty="0"/>
          </a:p>
        </p:txBody>
      </p:sp>
    </p:spTree>
    <p:extLst>
      <p:ext uri="{BB962C8B-B14F-4D97-AF65-F5344CB8AC3E}">
        <p14:creationId xmlns:p14="http://schemas.microsoft.com/office/powerpoint/2010/main" val="20210102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19256" cy="701824"/>
          </a:xfrm>
        </p:spPr>
        <p:txBody>
          <a:bodyPr>
            <a:normAutofit/>
          </a:bodyPr>
          <a:lstStyle/>
          <a:p>
            <a:r>
              <a:rPr lang="fr-FR" sz="2400" dirty="0" err="1" smtClean="0">
                <a:solidFill>
                  <a:schemeClr val="accent2">
                    <a:lumMod val="75000"/>
                  </a:schemeClr>
                </a:solidFill>
              </a:rPr>
              <a:t>Teacher</a:t>
            </a:r>
            <a:r>
              <a:rPr lang="fr-FR" sz="2400" dirty="0" smtClean="0">
                <a:solidFill>
                  <a:schemeClr val="accent2">
                    <a:lumMod val="75000"/>
                  </a:schemeClr>
                </a:solidFill>
              </a:rPr>
              <a:t> D</a:t>
            </a:r>
            <a:endParaRPr lang="fr-FR" sz="2400" dirty="0">
              <a:solidFill>
                <a:schemeClr val="accent2">
                  <a:lumMod val="75000"/>
                </a:schemeClr>
              </a:solidFill>
            </a:endParaRPr>
          </a:p>
        </p:txBody>
      </p:sp>
      <p:sp>
        <p:nvSpPr>
          <p:cNvPr id="3" name="Content Placeholder 2"/>
          <p:cNvSpPr>
            <a:spLocks noGrp="1"/>
          </p:cNvSpPr>
          <p:nvPr>
            <p:ph idx="1"/>
          </p:nvPr>
        </p:nvSpPr>
        <p:spPr>
          <a:xfrm>
            <a:off x="395536" y="1628800"/>
            <a:ext cx="8291264" cy="4608512"/>
          </a:xfrm>
        </p:spPr>
        <p:txBody>
          <a:bodyPr>
            <a:normAutofit fontScale="77500" lnSpcReduction="20000"/>
          </a:bodyPr>
          <a:lstStyle/>
          <a:p>
            <a:pPr marL="109728" indent="0">
              <a:buNone/>
            </a:pPr>
            <a:r>
              <a:rPr lang="en-US" sz="2400" i="1" dirty="0" smtClean="0"/>
              <a:t>Bilingual </a:t>
            </a:r>
            <a:r>
              <a:rPr lang="en-US" sz="2400" i="1" dirty="0"/>
              <a:t>pupils will have, most of the time, good marks with </a:t>
            </a:r>
            <a:r>
              <a:rPr lang="en-US" sz="2400" b="1" i="1" dirty="0"/>
              <a:t>just</a:t>
            </a:r>
            <a:r>
              <a:rPr lang="en-US" sz="2400" i="1" dirty="0"/>
              <a:t> giving me 1 or 2 answers a term which is </a:t>
            </a:r>
            <a:r>
              <a:rPr lang="en-US" sz="2400" b="1" i="1" dirty="0" smtClean="0"/>
              <a:t>ridiculous</a:t>
            </a:r>
            <a:r>
              <a:rPr lang="en-US" sz="2400" i="1" dirty="0" smtClean="0"/>
              <a:t> while </a:t>
            </a:r>
            <a:r>
              <a:rPr lang="en-US" sz="2400" i="1" dirty="0"/>
              <a:t>others are </a:t>
            </a:r>
            <a:r>
              <a:rPr lang="en-US" sz="2400" b="1" i="1" dirty="0"/>
              <a:t>struggling</a:t>
            </a:r>
            <a:r>
              <a:rPr lang="en-US" sz="2400" i="1" dirty="0"/>
              <a:t> </a:t>
            </a:r>
            <a:r>
              <a:rPr lang="en-US" sz="2400" b="1" i="1" dirty="0"/>
              <a:t>very hard </a:t>
            </a:r>
            <a:r>
              <a:rPr lang="en-US" sz="2400" i="1" dirty="0"/>
              <a:t>and get </a:t>
            </a:r>
            <a:r>
              <a:rPr lang="en-US" sz="2400" b="1" i="1" dirty="0"/>
              <a:t>lower </a:t>
            </a:r>
            <a:r>
              <a:rPr lang="en-US" sz="2400" b="1" i="1" dirty="0" smtClean="0"/>
              <a:t>marks</a:t>
            </a:r>
            <a:r>
              <a:rPr lang="en-US" sz="2400" i="1" dirty="0" smtClean="0"/>
              <a:t>.</a:t>
            </a:r>
          </a:p>
          <a:p>
            <a:pPr marL="109728" indent="0">
              <a:buNone/>
            </a:pPr>
            <a:endParaRPr lang="en-US" sz="2400" i="1" dirty="0"/>
          </a:p>
          <a:p>
            <a:pPr marL="109728" indent="0">
              <a:buNone/>
            </a:pPr>
            <a:r>
              <a:rPr lang="en-US" sz="2400" i="1" u="sng" dirty="0" smtClean="0"/>
              <a:t>Again</a:t>
            </a:r>
            <a:r>
              <a:rPr lang="en-US" sz="2400" i="1" dirty="0" smtClean="0"/>
              <a:t> </a:t>
            </a:r>
            <a:r>
              <a:rPr lang="en-US" sz="2400" b="1" i="1" dirty="0" smtClean="0"/>
              <a:t>it’s </a:t>
            </a:r>
            <a:r>
              <a:rPr lang="en-US" sz="2400" b="1" i="1" dirty="0"/>
              <a:t>not fair </a:t>
            </a:r>
            <a:r>
              <a:rPr lang="en-US" sz="2400" b="1" i="1" dirty="0" smtClean="0"/>
              <a:t>as </a:t>
            </a:r>
            <a:r>
              <a:rPr lang="en-US" sz="2400" b="1" i="1" dirty="0"/>
              <a:t>far as the speaking skills are </a:t>
            </a:r>
            <a:r>
              <a:rPr lang="en-US" sz="2400" b="1" i="1" dirty="0" smtClean="0"/>
              <a:t>concerned</a:t>
            </a:r>
            <a:r>
              <a:rPr lang="en-US" sz="2400" i="1" dirty="0"/>
              <a:t> </a:t>
            </a:r>
            <a:r>
              <a:rPr lang="en-US" sz="2400" i="1" dirty="0" smtClean="0"/>
              <a:t>- </a:t>
            </a:r>
            <a:r>
              <a:rPr lang="en-US" sz="2400" b="1" i="1" dirty="0" smtClean="0"/>
              <a:t>the </a:t>
            </a:r>
            <a:r>
              <a:rPr lang="en-US" sz="2400" b="1" i="1" dirty="0"/>
              <a:t>oral skills</a:t>
            </a:r>
            <a:r>
              <a:rPr lang="en-US" sz="2400" i="1" dirty="0"/>
              <a:t>, because most of the time the bilingual pupils </a:t>
            </a:r>
            <a:r>
              <a:rPr lang="en-US" sz="2400" b="1" i="1" dirty="0"/>
              <a:t>hardly make an effort</a:t>
            </a:r>
            <a:r>
              <a:rPr lang="en-US" sz="2400" i="1" dirty="0"/>
              <a:t> in speaking during the lessons</a:t>
            </a:r>
            <a:r>
              <a:rPr lang="en-US" sz="2400" i="1" dirty="0" smtClean="0"/>
              <a:t>.</a:t>
            </a:r>
          </a:p>
          <a:p>
            <a:pPr marL="109728" indent="0">
              <a:buNone/>
            </a:pPr>
            <a:endParaRPr lang="en-US" sz="2400" i="1" dirty="0" smtClean="0"/>
          </a:p>
          <a:p>
            <a:pPr marL="109728" indent="0">
              <a:buNone/>
            </a:pPr>
            <a:r>
              <a:rPr lang="en-US" sz="2400" i="1" dirty="0"/>
              <a:t>So I did try to give them some extra work, well actually, I just photocopied papers from </a:t>
            </a:r>
            <a:r>
              <a:rPr lang="en-US" sz="2400" i="1" dirty="0" smtClean="0"/>
              <a:t>schoolbooks from 2nde to </a:t>
            </a:r>
            <a:r>
              <a:rPr lang="en-US" sz="2400" i="1" dirty="0"/>
              <a:t>a couple of them</a:t>
            </a:r>
            <a:r>
              <a:rPr lang="en-US" sz="2400" i="1" dirty="0" smtClean="0"/>
              <a:t>.  I </a:t>
            </a:r>
            <a:r>
              <a:rPr lang="en-US" sz="2400" i="1" dirty="0"/>
              <a:t>wanted them to try to </a:t>
            </a:r>
            <a:r>
              <a:rPr lang="en-US" sz="2400" b="1" i="1" dirty="0"/>
              <a:t>practice writing skills </a:t>
            </a:r>
            <a:r>
              <a:rPr lang="en-US" sz="2400" i="1" dirty="0"/>
              <a:t>with novel extracts by reading first</a:t>
            </a:r>
            <a:r>
              <a:rPr lang="en-US" sz="2400" i="1" dirty="0" smtClean="0"/>
              <a:t>. </a:t>
            </a:r>
          </a:p>
          <a:p>
            <a:pPr marL="109728" indent="0">
              <a:buNone/>
            </a:pPr>
            <a:endParaRPr lang="en-US" sz="2400" i="1" dirty="0"/>
          </a:p>
          <a:p>
            <a:pPr marL="109728" indent="0">
              <a:buNone/>
            </a:pPr>
            <a:r>
              <a:rPr lang="en-US" sz="2400" i="1" dirty="0" smtClean="0"/>
              <a:t>And </a:t>
            </a:r>
            <a:r>
              <a:rPr lang="en-US" sz="2400" i="1" dirty="0"/>
              <a:t>I wanted them to express things with writing so that they could try to construct and write </a:t>
            </a:r>
            <a:r>
              <a:rPr lang="en-US" sz="2400" i="1" dirty="0" smtClean="0"/>
              <a:t>something </a:t>
            </a:r>
            <a:r>
              <a:rPr lang="en-US" sz="2400" i="1" dirty="0"/>
              <a:t>more elaborate with things like, you know, those key words like ‘however’, ‘in the </a:t>
            </a:r>
            <a:r>
              <a:rPr lang="en-US" sz="2400" i="1" dirty="0" smtClean="0"/>
              <a:t>meantime</a:t>
            </a:r>
            <a:r>
              <a:rPr lang="en-US" sz="2400" i="1" dirty="0"/>
              <a:t>’ to construct writing</a:t>
            </a:r>
            <a:r>
              <a:rPr lang="en-US" sz="2400" i="1" dirty="0" smtClean="0"/>
              <a:t>.  But </a:t>
            </a:r>
            <a:r>
              <a:rPr lang="en-US" sz="2400" i="1" dirty="0"/>
              <a:t>they did not give me back </a:t>
            </a:r>
            <a:r>
              <a:rPr lang="en-US" sz="2400" i="1" dirty="0" smtClean="0"/>
              <a:t>anything </a:t>
            </a:r>
            <a:r>
              <a:rPr lang="en-US" sz="2400" i="1" dirty="0"/>
              <a:t>– </a:t>
            </a:r>
            <a:r>
              <a:rPr lang="en-US" sz="2400" b="1" i="1" dirty="0"/>
              <a:t>they couldn’t be bothered</a:t>
            </a:r>
            <a:r>
              <a:rPr lang="en-US" sz="2400" i="1" dirty="0"/>
              <a:t>, you know.</a:t>
            </a:r>
          </a:p>
          <a:p>
            <a:pPr marL="109728" indent="0">
              <a:buNone/>
            </a:pPr>
            <a:endParaRPr lang="fr-FR" sz="2400" i="1" dirty="0"/>
          </a:p>
        </p:txBody>
      </p:sp>
    </p:spTree>
    <p:extLst>
      <p:ext uri="{BB962C8B-B14F-4D97-AF65-F5344CB8AC3E}">
        <p14:creationId xmlns:p14="http://schemas.microsoft.com/office/powerpoint/2010/main" val="103254665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RESULTS</a:t>
            </a:r>
            <a:endParaRPr lang="fr-FR" dirty="0"/>
          </a:p>
        </p:txBody>
      </p:sp>
      <p:sp>
        <p:nvSpPr>
          <p:cNvPr id="3" name="Text Placeholder 2"/>
          <p:cNvSpPr>
            <a:spLocks noGrp="1"/>
          </p:cNvSpPr>
          <p:nvPr>
            <p:ph type="body" idx="1"/>
          </p:nvPr>
        </p:nvSpPr>
        <p:spPr/>
        <p:txBody>
          <a:bodyPr/>
          <a:lstStyle/>
          <a:p>
            <a:r>
              <a:rPr lang="fr-FR" dirty="0" smtClean="0"/>
              <a:t>PUPIL INTERVIEWS</a:t>
            </a:r>
          </a:p>
          <a:p>
            <a:endParaRPr lang="fr-FR" dirty="0" smtClean="0"/>
          </a:p>
          <a:p>
            <a:endParaRPr lang="fr-FR" dirty="0"/>
          </a:p>
        </p:txBody>
      </p:sp>
    </p:spTree>
    <p:extLst>
      <p:ext uri="{BB962C8B-B14F-4D97-AF65-F5344CB8AC3E}">
        <p14:creationId xmlns:p14="http://schemas.microsoft.com/office/powerpoint/2010/main" val="216760146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291264" cy="5737824"/>
          </a:xfrm>
        </p:spPr>
        <p:txBody>
          <a:bodyPr/>
          <a:lstStyle/>
          <a:p>
            <a:pPr marL="109728" indent="0">
              <a:buNone/>
            </a:pPr>
            <a:r>
              <a:rPr lang="en-US" sz="2400" i="1" dirty="0" smtClean="0">
                <a:solidFill>
                  <a:schemeClr val="accent2">
                    <a:lumMod val="75000"/>
                  </a:schemeClr>
                </a:solidFill>
              </a:rPr>
              <a:t>Do </a:t>
            </a:r>
            <a:r>
              <a:rPr lang="en-US" sz="2400" i="1" dirty="0">
                <a:solidFill>
                  <a:schemeClr val="accent2">
                    <a:lumMod val="75000"/>
                  </a:schemeClr>
                </a:solidFill>
              </a:rPr>
              <a:t>you hide your </a:t>
            </a:r>
            <a:r>
              <a:rPr lang="en-US" sz="2400" i="1" dirty="0" smtClean="0">
                <a:solidFill>
                  <a:schemeClr val="accent2">
                    <a:lumMod val="75000"/>
                  </a:schemeClr>
                </a:solidFill>
              </a:rPr>
              <a:t>bilinguality from your English teachers? Why</a:t>
            </a:r>
            <a:r>
              <a:rPr lang="en-US" sz="2400" i="1" dirty="0">
                <a:solidFill>
                  <a:schemeClr val="accent2">
                    <a:lumMod val="75000"/>
                  </a:schemeClr>
                </a:solidFill>
              </a:rPr>
              <a:t>? </a:t>
            </a:r>
            <a:endParaRPr lang="en-US" sz="2400" i="1" dirty="0" smtClean="0">
              <a:solidFill>
                <a:schemeClr val="accent2">
                  <a:lumMod val="75000"/>
                </a:schemeClr>
              </a:solidFill>
            </a:endParaRPr>
          </a:p>
          <a:p>
            <a:pPr marL="109728" indent="0">
              <a:buNone/>
            </a:pPr>
            <a:r>
              <a:rPr lang="en-US" sz="2400" dirty="0" smtClean="0"/>
              <a:t>Pupil A: </a:t>
            </a:r>
            <a:r>
              <a:rPr lang="fr-FR" sz="2400" dirty="0" smtClean="0"/>
              <a:t>	</a:t>
            </a:r>
            <a:r>
              <a:rPr lang="en-US" sz="2400" dirty="0"/>
              <a:t>No.  They usually know already or </a:t>
            </a:r>
            <a:r>
              <a:rPr lang="en-US" sz="2400" b="1" dirty="0" smtClean="0"/>
              <a:t>should</a:t>
            </a:r>
            <a:r>
              <a:rPr lang="en-US" sz="2400" dirty="0" smtClean="0"/>
              <a:t> 		know.</a:t>
            </a:r>
          </a:p>
          <a:p>
            <a:pPr marL="109728" indent="0">
              <a:buNone/>
            </a:pPr>
            <a:r>
              <a:rPr lang="en-US" sz="2400" dirty="0" smtClean="0"/>
              <a:t>Pupil B:</a:t>
            </a:r>
            <a:r>
              <a:rPr lang="en-US" sz="2400" dirty="0"/>
              <a:t>	Yeah</a:t>
            </a:r>
            <a:r>
              <a:rPr lang="en-US" sz="2400" dirty="0" smtClean="0"/>
              <a:t>! It’s </a:t>
            </a:r>
            <a:r>
              <a:rPr lang="en-US" sz="2400" dirty="0"/>
              <a:t>funny! I like to see their face </a:t>
            </a:r>
            <a:r>
              <a:rPr lang="en-US" sz="2400" dirty="0" smtClean="0"/>
              <a:t>			when </a:t>
            </a:r>
            <a:r>
              <a:rPr lang="en-US" sz="2400" dirty="0"/>
              <a:t>they find out</a:t>
            </a:r>
            <a:r>
              <a:rPr lang="en-US" sz="2400" dirty="0" smtClean="0"/>
              <a:t>.</a:t>
            </a:r>
            <a:endParaRPr lang="en-US" sz="2400" i="1" dirty="0" smtClean="0"/>
          </a:p>
          <a:p>
            <a:pPr marL="109728" indent="0">
              <a:buNone/>
            </a:pPr>
            <a:r>
              <a:rPr lang="en-US" sz="2400" i="1" dirty="0" smtClean="0">
                <a:solidFill>
                  <a:schemeClr val="accent2">
                    <a:lumMod val="75000"/>
                  </a:schemeClr>
                </a:solidFill>
              </a:rPr>
              <a:t>What </a:t>
            </a:r>
            <a:r>
              <a:rPr lang="en-US" sz="2400" i="1" dirty="0">
                <a:solidFill>
                  <a:schemeClr val="accent2">
                    <a:lumMod val="75000"/>
                  </a:schemeClr>
                </a:solidFill>
              </a:rPr>
              <a:t>do your friends at school think about the English and your Englishness</a:t>
            </a:r>
            <a:r>
              <a:rPr lang="en-US" sz="2400" i="1" dirty="0" smtClean="0">
                <a:solidFill>
                  <a:schemeClr val="accent2">
                    <a:lumMod val="75000"/>
                  </a:schemeClr>
                </a:solidFill>
              </a:rPr>
              <a:t>?</a:t>
            </a:r>
          </a:p>
          <a:p>
            <a:pPr marL="109728" indent="0">
              <a:buNone/>
            </a:pPr>
            <a:r>
              <a:rPr lang="en-US" sz="2400" dirty="0" smtClean="0"/>
              <a:t>Pupil A: 	I </a:t>
            </a:r>
            <a:r>
              <a:rPr lang="en-US" sz="2400" dirty="0"/>
              <a:t>don’t </a:t>
            </a:r>
            <a:r>
              <a:rPr lang="en-US" sz="2400" dirty="0" smtClean="0"/>
              <a:t>think </a:t>
            </a:r>
            <a:r>
              <a:rPr lang="en-US" sz="2400" dirty="0"/>
              <a:t>they care</a:t>
            </a:r>
            <a:r>
              <a:rPr lang="en-US" sz="2400" dirty="0" smtClean="0"/>
              <a:t>.</a:t>
            </a:r>
          </a:p>
          <a:p>
            <a:pPr marL="109728" indent="0">
              <a:buNone/>
            </a:pPr>
            <a:r>
              <a:rPr lang="en-US" sz="2400" dirty="0" smtClean="0"/>
              <a:t>Pupil B:</a:t>
            </a:r>
            <a:r>
              <a:rPr lang="en-US" sz="2400" dirty="0"/>
              <a:t>	They think it’s cool because I can help </a:t>
            </a:r>
            <a:r>
              <a:rPr lang="en-US" sz="2400" dirty="0" smtClean="0"/>
              <a:t>them.</a:t>
            </a:r>
          </a:p>
          <a:p>
            <a:pPr marL="109728" indent="0">
              <a:buNone/>
            </a:pPr>
            <a:r>
              <a:rPr lang="en-US" sz="2400" i="1" dirty="0">
                <a:solidFill>
                  <a:schemeClr val="accent2">
                    <a:lumMod val="75000"/>
                  </a:schemeClr>
                </a:solidFill>
              </a:rPr>
              <a:t>Do you feel more French or more English? Why</a:t>
            </a:r>
            <a:r>
              <a:rPr lang="en-US" sz="2400" i="1" dirty="0" smtClean="0">
                <a:solidFill>
                  <a:schemeClr val="accent2">
                    <a:lumMod val="75000"/>
                  </a:schemeClr>
                </a:solidFill>
              </a:rPr>
              <a:t>?</a:t>
            </a:r>
          </a:p>
          <a:p>
            <a:pPr marL="109728" indent="0">
              <a:buNone/>
            </a:pPr>
            <a:r>
              <a:rPr lang="en-US" sz="2400" dirty="0"/>
              <a:t>Pupil A:	I don’t feel French or English – I feel </a:t>
            </a:r>
            <a:r>
              <a:rPr lang="en-US" sz="2400" b="1" dirty="0"/>
              <a:t>myself</a:t>
            </a:r>
            <a:r>
              <a:rPr lang="en-US" sz="2400" dirty="0"/>
              <a:t>. </a:t>
            </a:r>
            <a:endParaRPr lang="en-US" sz="2400" dirty="0" smtClean="0"/>
          </a:p>
          <a:p>
            <a:pPr marL="109728" indent="0">
              <a:buNone/>
            </a:pPr>
            <a:r>
              <a:rPr lang="en-US" sz="2400" dirty="0" smtClean="0"/>
              <a:t>Pupil B:</a:t>
            </a:r>
            <a:r>
              <a:rPr lang="en-US" sz="2400" dirty="0"/>
              <a:t>	I feel more English</a:t>
            </a:r>
            <a:r>
              <a:rPr lang="en-US" sz="2400" dirty="0" smtClean="0"/>
              <a:t>. </a:t>
            </a:r>
          </a:p>
          <a:p>
            <a:pPr marL="109728" indent="0">
              <a:buNone/>
            </a:pPr>
            <a:r>
              <a:rPr lang="en-US" sz="2400" dirty="0"/>
              <a:t>	</a:t>
            </a:r>
            <a:r>
              <a:rPr lang="en-US" sz="2400" dirty="0" smtClean="0"/>
              <a:t>	Because </a:t>
            </a:r>
            <a:r>
              <a:rPr lang="en-US" sz="2400" dirty="0"/>
              <a:t>I am – I was born in </a:t>
            </a:r>
            <a:r>
              <a:rPr lang="en-US" sz="2400" dirty="0" smtClean="0"/>
              <a:t>England.</a:t>
            </a:r>
            <a:endParaRPr lang="en-US" sz="2400" dirty="0"/>
          </a:p>
          <a:p>
            <a:pPr marL="109728" indent="0">
              <a:buNone/>
            </a:pPr>
            <a:endParaRPr lang="en-US" sz="2400" dirty="0" smtClean="0"/>
          </a:p>
          <a:p>
            <a:pPr marL="109728" indent="0">
              <a:buNone/>
            </a:pPr>
            <a:endParaRPr lang="en-US" sz="2400" dirty="0"/>
          </a:p>
          <a:p>
            <a:pPr marL="109728" indent="0">
              <a:buNone/>
            </a:pPr>
            <a:endParaRPr lang="en-US" dirty="0"/>
          </a:p>
          <a:p>
            <a:pPr marL="109728" indent="0">
              <a:buNone/>
            </a:pPr>
            <a:endParaRPr lang="en-US" dirty="0" smtClean="0"/>
          </a:p>
          <a:p>
            <a:pPr marL="109728" indent="0">
              <a:buNone/>
            </a:pPr>
            <a:endParaRPr lang="en-US" dirty="0"/>
          </a:p>
          <a:p>
            <a:pPr marL="109728" indent="0">
              <a:buNone/>
            </a:pPr>
            <a:endParaRPr lang="en-US" dirty="0"/>
          </a:p>
          <a:p>
            <a:pPr marL="109728" indent="0">
              <a:buNone/>
            </a:pPr>
            <a:endParaRPr lang="fr-FR" dirty="0"/>
          </a:p>
        </p:txBody>
      </p:sp>
    </p:spTree>
    <p:extLst>
      <p:ext uri="{BB962C8B-B14F-4D97-AF65-F5344CB8AC3E}">
        <p14:creationId xmlns:p14="http://schemas.microsoft.com/office/powerpoint/2010/main" val="222862198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92696"/>
            <a:ext cx="8280920" cy="5832648"/>
          </a:xfrm>
        </p:spPr>
        <p:txBody>
          <a:bodyPr>
            <a:normAutofit lnSpcReduction="10000"/>
          </a:bodyPr>
          <a:lstStyle/>
          <a:p>
            <a:pPr marL="109728" indent="0">
              <a:buNone/>
            </a:pPr>
            <a:r>
              <a:rPr lang="en-US" sz="2400" i="1" dirty="0">
                <a:solidFill>
                  <a:schemeClr val="accent2">
                    <a:lumMod val="75000"/>
                  </a:schemeClr>
                </a:solidFill>
              </a:rPr>
              <a:t>Is English easy? Is that </a:t>
            </a:r>
            <a:r>
              <a:rPr lang="en-US" sz="2400" i="1" dirty="0" smtClean="0">
                <a:solidFill>
                  <a:schemeClr val="accent2">
                    <a:lumMod val="75000"/>
                  </a:schemeClr>
                </a:solidFill>
              </a:rPr>
              <a:t>a good thing for you? </a:t>
            </a:r>
          </a:p>
          <a:p>
            <a:pPr marL="109728" indent="0">
              <a:buNone/>
            </a:pPr>
            <a:r>
              <a:rPr lang="en-US" sz="2400" dirty="0" smtClean="0"/>
              <a:t>Pupil A	Yes </a:t>
            </a:r>
            <a:r>
              <a:rPr lang="en-US" sz="2400" dirty="0"/>
              <a:t>it’s easy.  It’s good because I can </a:t>
            </a:r>
            <a:r>
              <a:rPr lang="en-US" sz="2400" dirty="0" smtClean="0"/>
              <a:t>spend 		more </a:t>
            </a:r>
            <a:r>
              <a:rPr lang="en-US" sz="2400" dirty="0"/>
              <a:t>time on French and other </a:t>
            </a:r>
            <a:r>
              <a:rPr lang="en-US" sz="2400" dirty="0" smtClean="0"/>
              <a:t>subjects.</a:t>
            </a:r>
          </a:p>
          <a:p>
            <a:pPr marL="109728" indent="0">
              <a:buNone/>
            </a:pPr>
            <a:r>
              <a:rPr lang="en-US" sz="2400" dirty="0" smtClean="0"/>
              <a:t>Pupil B	Yes</a:t>
            </a:r>
            <a:r>
              <a:rPr lang="en-US" sz="2400" dirty="0"/>
              <a:t>, it’s really easy.  Yes – it’s good but </a:t>
            </a:r>
            <a:r>
              <a:rPr lang="en-US" sz="2400" dirty="0" smtClean="0"/>
              <a:t>it’s 		</a:t>
            </a:r>
            <a:r>
              <a:rPr lang="en-US" sz="2400" b="1" dirty="0" smtClean="0"/>
              <a:t>boring</a:t>
            </a:r>
            <a:r>
              <a:rPr lang="en-US" sz="2400" dirty="0" smtClean="0"/>
              <a:t>  </a:t>
            </a:r>
            <a:r>
              <a:rPr lang="en-US" sz="2400" dirty="0"/>
              <a:t>- except when my friends </a:t>
            </a:r>
            <a:r>
              <a:rPr lang="en-US" sz="2400" dirty="0" smtClean="0"/>
              <a:t>want </a:t>
            </a:r>
            <a:r>
              <a:rPr lang="en-US" sz="2400" dirty="0"/>
              <a:t>me to </a:t>
            </a:r>
            <a:r>
              <a:rPr lang="en-US" sz="2400" dirty="0" smtClean="0"/>
              <a:t>		help </a:t>
            </a:r>
            <a:r>
              <a:rPr lang="en-US" sz="2400" dirty="0"/>
              <a:t>them</a:t>
            </a:r>
            <a:r>
              <a:rPr lang="en-US" sz="2400" dirty="0" smtClean="0"/>
              <a:t>.</a:t>
            </a:r>
          </a:p>
          <a:p>
            <a:pPr marL="109728" indent="0">
              <a:buNone/>
            </a:pPr>
            <a:r>
              <a:rPr lang="en-US" sz="2400" i="1" dirty="0">
                <a:solidFill>
                  <a:schemeClr val="accent2">
                    <a:lumMod val="75000"/>
                  </a:schemeClr>
                </a:solidFill>
              </a:rPr>
              <a:t>Are you happy with the marks you get in English? Do you deserve them</a:t>
            </a:r>
            <a:r>
              <a:rPr lang="en-US" sz="2400" i="1" dirty="0" smtClean="0">
                <a:solidFill>
                  <a:schemeClr val="accent2">
                    <a:lumMod val="75000"/>
                  </a:schemeClr>
                </a:solidFill>
              </a:rPr>
              <a:t>?</a:t>
            </a:r>
          </a:p>
          <a:p>
            <a:pPr marL="109728" indent="0">
              <a:buNone/>
            </a:pPr>
            <a:r>
              <a:rPr lang="en-US" sz="2400" dirty="0" smtClean="0"/>
              <a:t>Pupil A</a:t>
            </a:r>
            <a:r>
              <a:rPr lang="en-US" sz="2400" dirty="0"/>
              <a:t>	No – I get good marks in writing tests </a:t>
            </a:r>
            <a:r>
              <a:rPr lang="en-US" sz="2400" dirty="0" smtClean="0"/>
              <a:t>but </a:t>
            </a:r>
            <a:r>
              <a:rPr lang="en-US" sz="2400" dirty="0"/>
              <a:t>bad </a:t>
            </a:r>
            <a:r>
              <a:rPr lang="en-US" sz="2400" dirty="0" smtClean="0"/>
              <a:t>		marks in oral.  In 4ème  </a:t>
            </a:r>
            <a:r>
              <a:rPr lang="en-US" sz="2400" dirty="0"/>
              <a:t>I didn’t </a:t>
            </a:r>
            <a:r>
              <a:rPr lang="en-US" sz="2400" dirty="0" smtClean="0"/>
              <a:t>recite </a:t>
            </a:r>
            <a:r>
              <a:rPr lang="en-US" sz="2400" dirty="0"/>
              <a:t>my </a:t>
            </a:r>
            <a:r>
              <a:rPr lang="en-US" sz="2400" dirty="0" smtClean="0"/>
              <a:t>		lesson </a:t>
            </a:r>
            <a:r>
              <a:rPr lang="en-US" sz="2400" dirty="0"/>
              <a:t>by heart – I </a:t>
            </a:r>
            <a:r>
              <a:rPr lang="en-US" sz="2400" dirty="0" smtClean="0"/>
              <a:t>made it up but it was right 		and … I got </a:t>
            </a:r>
            <a:r>
              <a:rPr lang="en-US" sz="2400" dirty="0"/>
              <a:t>a zero.  That </a:t>
            </a:r>
            <a:r>
              <a:rPr lang="en-US" sz="2400" dirty="0" smtClean="0"/>
              <a:t>made me </a:t>
            </a:r>
            <a:r>
              <a:rPr lang="en-US" sz="2400" b="1" dirty="0" smtClean="0"/>
              <a:t>really</a:t>
            </a:r>
            <a:r>
              <a:rPr lang="en-US" sz="2400" dirty="0" smtClean="0"/>
              <a:t> 		</a:t>
            </a:r>
            <a:r>
              <a:rPr lang="en-US" sz="2400" b="1" dirty="0" smtClean="0"/>
              <a:t>angry</a:t>
            </a:r>
            <a:r>
              <a:rPr lang="en-US" sz="2400" dirty="0" smtClean="0"/>
              <a:t>.</a:t>
            </a:r>
          </a:p>
          <a:p>
            <a:pPr marL="109728" indent="0">
              <a:buNone/>
            </a:pPr>
            <a:r>
              <a:rPr lang="en-US" sz="2400" dirty="0" smtClean="0"/>
              <a:t>Pupil B</a:t>
            </a:r>
            <a:r>
              <a:rPr lang="en-US" sz="2400" dirty="0"/>
              <a:t>	No – last year my teacher took 3 marks off </a:t>
            </a:r>
            <a:r>
              <a:rPr lang="en-US" sz="2400" dirty="0" smtClean="0"/>
              <a:t>		because </a:t>
            </a:r>
            <a:r>
              <a:rPr lang="en-US" sz="2400" dirty="0"/>
              <a:t>I was English!  </a:t>
            </a:r>
            <a:endParaRPr lang="en-US" sz="2400" dirty="0" smtClean="0"/>
          </a:p>
          <a:p>
            <a:pPr marL="109728" indent="0">
              <a:buNone/>
            </a:pPr>
            <a:r>
              <a:rPr lang="en-US" sz="2400" dirty="0"/>
              <a:t>	</a:t>
            </a:r>
            <a:r>
              <a:rPr lang="en-US" sz="2400" dirty="0" smtClean="0"/>
              <a:t>	It’s </a:t>
            </a:r>
            <a:r>
              <a:rPr lang="en-US" sz="2400" dirty="0"/>
              <a:t>not fair – it’s </a:t>
            </a:r>
            <a:r>
              <a:rPr lang="en-US" sz="2400" dirty="0" smtClean="0"/>
              <a:t>not </a:t>
            </a:r>
            <a:r>
              <a:rPr lang="en-US" sz="2400" b="1" dirty="0" smtClean="0"/>
              <a:t>my</a:t>
            </a:r>
            <a:r>
              <a:rPr lang="en-US" sz="2400" dirty="0" smtClean="0"/>
              <a:t> </a:t>
            </a:r>
            <a:r>
              <a:rPr lang="en-US" sz="2400" dirty="0"/>
              <a:t>fault. </a:t>
            </a:r>
            <a:endParaRPr lang="en-US" sz="2400" dirty="0" smtClean="0"/>
          </a:p>
          <a:p>
            <a:pPr marL="109728" indent="0">
              <a:buNone/>
            </a:pPr>
            <a:endParaRPr lang="en-US" sz="2400" dirty="0" smtClean="0"/>
          </a:p>
          <a:p>
            <a:pPr marL="109728" indent="0">
              <a:buNone/>
            </a:pPr>
            <a:endParaRPr lang="en-US" sz="2400" i="1" dirty="0">
              <a:solidFill>
                <a:schemeClr val="accent2">
                  <a:lumMod val="75000"/>
                </a:schemeClr>
              </a:solidFill>
            </a:endParaRPr>
          </a:p>
          <a:p>
            <a:pPr marL="109728" indent="0">
              <a:buNone/>
            </a:pPr>
            <a:endParaRPr lang="fr-FR" dirty="0"/>
          </a:p>
        </p:txBody>
      </p:sp>
    </p:spTree>
    <p:extLst>
      <p:ext uri="{BB962C8B-B14F-4D97-AF65-F5344CB8AC3E}">
        <p14:creationId xmlns:p14="http://schemas.microsoft.com/office/powerpoint/2010/main" val="2080034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92696"/>
            <a:ext cx="8363272" cy="5881840"/>
          </a:xfrm>
        </p:spPr>
        <p:txBody>
          <a:bodyPr>
            <a:normAutofit lnSpcReduction="10000"/>
          </a:bodyPr>
          <a:lstStyle/>
          <a:p>
            <a:pPr marL="109728" indent="0">
              <a:buNone/>
            </a:pPr>
            <a:r>
              <a:rPr lang="en-US" sz="2400" i="1" dirty="0">
                <a:solidFill>
                  <a:schemeClr val="accent2">
                    <a:lumMod val="75000"/>
                  </a:schemeClr>
                </a:solidFill>
              </a:rPr>
              <a:t>Why do English teachers give you low marks</a:t>
            </a:r>
            <a:r>
              <a:rPr lang="en-US" sz="2400" i="1" dirty="0" smtClean="0">
                <a:solidFill>
                  <a:schemeClr val="accent2">
                    <a:lumMod val="75000"/>
                  </a:schemeClr>
                </a:solidFill>
              </a:rPr>
              <a:t>?</a:t>
            </a:r>
          </a:p>
          <a:p>
            <a:pPr marL="109728" indent="0">
              <a:buNone/>
            </a:pPr>
            <a:r>
              <a:rPr lang="en-US" sz="2400" dirty="0" smtClean="0"/>
              <a:t>Pupil A:</a:t>
            </a:r>
            <a:r>
              <a:rPr lang="en-US" sz="2400" dirty="0"/>
              <a:t>	I think because I don’t learn what they want </a:t>
            </a:r>
            <a:r>
              <a:rPr lang="en-US" sz="2400" dirty="0" smtClean="0"/>
              <a:t>		me </a:t>
            </a:r>
            <a:r>
              <a:rPr lang="en-US" sz="2400" dirty="0"/>
              <a:t>to </a:t>
            </a:r>
            <a:r>
              <a:rPr lang="en-US" sz="2400" dirty="0" smtClean="0"/>
              <a:t>learn.</a:t>
            </a:r>
          </a:p>
          <a:p>
            <a:pPr marL="109728" indent="0">
              <a:buNone/>
            </a:pPr>
            <a:r>
              <a:rPr lang="en-US" sz="2400" dirty="0" smtClean="0"/>
              <a:t>Pupil B:</a:t>
            </a:r>
            <a:r>
              <a:rPr lang="en-US" sz="2400" dirty="0"/>
              <a:t>	They’re jealous because English is </a:t>
            </a:r>
            <a:r>
              <a:rPr lang="en-US" sz="2400" b="1" dirty="0"/>
              <a:t>easy for </a:t>
            </a:r>
            <a:r>
              <a:rPr lang="en-US" sz="2400" b="1" dirty="0" smtClean="0"/>
              <a:t>		me</a:t>
            </a:r>
            <a:r>
              <a:rPr lang="en-US" sz="2400" dirty="0" smtClean="0"/>
              <a:t>.</a:t>
            </a:r>
            <a:endParaRPr lang="en-US" sz="2400" dirty="0"/>
          </a:p>
          <a:p>
            <a:pPr marL="109728" indent="0">
              <a:buNone/>
            </a:pPr>
            <a:r>
              <a:rPr lang="en-US" sz="2400" i="1" dirty="0">
                <a:solidFill>
                  <a:schemeClr val="accent2">
                    <a:lumMod val="75000"/>
                  </a:schemeClr>
                </a:solidFill>
              </a:rPr>
              <a:t>Do you participate? </a:t>
            </a:r>
          </a:p>
          <a:p>
            <a:pPr marL="109728" indent="0">
              <a:buNone/>
            </a:pPr>
            <a:r>
              <a:rPr lang="en-US" sz="2400" dirty="0" smtClean="0"/>
              <a:t>Pupil A:</a:t>
            </a:r>
            <a:r>
              <a:rPr lang="en-US" sz="2400" dirty="0"/>
              <a:t>	I wait to see if the others answer first to give </a:t>
            </a:r>
            <a:r>
              <a:rPr lang="en-US" sz="2400" dirty="0" smtClean="0"/>
              <a:t>		them </a:t>
            </a:r>
            <a:r>
              <a:rPr lang="en-US" sz="2400" dirty="0"/>
              <a:t>a chance.  If I answer </a:t>
            </a:r>
            <a:r>
              <a:rPr lang="en-US" sz="2400" b="1" dirty="0"/>
              <a:t>too soon </a:t>
            </a:r>
            <a:r>
              <a:rPr lang="en-US" sz="2400" dirty="0"/>
              <a:t>I’ll mess </a:t>
            </a:r>
            <a:r>
              <a:rPr lang="en-US" sz="2400" dirty="0" smtClean="0"/>
              <a:t>		up </a:t>
            </a:r>
            <a:r>
              <a:rPr lang="en-US" sz="2400" dirty="0"/>
              <a:t>it all up. </a:t>
            </a:r>
            <a:endParaRPr lang="en-US" sz="2400" dirty="0" smtClean="0"/>
          </a:p>
          <a:p>
            <a:pPr marL="109728" indent="0">
              <a:buNone/>
            </a:pPr>
            <a:r>
              <a:rPr lang="en-US" sz="2400" i="1" dirty="0" smtClean="0">
                <a:solidFill>
                  <a:schemeClr val="accent2">
                    <a:lumMod val="75000"/>
                  </a:schemeClr>
                </a:solidFill>
              </a:rPr>
              <a:t>		Mess </a:t>
            </a:r>
            <a:r>
              <a:rPr lang="en-US" sz="2400" i="1" dirty="0">
                <a:solidFill>
                  <a:schemeClr val="accent2">
                    <a:lumMod val="75000"/>
                  </a:schemeClr>
                </a:solidFill>
              </a:rPr>
              <a:t>it up for who? </a:t>
            </a:r>
            <a:r>
              <a:rPr lang="en-US" sz="2400" dirty="0"/>
              <a:t>For the </a:t>
            </a:r>
            <a:r>
              <a:rPr lang="en-US" sz="2400" b="1" dirty="0"/>
              <a:t>teacher</a:t>
            </a:r>
            <a:r>
              <a:rPr lang="en-US" sz="2400" dirty="0"/>
              <a:t>.</a:t>
            </a:r>
            <a:endParaRPr lang="en-US" sz="2400" dirty="0" smtClean="0"/>
          </a:p>
          <a:p>
            <a:pPr marL="109728" indent="0">
              <a:buNone/>
            </a:pPr>
            <a:r>
              <a:rPr lang="en-US" sz="2400" dirty="0" smtClean="0"/>
              <a:t>Pupil B:</a:t>
            </a:r>
            <a:r>
              <a:rPr lang="en-US" sz="2400" dirty="0"/>
              <a:t>	</a:t>
            </a:r>
            <a:r>
              <a:rPr lang="en-US" sz="2400" dirty="0" smtClean="0"/>
              <a:t>When </a:t>
            </a:r>
            <a:r>
              <a:rPr lang="en-US" sz="2400" dirty="0"/>
              <a:t>no one else knows the answer. </a:t>
            </a:r>
            <a:endParaRPr lang="en-US" sz="2400" dirty="0" smtClean="0"/>
          </a:p>
          <a:p>
            <a:pPr marL="109728" indent="0">
              <a:buNone/>
            </a:pPr>
            <a:r>
              <a:rPr lang="en-US" sz="2400" i="1" dirty="0">
                <a:solidFill>
                  <a:schemeClr val="accent2">
                    <a:lumMod val="75000"/>
                  </a:schemeClr>
                </a:solidFill>
              </a:rPr>
              <a:t>Do you ever feel stressed in the English lesson</a:t>
            </a:r>
            <a:r>
              <a:rPr lang="en-US" sz="2400" i="1" dirty="0" smtClean="0">
                <a:solidFill>
                  <a:schemeClr val="accent2">
                    <a:lumMod val="75000"/>
                  </a:schemeClr>
                </a:solidFill>
              </a:rPr>
              <a:t>?</a:t>
            </a:r>
          </a:p>
          <a:p>
            <a:pPr marL="109728" indent="0">
              <a:buNone/>
            </a:pPr>
            <a:r>
              <a:rPr lang="en-US" sz="2400" dirty="0" smtClean="0"/>
              <a:t>Pupil A:</a:t>
            </a:r>
            <a:r>
              <a:rPr lang="en-US" sz="2400" dirty="0">
                <a:solidFill>
                  <a:schemeClr val="accent2">
                    <a:lumMod val="75000"/>
                  </a:schemeClr>
                </a:solidFill>
              </a:rPr>
              <a:t>	</a:t>
            </a:r>
            <a:r>
              <a:rPr lang="en-US" sz="2400" dirty="0" smtClean="0"/>
              <a:t>Sometimes -  like the time I got </a:t>
            </a:r>
            <a:r>
              <a:rPr lang="en-US" sz="2400" dirty="0"/>
              <a:t>a </a:t>
            </a:r>
            <a:r>
              <a:rPr lang="en-US" sz="2400" dirty="0" smtClean="0"/>
              <a:t>zero.  He 		said </a:t>
            </a:r>
            <a:r>
              <a:rPr lang="en-US" sz="2400" dirty="0"/>
              <a:t>: </a:t>
            </a:r>
            <a:r>
              <a:rPr lang="en-US" sz="2400" dirty="0" smtClean="0"/>
              <a:t>«</a:t>
            </a:r>
            <a:r>
              <a:rPr lang="en-US" sz="2400" dirty="0"/>
              <a:t> </a:t>
            </a:r>
            <a:r>
              <a:rPr lang="en-US" sz="2400" dirty="0" err="1"/>
              <a:t>une</a:t>
            </a:r>
            <a:r>
              <a:rPr lang="en-US" sz="2400" dirty="0"/>
              <a:t> </a:t>
            </a:r>
            <a:r>
              <a:rPr lang="en-US" sz="2400" dirty="0" err="1"/>
              <a:t>bulle</a:t>
            </a:r>
            <a:r>
              <a:rPr lang="en-US" sz="2400" dirty="0"/>
              <a:t>! » like he was happy I’d got it </a:t>
            </a:r>
            <a:r>
              <a:rPr lang="en-US" sz="2400" dirty="0" smtClean="0"/>
              <a:t>		wrong…</a:t>
            </a:r>
          </a:p>
          <a:p>
            <a:pPr marL="109728" indent="0">
              <a:buNone/>
            </a:pPr>
            <a:r>
              <a:rPr lang="en-US" sz="2400" dirty="0" smtClean="0"/>
              <a:t>Pupil B:</a:t>
            </a:r>
            <a:r>
              <a:rPr lang="en-US" sz="2400" dirty="0"/>
              <a:t>	</a:t>
            </a:r>
            <a:r>
              <a:rPr lang="en-US" sz="2400" dirty="0" smtClean="0"/>
              <a:t>Yeah -  when </a:t>
            </a:r>
            <a:r>
              <a:rPr lang="en-US" sz="2400" dirty="0"/>
              <a:t>I want to do well.</a:t>
            </a:r>
          </a:p>
          <a:p>
            <a:pPr marL="109728" indent="0">
              <a:buNone/>
            </a:pPr>
            <a:endParaRPr lang="en-US" sz="2400" dirty="0" smtClean="0"/>
          </a:p>
          <a:p>
            <a:pPr marL="109728" indent="0">
              <a:buNone/>
            </a:pPr>
            <a:endParaRPr lang="en-US" sz="2400" i="1" dirty="0" smtClean="0"/>
          </a:p>
          <a:p>
            <a:pPr marL="109728" indent="0">
              <a:buNone/>
            </a:pPr>
            <a:endParaRPr lang="en-US" sz="2400" dirty="0"/>
          </a:p>
          <a:p>
            <a:pPr marL="109728" indent="0">
              <a:buNone/>
            </a:pPr>
            <a:endParaRPr lang="en-US" sz="2400" dirty="0"/>
          </a:p>
          <a:p>
            <a:pPr marL="109728" indent="0">
              <a:buNone/>
            </a:pPr>
            <a:endParaRPr lang="en-US" sz="2400" dirty="0"/>
          </a:p>
          <a:p>
            <a:pPr marL="109728" indent="0">
              <a:buNone/>
            </a:pPr>
            <a:endParaRPr lang="fr-FR" sz="2400" dirty="0"/>
          </a:p>
        </p:txBody>
      </p:sp>
    </p:spTree>
    <p:extLst>
      <p:ext uri="{BB962C8B-B14F-4D97-AF65-F5344CB8AC3E}">
        <p14:creationId xmlns:p14="http://schemas.microsoft.com/office/powerpoint/2010/main" val="41426108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dirty="0"/>
          </a:p>
        </p:txBody>
      </p:sp>
      <p:sp>
        <p:nvSpPr>
          <p:cNvPr id="4" name="Content Placeholder 3"/>
          <p:cNvSpPr>
            <a:spLocks noGrp="1"/>
          </p:cNvSpPr>
          <p:nvPr>
            <p:ph sz="half" idx="2"/>
          </p:nvPr>
        </p:nvSpPr>
        <p:spPr>
          <a:xfrm>
            <a:off x="355967" y="3140968"/>
            <a:ext cx="8392497" cy="1728192"/>
          </a:xfrm>
        </p:spPr>
        <p:txBody>
          <a:bodyPr>
            <a:normAutofit fontScale="92500"/>
          </a:bodyPr>
          <a:lstStyle/>
          <a:p>
            <a:pPr marL="109728" indent="0">
              <a:buNone/>
            </a:pPr>
            <a:r>
              <a:rPr lang="en-US" dirty="0" smtClean="0"/>
              <a:t>The above shows some of pupil A’s marks in English.  The first </a:t>
            </a:r>
            <a:r>
              <a:rPr lang="en-US" dirty="0"/>
              <a:t>result is the zero </a:t>
            </a:r>
            <a:r>
              <a:rPr lang="en-US" dirty="0" smtClean="0"/>
              <a:t>or ‘</a:t>
            </a:r>
            <a:r>
              <a:rPr lang="en-US" i="1" dirty="0" err="1" smtClean="0"/>
              <a:t>bulle</a:t>
            </a:r>
            <a:r>
              <a:rPr lang="en-US" i="1" dirty="0" smtClean="0"/>
              <a:t>’</a:t>
            </a:r>
            <a:r>
              <a:rPr lang="en-US" dirty="0" smtClean="0"/>
              <a:t> for </a:t>
            </a:r>
            <a:r>
              <a:rPr lang="en-US" dirty="0"/>
              <a:t>not reciting his </a:t>
            </a:r>
            <a:r>
              <a:rPr lang="en-US" dirty="0" smtClean="0"/>
              <a:t>lesson whereas </a:t>
            </a:r>
            <a:r>
              <a:rPr lang="en-US" dirty="0"/>
              <a:t>the </a:t>
            </a:r>
            <a:r>
              <a:rPr lang="en-US" dirty="0" smtClean="0"/>
              <a:t>second is </a:t>
            </a:r>
            <a:r>
              <a:rPr lang="en-US" dirty="0"/>
              <a:t>the result of a written </a:t>
            </a:r>
            <a:r>
              <a:rPr lang="en-US" dirty="0" smtClean="0"/>
              <a:t>test.  Below is teacher D’s comments on pupil A’s overall result or ‘</a:t>
            </a:r>
            <a:r>
              <a:rPr lang="en-US" i="1" dirty="0" err="1" smtClean="0"/>
              <a:t>moyenne</a:t>
            </a:r>
            <a:r>
              <a:rPr lang="en-US" dirty="0" smtClean="0"/>
              <a:t>’ which is made up of three marks – two oral marks for the ‘</a:t>
            </a:r>
            <a:r>
              <a:rPr lang="en-US" i="1" dirty="0" err="1" smtClean="0"/>
              <a:t>leçon</a:t>
            </a:r>
            <a:r>
              <a:rPr lang="en-US" i="1" dirty="0" smtClean="0"/>
              <a:t>’</a:t>
            </a:r>
            <a:r>
              <a:rPr lang="en-US" dirty="0" smtClean="0"/>
              <a:t> (0/20 + 17/20 : </a:t>
            </a:r>
            <a:r>
              <a:rPr lang="en-US" dirty="0" err="1" smtClean="0"/>
              <a:t>coef</a:t>
            </a:r>
            <a:r>
              <a:rPr lang="en-US" dirty="0" smtClean="0"/>
              <a:t> 1) and one written mark (16,5/20 : </a:t>
            </a:r>
            <a:r>
              <a:rPr lang="en-US" dirty="0" err="1" smtClean="0"/>
              <a:t>coef</a:t>
            </a:r>
            <a:r>
              <a:rPr lang="en-US" dirty="0" smtClean="0"/>
              <a:t> 3). </a:t>
            </a:r>
            <a:endParaRPr lang="fr-FR" dirty="0"/>
          </a:p>
        </p:txBody>
      </p:sp>
      <p:sp>
        <p:nvSpPr>
          <p:cNvPr id="3" name="Content Placeholder 2"/>
          <p:cNvSpPr>
            <a:spLocks noGrp="1"/>
          </p:cNvSpPr>
          <p:nvPr>
            <p:ph sz="half" idx="1"/>
          </p:nvPr>
        </p:nvSpPr>
        <p:spPr/>
        <p:txBody>
          <a:bodyPr/>
          <a:lstStyle/>
          <a:p>
            <a:endParaRPr lang="fr-FR" dirty="0"/>
          </a:p>
        </p:txBody>
      </p:sp>
      <p:pic>
        <p:nvPicPr>
          <p:cNvPr id="5" name="Picture 2" descr="C:\Users\norah_000\Desktop\Pictur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132" y="476672"/>
            <a:ext cx="8383339" cy="270078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norah_000\Desktop\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5" y="4764875"/>
            <a:ext cx="8527355" cy="1609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82013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981201"/>
            <a:ext cx="7811145" cy="1087760"/>
          </a:xfrm>
        </p:spPr>
        <p:txBody>
          <a:bodyPr/>
          <a:lstStyle/>
          <a:p>
            <a:r>
              <a:rPr lang="fr-FR" dirty="0" smtClean="0"/>
              <a:t>Conclusion</a:t>
            </a:r>
            <a:endParaRPr lang="fr-FR" dirty="0"/>
          </a:p>
        </p:txBody>
      </p:sp>
      <p:sp>
        <p:nvSpPr>
          <p:cNvPr id="3" name="Text Placeholder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77897896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92696"/>
            <a:ext cx="8435280" cy="5881840"/>
          </a:xfrm>
        </p:spPr>
        <p:txBody>
          <a:bodyPr>
            <a:noAutofit/>
          </a:bodyPr>
          <a:lstStyle/>
          <a:p>
            <a:pPr marL="109728" indent="0">
              <a:buNone/>
            </a:pPr>
            <a:r>
              <a:rPr lang="en-US" sz="1600" b="1" dirty="0" smtClean="0">
                <a:solidFill>
                  <a:schemeClr val="accent2">
                    <a:lumMod val="75000"/>
                  </a:schemeClr>
                </a:solidFill>
                <a:latin typeface="+mj-lt"/>
              </a:rPr>
              <a:t>What </a:t>
            </a:r>
            <a:r>
              <a:rPr lang="en-US" sz="1600" b="1" dirty="0">
                <a:solidFill>
                  <a:schemeClr val="accent2">
                    <a:lumMod val="75000"/>
                  </a:schemeClr>
                </a:solidFill>
                <a:latin typeface="+mj-lt"/>
              </a:rPr>
              <a:t>do </a:t>
            </a:r>
            <a:r>
              <a:rPr lang="en-US" sz="1600" b="1" dirty="0" smtClean="0">
                <a:solidFill>
                  <a:schemeClr val="accent2">
                    <a:lumMod val="75000"/>
                  </a:schemeClr>
                </a:solidFill>
                <a:latin typeface="+mj-lt"/>
              </a:rPr>
              <a:t>the English </a:t>
            </a:r>
            <a:r>
              <a:rPr lang="en-US" sz="1600" b="1" dirty="0">
                <a:solidFill>
                  <a:schemeClr val="accent2">
                    <a:lumMod val="75000"/>
                  </a:schemeClr>
                </a:solidFill>
                <a:latin typeface="+mj-lt"/>
              </a:rPr>
              <a:t>teachers </a:t>
            </a:r>
            <a:r>
              <a:rPr lang="en-US" sz="1600" b="1" u="sng" dirty="0">
                <a:solidFill>
                  <a:schemeClr val="accent2">
                    <a:lumMod val="75000"/>
                  </a:schemeClr>
                </a:solidFill>
                <a:latin typeface="+mj-lt"/>
              </a:rPr>
              <a:t>believe</a:t>
            </a:r>
            <a:r>
              <a:rPr lang="en-US" sz="1600" b="1" dirty="0">
                <a:solidFill>
                  <a:schemeClr val="accent2">
                    <a:lumMod val="75000"/>
                  </a:schemeClr>
                </a:solidFill>
                <a:latin typeface="+mj-lt"/>
              </a:rPr>
              <a:t> is the reason behind pupils ‘hiding’ or ‘playing down’ their </a:t>
            </a:r>
            <a:r>
              <a:rPr lang="en-US" sz="1600" b="1" dirty="0" smtClean="0">
                <a:solidFill>
                  <a:schemeClr val="accent2">
                    <a:lumMod val="75000"/>
                  </a:schemeClr>
                </a:solidFill>
                <a:latin typeface="+mj-lt"/>
              </a:rPr>
              <a:t>mixed nationality bilingual </a:t>
            </a:r>
            <a:r>
              <a:rPr lang="en-US" sz="1600" b="1" dirty="0">
                <a:solidFill>
                  <a:schemeClr val="accent2">
                    <a:lumMod val="75000"/>
                  </a:schemeClr>
                </a:solidFill>
                <a:latin typeface="+mj-lt"/>
              </a:rPr>
              <a:t>bicultural status</a:t>
            </a:r>
            <a:r>
              <a:rPr lang="en-US" sz="1600" b="1" dirty="0" smtClean="0">
                <a:solidFill>
                  <a:schemeClr val="accent2">
                    <a:lumMod val="75000"/>
                  </a:schemeClr>
                </a:solidFill>
                <a:latin typeface="+mj-lt"/>
              </a:rPr>
              <a:t>?</a:t>
            </a:r>
          </a:p>
          <a:p>
            <a:pPr marL="109728" indent="0">
              <a:buNone/>
            </a:pPr>
            <a:endParaRPr lang="en-US" sz="1600" b="1" dirty="0" smtClean="0">
              <a:latin typeface="+mj-lt"/>
            </a:endParaRPr>
          </a:p>
          <a:p>
            <a:pPr>
              <a:buFont typeface="Wingdings" panose="05000000000000000000" pitchFamily="2" charset="2"/>
              <a:buChar char="Ø"/>
            </a:pPr>
            <a:r>
              <a:rPr lang="en-US" sz="1400" dirty="0" smtClean="0"/>
              <a:t> </a:t>
            </a:r>
            <a:r>
              <a:rPr lang="en-US" sz="1400" b="1" dirty="0">
                <a:solidFill>
                  <a:schemeClr val="accent2">
                    <a:lumMod val="75000"/>
                  </a:schemeClr>
                </a:solidFill>
              </a:rPr>
              <a:t>G</a:t>
            </a:r>
            <a:r>
              <a:rPr lang="en-US" sz="1400" b="1" dirty="0" smtClean="0">
                <a:solidFill>
                  <a:schemeClr val="accent2">
                    <a:lumMod val="75000"/>
                  </a:schemeClr>
                </a:solidFill>
              </a:rPr>
              <a:t>roup identity issues</a:t>
            </a:r>
            <a:r>
              <a:rPr lang="en-US" sz="1400" dirty="0" smtClean="0"/>
              <a:t>:</a:t>
            </a:r>
          </a:p>
          <a:p>
            <a:pPr lvl="1">
              <a:buFont typeface="Wingdings" panose="05000000000000000000" pitchFamily="2" charset="2"/>
              <a:buChar char="Ø"/>
            </a:pPr>
            <a:r>
              <a:rPr lang="en-US" sz="1400" dirty="0" smtClean="0">
                <a:solidFill>
                  <a:schemeClr val="tx1"/>
                </a:solidFill>
              </a:rPr>
              <a:t>Each teacher believes that bilinguals are just like any other teenager  who seeks peer approval and group membership.  To achieve this they  must  eradicate any salient differences between themselves and the dominant group.  ‘Englishness’ is perceived as undesirable because of the socio-cultural and socio-historical context in the Dordogne and as such mixed nationality pupils will do their utmost to play this down in the classroom.  It is believed that this is why bilinguals </a:t>
            </a:r>
            <a:r>
              <a:rPr lang="en-US" sz="1400" b="1" dirty="0" smtClean="0">
                <a:solidFill>
                  <a:schemeClr val="tx1"/>
                </a:solidFill>
              </a:rPr>
              <a:t>refuse to ‘participate’ in English classes in case their bicultural bilingual status is discovered by their peers</a:t>
            </a:r>
            <a:r>
              <a:rPr lang="en-US" sz="1400" dirty="0" smtClean="0">
                <a:solidFill>
                  <a:schemeClr val="tx1"/>
                </a:solidFill>
              </a:rPr>
              <a:t>.</a:t>
            </a:r>
          </a:p>
          <a:p>
            <a:pPr marL="411480" lvl="1" indent="0">
              <a:buNone/>
            </a:pPr>
            <a:endParaRPr lang="en-US" sz="1400" dirty="0" smtClean="0">
              <a:solidFill>
                <a:schemeClr val="tx1"/>
              </a:solidFill>
            </a:endParaRPr>
          </a:p>
          <a:p>
            <a:pPr>
              <a:buFont typeface="Wingdings" panose="05000000000000000000" pitchFamily="2" charset="2"/>
              <a:buChar char="Ø"/>
            </a:pPr>
            <a:r>
              <a:rPr lang="en-US" sz="1400" b="1" dirty="0" smtClean="0">
                <a:solidFill>
                  <a:schemeClr val="accent2">
                    <a:lumMod val="75000"/>
                  </a:schemeClr>
                </a:solidFill>
              </a:rPr>
              <a:t>Attitude of bilinguals to learning English in the classroom:</a:t>
            </a:r>
          </a:p>
          <a:p>
            <a:pPr marL="745236" lvl="1" indent="-342900">
              <a:buFont typeface="Wingdings" panose="05000000000000000000" pitchFamily="2" charset="2"/>
              <a:buChar char="Ø"/>
            </a:pPr>
            <a:r>
              <a:rPr lang="en-US" sz="1400" dirty="0" smtClean="0">
                <a:solidFill>
                  <a:schemeClr val="tx1"/>
                </a:solidFill>
              </a:rPr>
              <a:t>The teachers believe that these pupils should work hard at improving their  </a:t>
            </a:r>
            <a:r>
              <a:rPr lang="en-US" sz="1400" u="sng" dirty="0" smtClean="0">
                <a:solidFill>
                  <a:schemeClr val="tx1"/>
                </a:solidFill>
              </a:rPr>
              <a:t>reading and writing skills</a:t>
            </a:r>
            <a:r>
              <a:rPr lang="en-US" sz="1400" dirty="0">
                <a:solidFill>
                  <a:schemeClr val="tx1"/>
                </a:solidFill>
              </a:rPr>
              <a:t> </a:t>
            </a:r>
            <a:r>
              <a:rPr lang="en-US" sz="1400" dirty="0" smtClean="0">
                <a:solidFill>
                  <a:schemeClr val="tx1"/>
                </a:solidFill>
              </a:rPr>
              <a:t>if they wish to succeed.  </a:t>
            </a:r>
            <a:r>
              <a:rPr lang="en-US" sz="1400" b="1" dirty="0" smtClean="0">
                <a:solidFill>
                  <a:schemeClr val="tx1"/>
                </a:solidFill>
              </a:rPr>
              <a:t>They suggest that from their experience these bilingual pupils do not try hard enough and are therefore failing.</a:t>
            </a:r>
            <a:r>
              <a:rPr lang="en-US" sz="1400" dirty="0" smtClean="0">
                <a:solidFill>
                  <a:schemeClr val="tx1"/>
                </a:solidFill>
              </a:rPr>
              <a:t>  </a:t>
            </a:r>
          </a:p>
          <a:p>
            <a:pPr marL="1010412" lvl="2" indent="-342900">
              <a:buFont typeface="Wingdings" panose="05000000000000000000" pitchFamily="2" charset="2"/>
              <a:buChar char="Ø"/>
            </a:pPr>
            <a:r>
              <a:rPr lang="en-US" sz="1400" dirty="0" smtClean="0">
                <a:solidFill>
                  <a:schemeClr val="tx1"/>
                </a:solidFill>
              </a:rPr>
              <a:t>The </a:t>
            </a:r>
            <a:r>
              <a:rPr lang="en-US" sz="1400" dirty="0">
                <a:solidFill>
                  <a:schemeClr val="tx1"/>
                </a:solidFill>
              </a:rPr>
              <a:t>English teachers in this study seem to be influenced by how they learnt English as a foreign language at school and in turn, this seems to influence the representations they </a:t>
            </a:r>
            <a:r>
              <a:rPr lang="en-US" sz="1400" dirty="0" smtClean="0">
                <a:solidFill>
                  <a:schemeClr val="tx1"/>
                </a:solidFill>
              </a:rPr>
              <a:t>hold </a:t>
            </a:r>
            <a:r>
              <a:rPr lang="en-US" sz="1400" dirty="0">
                <a:solidFill>
                  <a:schemeClr val="tx1"/>
                </a:solidFill>
              </a:rPr>
              <a:t>concerning how a second language should be taught and </a:t>
            </a:r>
            <a:r>
              <a:rPr lang="en-US" sz="1400" dirty="0" smtClean="0">
                <a:solidFill>
                  <a:schemeClr val="tx1"/>
                </a:solidFill>
              </a:rPr>
              <a:t>learnt.</a:t>
            </a:r>
          </a:p>
          <a:p>
            <a:pPr marL="402336" lvl="1" indent="0">
              <a:buNone/>
            </a:pPr>
            <a:endParaRPr lang="en-US" sz="1400" dirty="0" smtClean="0">
              <a:solidFill>
                <a:schemeClr val="tx1"/>
              </a:solidFill>
            </a:endParaRPr>
          </a:p>
          <a:p>
            <a:pPr marL="745236" lvl="1" indent="-342900">
              <a:buFont typeface="Wingdings" panose="05000000000000000000" pitchFamily="2" charset="2"/>
              <a:buChar char="Ø"/>
            </a:pPr>
            <a:r>
              <a:rPr lang="en-US" sz="1400" dirty="0" smtClean="0">
                <a:solidFill>
                  <a:schemeClr val="tx1"/>
                </a:solidFill>
              </a:rPr>
              <a:t>Oral work or ‘participation’ described tends to involve reciting a lesson or answering specific questions on a lesson rather than interactive oral activities.  </a:t>
            </a:r>
            <a:r>
              <a:rPr lang="en-US" sz="1400" b="1" dirty="0" smtClean="0">
                <a:solidFill>
                  <a:schemeClr val="tx1"/>
                </a:solidFill>
              </a:rPr>
              <a:t>Low bilingual participation is put down to bilingual boredom or a lack of effort </a:t>
            </a:r>
            <a:r>
              <a:rPr lang="en-US" sz="1400" dirty="0" smtClean="0">
                <a:solidFill>
                  <a:schemeClr val="tx1"/>
                </a:solidFill>
              </a:rPr>
              <a:t>(teacher A and D) whereas teacher B believes that they are waiting for their classmates to answer first and </a:t>
            </a:r>
            <a:r>
              <a:rPr lang="en-US" sz="1400" b="1" dirty="0" smtClean="0">
                <a:solidFill>
                  <a:schemeClr val="tx1"/>
                </a:solidFill>
              </a:rPr>
              <a:t>only participate when nobody else knows the answer</a:t>
            </a:r>
            <a:r>
              <a:rPr lang="en-US" sz="1400" dirty="0" smtClean="0">
                <a:solidFill>
                  <a:schemeClr val="tx1"/>
                </a:solidFill>
              </a:rPr>
              <a:t>.</a:t>
            </a:r>
            <a:endParaRPr lang="en-US" sz="1400" i="1" dirty="0">
              <a:solidFill>
                <a:schemeClr val="tx1"/>
              </a:solidFill>
            </a:endParaRPr>
          </a:p>
        </p:txBody>
      </p:sp>
    </p:spTree>
    <p:extLst>
      <p:ext uri="{BB962C8B-B14F-4D97-AF65-F5344CB8AC3E}">
        <p14:creationId xmlns:p14="http://schemas.microsoft.com/office/powerpoint/2010/main" val="27235693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19256" cy="720080"/>
          </a:xfrm>
        </p:spPr>
        <p:txBody>
          <a:bodyPr/>
          <a:lstStyle/>
          <a:p>
            <a:r>
              <a:rPr lang="fr-FR" dirty="0" smtClean="0"/>
              <a:t>The </a:t>
            </a:r>
            <a:r>
              <a:rPr lang="fr-FR" dirty="0" err="1" smtClean="0"/>
              <a:t>Context</a:t>
            </a:r>
            <a:endParaRPr lang="fr-FR" dirty="0"/>
          </a:p>
        </p:txBody>
      </p:sp>
      <p:sp>
        <p:nvSpPr>
          <p:cNvPr id="3" name="Content Placeholder 2"/>
          <p:cNvSpPr>
            <a:spLocks noGrp="1"/>
          </p:cNvSpPr>
          <p:nvPr>
            <p:ph idx="1"/>
          </p:nvPr>
        </p:nvSpPr>
        <p:spPr>
          <a:xfrm>
            <a:off x="323528" y="1412776"/>
            <a:ext cx="8363272" cy="5161760"/>
          </a:xfrm>
        </p:spPr>
        <p:txBody>
          <a:bodyPr>
            <a:normAutofit fontScale="47500" lnSpcReduction="20000"/>
          </a:bodyPr>
          <a:lstStyle/>
          <a:p>
            <a:pPr marL="109728" indent="0">
              <a:buNone/>
            </a:pPr>
            <a:r>
              <a:rPr lang="en-US" sz="4200" dirty="0" smtClean="0"/>
              <a:t>The </a:t>
            </a:r>
            <a:r>
              <a:rPr lang="en-US" sz="4200" b="1" dirty="0" smtClean="0"/>
              <a:t>Dordogne</a:t>
            </a:r>
            <a:r>
              <a:rPr lang="en-US" sz="4200" dirty="0" smtClean="0"/>
              <a:t> has experienced an escalating number of British families taking up residence in France over the last twenty five years.  </a:t>
            </a:r>
          </a:p>
          <a:p>
            <a:pPr marL="109728" indent="0">
              <a:buNone/>
            </a:pPr>
            <a:r>
              <a:rPr lang="en-US" sz="4200" dirty="0" smtClean="0"/>
              <a:t>As a consequence, schools have children from mono-lingual English speaking British migrant families we will call: ‘</a:t>
            </a:r>
            <a:r>
              <a:rPr lang="en-US" sz="4200" b="1" dirty="0" smtClean="0"/>
              <a:t>British migrant child</a:t>
            </a:r>
            <a:r>
              <a:rPr lang="en-US" sz="4200" dirty="0" smtClean="0"/>
              <a:t>’ and mixed-lingual French/English speaking families we will refer to as: ‘</a:t>
            </a:r>
            <a:r>
              <a:rPr lang="en-US" sz="4200" b="1" dirty="0" smtClean="0"/>
              <a:t>mixed nationality bicultural bilingual child</a:t>
            </a:r>
            <a:r>
              <a:rPr lang="en-US" sz="4200" dirty="0" smtClean="0"/>
              <a:t>’. </a:t>
            </a:r>
          </a:p>
          <a:p>
            <a:pPr marL="109728" indent="0">
              <a:buNone/>
            </a:pPr>
            <a:endParaRPr lang="en-US" sz="4200" dirty="0" smtClean="0"/>
          </a:p>
          <a:p>
            <a:pPr marL="109728" indent="0">
              <a:buNone/>
            </a:pPr>
            <a:r>
              <a:rPr lang="en-US" sz="4200" dirty="0" smtClean="0"/>
              <a:t>Focus of study:</a:t>
            </a:r>
          </a:p>
          <a:p>
            <a:pPr marL="109728" indent="0">
              <a:buNone/>
            </a:pPr>
            <a:endParaRPr lang="en-US" sz="4200" dirty="0" smtClean="0"/>
          </a:p>
          <a:p>
            <a:pPr>
              <a:buFont typeface="Wingdings" panose="05000000000000000000" pitchFamily="2" charset="2"/>
              <a:buChar char="Ø"/>
            </a:pPr>
            <a:r>
              <a:rPr lang="en-US" sz="4200" b="1" dirty="0" smtClean="0">
                <a:solidFill>
                  <a:schemeClr val="accent2">
                    <a:lumMod val="75000"/>
                  </a:schemeClr>
                </a:solidFill>
              </a:rPr>
              <a:t>French native speaking teachers </a:t>
            </a:r>
            <a:r>
              <a:rPr lang="en-US" sz="4200" b="1" dirty="0"/>
              <a:t>(consecutive </a:t>
            </a:r>
            <a:r>
              <a:rPr lang="en-US" sz="4200" b="1" dirty="0" smtClean="0"/>
              <a:t>bilinguals) who </a:t>
            </a:r>
            <a:r>
              <a:rPr lang="en-US" sz="4200" b="1" dirty="0"/>
              <a:t>teach English as a foreign language</a:t>
            </a:r>
            <a:r>
              <a:rPr lang="en-US" sz="4200" dirty="0"/>
              <a:t> at lower secondary school (</a:t>
            </a:r>
            <a:r>
              <a:rPr lang="en-US" sz="4200" i="1" dirty="0"/>
              <a:t>collège</a:t>
            </a:r>
            <a:r>
              <a:rPr lang="en-US" sz="4200" dirty="0"/>
              <a:t>) from year 7 (</a:t>
            </a:r>
            <a:r>
              <a:rPr lang="en-US" sz="4200" i="1" dirty="0"/>
              <a:t>6ème</a:t>
            </a:r>
            <a:r>
              <a:rPr lang="en-US" sz="4200" dirty="0"/>
              <a:t>) to year 10 (</a:t>
            </a:r>
            <a:r>
              <a:rPr lang="en-US" sz="4200" i="1" dirty="0" smtClean="0"/>
              <a:t>3ème</a:t>
            </a:r>
            <a:r>
              <a:rPr lang="en-US" sz="4200" dirty="0" smtClean="0"/>
              <a:t>).</a:t>
            </a:r>
          </a:p>
          <a:p>
            <a:pPr>
              <a:buFont typeface="Wingdings" panose="05000000000000000000" pitchFamily="2" charset="2"/>
              <a:buChar char="Ø"/>
            </a:pPr>
            <a:endParaRPr lang="en-US" sz="4200" dirty="0"/>
          </a:p>
          <a:p>
            <a:pPr>
              <a:buFont typeface="Wingdings" panose="05000000000000000000" pitchFamily="2" charset="2"/>
              <a:buChar char="Ø"/>
            </a:pPr>
            <a:r>
              <a:rPr lang="en-US" sz="4200" b="1" dirty="0" smtClean="0">
                <a:solidFill>
                  <a:schemeClr val="accent2">
                    <a:lumMod val="75000"/>
                  </a:schemeClr>
                </a:solidFill>
              </a:rPr>
              <a:t>Mixed nationality bicultural/bilingual </a:t>
            </a:r>
            <a:r>
              <a:rPr lang="en-US" sz="4200" b="1" dirty="0">
                <a:solidFill>
                  <a:schemeClr val="accent2">
                    <a:lumMod val="75000"/>
                  </a:schemeClr>
                </a:solidFill>
              </a:rPr>
              <a:t>children  </a:t>
            </a:r>
            <a:r>
              <a:rPr lang="en-US" sz="4200" b="1" dirty="0" smtClean="0"/>
              <a:t>(simultaneous bilinguals) </a:t>
            </a:r>
            <a:r>
              <a:rPr lang="en-US" sz="4200" dirty="0" smtClean="0"/>
              <a:t>from mixed-lingual families who are </a:t>
            </a:r>
            <a:r>
              <a:rPr lang="en-US" sz="4200" dirty="0"/>
              <a:t>likely to speak English at home with </a:t>
            </a:r>
            <a:r>
              <a:rPr lang="en-US" sz="4200" dirty="0" smtClean="0"/>
              <a:t>their  British parent </a:t>
            </a:r>
            <a:r>
              <a:rPr lang="en-US" sz="4200" dirty="0"/>
              <a:t>to various degrees and French with their French </a:t>
            </a:r>
            <a:r>
              <a:rPr lang="en-US" sz="4200" dirty="0" smtClean="0"/>
              <a:t>parent.</a:t>
            </a:r>
          </a:p>
          <a:p>
            <a:pPr marL="109728" indent="0">
              <a:buNone/>
            </a:pPr>
            <a:endParaRPr lang="en-US" sz="4200" dirty="0" smtClean="0"/>
          </a:p>
          <a:p>
            <a:pPr marL="109728" indent="0">
              <a:buNone/>
            </a:pPr>
            <a:endParaRPr lang="en-US" dirty="0" smtClean="0"/>
          </a:p>
          <a:p>
            <a:pPr marL="109728" indent="0">
              <a:buNone/>
            </a:pPr>
            <a:endParaRPr lang="en-US" dirty="0"/>
          </a:p>
          <a:p>
            <a:pPr marL="109728" indent="0">
              <a:buNone/>
            </a:pPr>
            <a:endParaRPr lang="en-US" dirty="0"/>
          </a:p>
          <a:p>
            <a:pPr marL="109728" indent="0">
              <a:buNone/>
            </a:pPr>
            <a:endParaRPr lang="fr-FR" dirty="0"/>
          </a:p>
        </p:txBody>
      </p:sp>
    </p:spTree>
    <p:extLst>
      <p:ext uri="{BB962C8B-B14F-4D97-AF65-F5344CB8AC3E}">
        <p14:creationId xmlns:p14="http://schemas.microsoft.com/office/powerpoint/2010/main" val="66839449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19256" cy="5809832"/>
          </a:xfrm>
        </p:spPr>
        <p:txBody>
          <a:bodyPr>
            <a:normAutofit fontScale="47500" lnSpcReduction="20000"/>
          </a:bodyPr>
          <a:lstStyle/>
          <a:p>
            <a:pPr marL="109728" indent="0">
              <a:buNone/>
            </a:pPr>
            <a:r>
              <a:rPr lang="en-US" sz="3500" b="1" dirty="0">
                <a:solidFill>
                  <a:schemeClr val="accent2">
                    <a:lumMod val="75000"/>
                  </a:schemeClr>
                </a:solidFill>
              </a:rPr>
              <a:t>D</a:t>
            </a:r>
            <a:r>
              <a:rPr lang="en-US" sz="3500" b="1" dirty="0" smtClean="0">
                <a:solidFill>
                  <a:schemeClr val="accent2">
                    <a:lumMod val="75000"/>
                  </a:schemeClr>
                </a:solidFill>
              </a:rPr>
              <a:t>o the bicultural bilingual pupils </a:t>
            </a:r>
            <a:r>
              <a:rPr lang="en-US" sz="3500" b="1" u="sng" dirty="0" smtClean="0">
                <a:solidFill>
                  <a:schemeClr val="accent2">
                    <a:lumMod val="75000"/>
                  </a:schemeClr>
                </a:solidFill>
              </a:rPr>
              <a:t>believe</a:t>
            </a:r>
            <a:r>
              <a:rPr lang="en-US" sz="3500" b="1" dirty="0" smtClean="0">
                <a:solidFill>
                  <a:schemeClr val="accent2">
                    <a:lumMod val="75000"/>
                  </a:schemeClr>
                </a:solidFill>
              </a:rPr>
              <a:t> they ‘hide’ </a:t>
            </a:r>
            <a:r>
              <a:rPr lang="en-US" sz="3500" b="1" dirty="0">
                <a:solidFill>
                  <a:schemeClr val="accent2">
                    <a:lumMod val="75000"/>
                  </a:schemeClr>
                </a:solidFill>
              </a:rPr>
              <a:t>or ‘</a:t>
            </a:r>
            <a:r>
              <a:rPr lang="en-US" sz="3500" b="1" dirty="0" smtClean="0">
                <a:solidFill>
                  <a:schemeClr val="accent2">
                    <a:lumMod val="75000"/>
                  </a:schemeClr>
                </a:solidFill>
              </a:rPr>
              <a:t>play </a:t>
            </a:r>
            <a:r>
              <a:rPr lang="en-US" sz="3500" b="1" dirty="0">
                <a:solidFill>
                  <a:schemeClr val="accent2">
                    <a:lumMod val="75000"/>
                  </a:schemeClr>
                </a:solidFill>
              </a:rPr>
              <a:t>down’ their bilingual bicultural status</a:t>
            </a:r>
            <a:r>
              <a:rPr lang="en-US" sz="3500" b="1" dirty="0" smtClean="0">
                <a:solidFill>
                  <a:schemeClr val="accent2">
                    <a:lumMod val="75000"/>
                  </a:schemeClr>
                </a:solidFill>
              </a:rPr>
              <a:t>?</a:t>
            </a:r>
          </a:p>
          <a:p>
            <a:pPr marL="109728" indent="0">
              <a:buNone/>
            </a:pPr>
            <a:endParaRPr lang="en-US" sz="3500" b="1" dirty="0" smtClean="0"/>
          </a:p>
          <a:p>
            <a:pPr>
              <a:buFont typeface="Wingdings" panose="05000000000000000000" pitchFamily="2" charset="2"/>
              <a:buChar char="Ø"/>
            </a:pPr>
            <a:r>
              <a:rPr lang="en-US" sz="3800" dirty="0" smtClean="0"/>
              <a:t>Bicultural bilingual </a:t>
            </a:r>
            <a:r>
              <a:rPr lang="en-US" sz="3800" dirty="0"/>
              <a:t>pupils do not seem to believe that they are </a:t>
            </a:r>
            <a:r>
              <a:rPr lang="fr-FR" sz="3800" b="1" dirty="0" err="1">
                <a:solidFill>
                  <a:schemeClr val="accent2">
                    <a:lumMod val="75000"/>
                  </a:schemeClr>
                </a:solidFill>
              </a:rPr>
              <a:t>hiding</a:t>
            </a:r>
            <a:r>
              <a:rPr lang="fr-FR" sz="3800" b="1" dirty="0"/>
              <a:t> </a:t>
            </a:r>
            <a:r>
              <a:rPr lang="fr-FR" sz="3800" dirty="0" err="1"/>
              <a:t>their</a:t>
            </a:r>
            <a:r>
              <a:rPr lang="fr-FR" sz="3800" dirty="0"/>
              <a:t> mixed </a:t>
            </a:r>
            <a:r>
              <a:rPr lang="fr-FR" sz="3800" dirty="0" err="1"/>
              <a:t>nationality</a:t>
            </a:r>
            <a:r>
              <a:rPr lang="fr-FR" sz="3800" dirty="0"/>
              <a:t> </a:t>
            </a:r>
            <a:r>
              <a:rPr lang="fr-FR" sz="3800" dirty="0" err="1" smtClean="0"/>
              <a:t>bicultural</a:t>
            </a:r>
            <a:r>
              <a:rPr lang="fr-FR" sz="3800" dirty="0" smtClean="0"/>
              <a:t> or </a:t>
            </a:r>
            <a:r>
              <a:rPr lang="fr-FR" sz="3800" dirty="0" err="1" smtClean="0"/>
              <a:t>bilingual</a:t>
            </a:r>
            <a:r>
              <a:rPr lang="fr-FR" sz="3800" dirty="0" smtClean="0"/>
              <a:t> </a:t>
            </a:r>
            <a:r>
              <a:rPr lang="fr-FR" sz="3800" dirty="0" err="1"/>
              <a:t>status</a:t>
            </a:r>
            <a:r>
              <a:rPr lang="fr-FR" sz="3800" dirty="0"/>
              <a:t> </a:t>
            </a:r>
            <a:r>
              <a:rPr lang="fr-FR" sz="3800" dirty="0" err="1"/>
              <a:t>from</a:t>
            </a:r>
            <a:r>
              <a:rPr lang="fr-FR" sz="3800" dirty="0"/>
              <a:t> </a:t>
            </a:r>
            <a:r>
              <a:rPr lang="fr-FR" sz="3800" dirty="0" err="1"/>
              <a:t>their</a:t>
            </a:r>
            <a:r>
              <a:rPr lang="fr-FR" sz="3800" dirty="0"/>
              <a:t> </a:t>
            </a:r>
            <a:r>
              <a:rPr lang="fr-FR" sz="3800" dirty="0" err="1"/>
              <a:t>teachers</a:t>
            </a:r>
            <a:r>
              <a:rPr lang="fr-FR" sz="3800" dirty="0" smtClean="0"/>
              <a:t>:</a:t>
            </a:r>
          </a:p>
          <a:p>
            <a:pPr>
              <a:buFont typeface="Wingdings" panose="05000000000000000000" pitchFamily="2" charset="2"/>
              <a:buChar char="Ø"/>
            </a:pPr>
            <a:endParaRPr lang="fr-FR" sz="3800" dirty="0"/>
          </a:p>
          <a:p>
            <a:pPr lvl="1">
              <a:buFont typeface="Wingdings" panose="05000000000000000000" pitchFamily="2" charset="2"/>
              <a:buChar char="Ø"/>
            </a:pPr>
            <a:r>
              <a:rPr lang="fr-FR" sz="3800" dirty="0" err="1" smtClean="0">
                <a:solidFill>
                  <a:schemeClr val="tx1"/>
                </a:solidFill>
              </a:rPr>
              <a:t>Instead</a:t>
            </a:r>
            <a:r>
              <a:rPr lang="fr-FR" sz="3800" dirty="0" smtClean="0">
                <a:solidFill>
                  <a:schemeClr val="tx1"/>
                </a:solidFill>
              </a:rPr>
              <a:t> </a:t>
            </a:r>
            <a:r>
              <a:rPr lang="fr-FR" sz="3800" dirty="0" err="1" smtClean="0">
                <a:solidFill>
                  <a:schemeClr val="tx1"/>
                </a:solidFill>
              </a:rPr>
              <a:t>they</a:t>
            </a:r>
            <a:r>
              <a:rPr lang="fr-FR" sz="3800" dirty="0" smtClean="0">
                <a:solidFill>
                  <a:schemeClr val="tx1"/>
                </a:solidFill>
              </a:rPr>
              <a:t> </a:t>
            </a:r>
            <a:r>
              <a:rPr lang="fr-FR" sz="3800" dirty="0" err="1" smtClean="0">
                <a:solidFill>
                  <a:schemeClr val="tx1"/>
                </a:solidFill>
              </a:rPr>
              <a:t>seem</a:t>
            </a:r>
            <a:r>
              <a:rPr lang="fr-FR" sz="3800" dirty="0" smtClean="0">
                <a:solidFill>
                  <a:schemeClr val="tx1"/>
                </a:solidFill>
              </a:rPr>
              <a:t> </a:t>
            </a:r>
            <a:r>
              <a:rPr lang="fr-FR" sz="3800" dirty="0">
                <a:solidFill>
                  <a:schemeClr val="tx1"/>
                </a:solidFill>
              </a:rPr>
              <a:t>to </a:t>
            </a:r>
            <a:r>
              <a:rPr lang="fr-FR" sz="3800" dirty="0" err="1">
                <a:solidFill>
                  <a:schemeClr val="tx1"/>
                </a:solidFill>
              </a:rPr>
              <a:t>be</a:t>
            </a:r>
            <a:r>
              <a:rPr lang="fr-FR" sz="3800" dirty="0">
                <a:solidFill>
                  <a:schemeClr val="tx1"/>
                </a:solidFill>
              </a:rPr>
              <a:t> </a:t>
            </a:r>
            <a:r>
              <a:rPr lang="fr-FR" sz="3800" dirty="0" err="1">
                <a:solidFill>
                  <a:schemeClr val="tx1"/>
                </a:solidFill>
              </a:rPr>
              <a:t>playing</a:t>
            </a:r>
            <a:r>
              <a:rPr lang="fr-FR" sz="3800" dirty="0">
                <a:solidFill>
                  <a:schemeClr val="tx1"/>
                </a:solidFill>
              </a:rPr>
              <a:t> </a:t>
            </a:r>
            <a:r>
              <a:rPr lang="fr-FR" sz="3800" u="sng" dirty="0">
                <a:solidFill>
                  <a:schemeClr val="tx1"/>
                </a:solidFill>
              </a:rPr>
              <a:t>‘</a:t>
            </a:r>
            <a:r>
              <a:rPr lang="fr-FR" sz="3800" u="sng" dirty="0" err="1">
                <a:solidFill>
                  <a:schemeClr val="tx1"/>
                </a:solidFill>
              </a:rPr>
              <a:t>hide</a:t>
            </a:r>
            <a:r>
              <a:rPr lang="fr-FR" sz="3800" u="sng" dirty="0">
                <a:solidFill>
                  <a:schemeClr val="tx1"/>
                </a:solidFill>
              </a:rPr>
              <a:t> and </a:t>
            </a:r>
            <a:r>
              <a:rPr lang="fr-FR" sz="3800" u="sng" dirty="0" err="1">
                <a:solidFill>
                  <a:schemeClr val="accent2">
                    <a:lumMod val="75000"/>
                  </a:schemeClr>
                </a:solidFill>
              </a:rPr>
              <a:t>seek</a:t>
            </a:r>
            <a:r>
              <a:rPr lang="fr-FR" sz="3800" u="sng" dirty="0" smtClean="0">
                <a:solidFill>
                  <a:schemeClr val="tx1"/>
                </a:solidFill>
              </a:rPr>
              <a:t>’</a:t>
            </a:r>
            <a:r>
              <a:rPr lang="fr-FR" sz="3800" dirty="0" smtClean="0">
                <a:solidFill>
                  <a:schemeClr val="tx1"/>
                </a:solidFill>
              </a:rPr>
              <a:t>.  </a:t>
            </a:r>
            <a:r>
              <a:rPr lang="fr-FR" sz="3800" dirty="0" err="1">
                <a:solidFill>
                  <a:schemeClr val="tx1"/>
                </a:solidFill>
              </a:rPr>
              <a:t>They</a:t>
            </a:r>
            <a:r>
              <a:rPr lang="fr-FR" sz="3800" dirty="0">
                <a:solidFill>
                  <a:schemeClr val="tx1"/>
                </a:solidFill>
              </a:rPr>
              <a:t> </a:t>
            </a:r>
            <a:r>
              <a:rPr lang="fr-FR" sz="3800" dirty="0" err="1">
                <a:solidFill>
                  <a:schemeClr val="tx1"/>
                </a:solidFill>
              </a:rPr>
              <a:t>expect</a:t>
            </a:r>
            <a:r>
              <a:rPr lang="fr-FR" sz="3800" dirty="0">
                <a:solidFill>
                  <a:schemeClr val="tx1"/>
                </a:solidFill>
              </a:rPr>
              <a:t> to </a:t>
            </a:r>
            <a:r>
              <a:rPr lang="fr-FR" sz="3800" dirty="0" err="1">
                <a:solidFill>
                  <a:schemeClr val="tx1"/>
                </a:solidFill>
              </a:rPr>
              <a:t>be</a:t>
            </a:r>
            <a:r>
              <a:rPr lang="fr-FR" sz="3800" dirty="0">
                <a:solidFill>
                  <a:schemeClr val="tx1"/>
                </a:solidFill>
              </a:rPr>
              <a:t> ‘</a:t>
            </a:r>
            <a:r>
              <a:rPr lang="fr-FR" sz="3800" dirty="0" err="1">
                <a:solidFill>
                  <a:schemeClr val="accent2">
                    <a:lumMod val="75000"/>
                  </a:schemeClr>
                </a:solidFill>
              </a:rPr>
              <a:t>found</a:t>
            </a:r>
            <a:r>
              <a:rPr lang="fr-FR" sz="3800" dirty="0">
                <a:solidFill>
                  <a:schemeClr val="tx1"/>
                </a:solidFill>
              </a:rPr>
              <a:t>’ by </a:t>
            </a:r>
            <a:r>
              <a:rPr lang="fr-FR" sz="3800" dirty="0" err="1">
                <a:solidFill>
                  <a:schemeClr val="tx1"/>
                </a:solidFill>
              </a:rPr>
              <a:t>their</a:t>
            </a:r>
            <a:r>
              <a:rPr lang="fr-FR" sz="3800" dirty="0">
                <a:solidFill>
                  <a:schemeClr val="tx1"/>
                </a:solidFill>
              </a:rPr>
              <a:t> English </a:t>
            </a:r>
            <a:r>
              <a:rPr lang="fr-FR" sz="3800" dirty="0" err="1">
                <a:solidFill>
                  <a:schemeClr val="tx1"/>
                </a:solidFill>
              </a:rPr>
              <a:t>teacher</a:t>
            </a:r>
            <a:r>
              <a:rPr lang="fr-FR" sz="3800" dirty="0">
                <a:solidFill>
                  <a:schemeClr val="tx1"/>
                </a:solidFill>
              </a:rPr>
              <a:t> </a:t>
            </a:r>
            <a:r>
              <a:rPr lang="fr-FR" sz="3800" dirty="0" err="1">
                <a:solidFill>
                  <a:schemeClr val="tx1"/>
                </a:solidFill>
              </a:rPr>
              <a:t>who</a:t>
            </a:r>
            <a:r>
              <a:rPr lang="fr-FR" sz="3800" dirty="0">
                <a:solidFill>
                  <a:schemeClr val="tx1"/>
                </a:solidFill>
              </a:rPr>
              <a:t>:  ‘</a:t>
            </a:r>
            <a:r>
              <a:rPr lang="fr-FR" sz="3800" i="1" dirty="0" err="1">
                <a:solidFill>
                  <a:schemeClr val="tx1"/>
                </a:solidFill>
              </a:rPr>
              <a:t>should</a:t>
            </a:r>
            <a:r>
              <a:rPr lang="fr-FR" sz="3800" i="1" dirty="0">
                <a:solidFill>
                  <a:schemeClr val="tx1"/>
                </a:solidFill>
              </a:rPr>
              <a:t> know</a:t>
            </a:r>
            <a:r>
              <a:rPr lang="fr-FR" sz="3800" dirty="0">
                <a:solidFill>
                  <a:schemeClr val="tx1"/>
                </a:solidFill>
              </a:rPr>
              <a:t>’ </a:t>
            </a:r>
            <a:r>
              <a:rPr lang="fr-FR" sz="3800" dirty="0" err="1">
                <a:solidFill>
                  <a:schemeClr val="tx1"/>
                </a:solidFill>
              </a:rPr>
              <a:t>they</a:t>
            </a:r>
            <a:r>
              <a:rPr lang="fr-FR" sz="3800" dirty="0">
                <a:solidFill>
                  <a:schemeClr val="tx1"/>
                </a:solidFill>
              </a:rPr>
              <a:t> are </a:t>
            </a:r>
            <a:r>
              <a:rPr lang="fr-FR" sz="3800" dirty="0" err="1">
                <a:solidFill>
                  <a:schemeClr val="tx1"/>
                </a:solidFill>
              </a:rPr>
              <a:t>bilingual</a:t>
            </a:r>
            <a:r>
              <a:rPr lang="fr-FR" sz="3800" dirty="0">
                <a:solidFill>
                  <a:schemeClr val="tx1"/>
                </a:solidFill>
              </a:rPr>
              <a:t>.  This </a:t>
            </a:r>
            <a:r>
              <a:rPr lang="fr-FR" sz="3800" dirty="0" err="1">
                <a:solidFill>
                  <a:schemeClr val="tx1"/>
                </a:solidFill>
              </a:rPr>
              <a:t>finding</a:t>
            </a:r>
            <a:r>
              <a:rPr lang="fr-FR" sz="3800" dirty="0">
                <a:solidFill>
                  <a:schemeClr val="tx1"/>
                </a:solidFill>
              </a:rPr>
              <a:t> </a:t>
            </a:r>
            <a:r>
              <a:rPr lang="fr-FR" sz="3800" dirty="0" err="1">
                <a:solidFill>
                  <a:schemeClr val="tx1"/>
                </a:solidFill>
              </a:rPr>
              <a:t>is</a:t>
            </a:r>
            <a:r>
              <a:rPr lang="fr-FR" sz="3800" dirty="0">
                <a:solidFill>
                  <a:schemeClr val="tx1"/>
                </a:solidFill>
              </a:rPr>
              <a:t> </a:t>
            </a:r>
            <a:r>
              <a:rPr lang="fr-FR" sz="3800" dirty="0" err="1">
                <a:solidFill>
                  <a:schemeClr val="tx1"/>
                </a:solidFill>
              </a:rPr>
              <a:t>presented</a:t>
            </a:r>
            <a:r>
              <a:rPr lang="fr-FR" sz="3800" dirty="0">
                <a:solidFill>
                  <a:schemeClr val="tx1"/>
                </a:solidFill>
              </a:rPr>
              <a:t> as </a:t>
            </a:r>
            <a:r>
              <a:rPr lang="fr-FR" sz="3800" dirty="0" err="1">
                <a:solidFill>
                  <a:schemeClr val="tx1"/>
                </a:solidFill>
              </a:rPr>
              <a:t>inevitable</a:t>
            </a:r>
            <a:r>
              <a:rPr lang="fr-FR" sz="3800" dirty="0">
                <a:solidFill>
                  <a:schemeClr val="tx1"/>
                </a:solidFill>
              </a:rPr>
              <a:t>:</a:t>
            </a:r>
            <a:r>
              <a:rPr lang="en-US" sz="3800" dirty="0">
                <a:solidFill>
                  <a:schemeClr val="tx1"/>
                </a:solidFill>
              </a:rPr>
              <a:t>‘</a:t>
            </a:r>
            <a:r>
              <a:rPr lang="en-US" sz="3800" i="1" dirty="0">
                <a:solidFill>
                  <a:schemeClr val="tx1"/>
                </a:solidFill>
              </a:rPr>
              <a:t>I like to see their face </a:t>
            </a:r>
            <a:r>
              <a:rPr lang="en-US" sz="3800" b="1" i="1" u="sng" dirty="0" smtClean="0">
                <a:solidFill>
                  <a:schemeClr val="tx1"/>
                </a:solidFill>
              </a:rPr>
              <a:t>when</a:t>
            </a:r>
            <a:r>
              <a:rPr lang="en-US" sz="3800" i="1" dirty="0" smtClean="0">
                <a:solidFill>
                  <a:schemeClr val="tx1"/>
                </a:solidFill>
              </a:rPr>
              <a:t> </a:t>
            </a:r>
            <a:r>
              <a:rPr lang="en-US" sz="3800" i="1" dirty="0">
                <a:solidFill>
                  <a:schemeClr val="tx1"/>
                </a:solidFill>
              </a:rPr>
              <a:t>they find out’</a:t>
            </a:r>
            <a:r>
              <a:rPr lang="en-US" sz="3800" dirty="0">
                <a:solidFill>
                  <a:schemeClr val="tx1"/>
                </a:solidFill>
              </a:rPr>
              <a:t>. </a:t>
            </a:r>
            <a:r>
              <a:rPr lang="fr-FR" sz="3800" dirty="0">
                <a:solidFill>
                  <a:schemeClr val="tx1"/>
                </a:solidFill>
              </a:rPr>
              <a:t>  </a:t>
            </a:r>
            <a:r>
              <a:rPr lang="fr-FR" sz="3800" dirty="0" err="1">
                <a:solidFill>
                  <a:schemeClr val="tx1"/>
                </a:solidFill>
              </a:rPr>
              <a:t>However</a:t>
            </a:r>
            <a:r>
              <a:rPr lang="fr-FR" sz="3800" dirty="0">
                <a:solidFill>
                  <a:schemeClr val="tx1"/>
                </a:solidFill>
              </a:rPr>
              <a:t> the moment </a:t>
            </a:r>
            <a:r>
              <a:rPr lang="fr-FR" sz="3800" dirty="0" err="1">
                <a:solidFill>
                  <a:schemeClr val="tx1"/>
                </a:solidFill>
              </a:rPr>
              <a:t>when</a:t>
            </a:r>
            <a:r>
              <a:rPr lang="fr-FR" sz="3800" dirty="0">
                <a:solidFill>
                  <a:schemeClr val="tx1"/>
                </a:solidFill>
              </a:rPr>
              <a:t> all </a:t>
            </a:r>
            <a:r>
              <a:rPr lang="fr-FR" sz="3800" dirty="0" err="1">
                <a:solidFill>
                  <a:schemeClr val="tx1"/>
                </a:solidFill>
              </a:rPr>
              <a:t>is</a:t>
            </a:r>
            <a:r>
              <a:rPr lang="fr-FR" sz="3800" dirty="0">
                <a:solidFill>
                  <a:schemeClr val="tx1"/>
                </a:solidFill>
              </a:rPr>
              <a:t> </a:t>
            </a:r>
            <a:r>
              <a:rPr lang="fr-FR" sz="3800" dirty="0" err="1">
                <a:solidFill>
                  <a:schemeClr val="tx1"/>
                </a:solidFill>
              </a:rPr>
              <a:t>revealed</a:t>
            </a:r>
            <a:r>
              <a:rPr lang="fr-FR" sz="3800" dirty="0">
                <a:solidFill>
                  <a:schemeClr val="tx1"/>
                </a:solidFill>
              </a:rPr>
              <a:t> </a:t>
            </a:r>
            <a:r>
              <a:rPr lang="fr-FR" sz="3800" dirty="0" err="1">
                <a:solidFill>
                  <a:schemeClr val="tx1"/>
                </a:solidFill>
              </a:rPr>
              <a:t>is</a:t>
            </a:r>
            <a:r>
              <a:rPr lang="fr-FR" sz="3800" dirty="0">
                <a:solidFill>
                  <a:schemeClr val="tx1"/>
                </a:solidFill>
              </a:rPr>
              <a:t> </a:t>
            </a:r>
            <a:r>
              <a:rPr lang="fr-FR" sz="3800" dirty="0" err="1">
                <a:solidFill>
                  <a:schemeClr val="tx1"/>
                </a:solidFill>
              </a:rPr>
              <a:t>what</a:t>
            </a:r>
            <a:r>
              <a:rPr lang="fr-FR" sz="3800" dirty="0">
                <a:solidFill>
                  <a:schemeClr val="tx1"/>
                </a:solidFill>
              </a:rPr>
              <a:t> </a:t>
            </a:r>
            <a:r>
              <a:rPr lang="fr-FR" sz="3800" dirty="0" err="1">
                <a:solidFill>
                  <a:schemeClr val="tx1"/>
                </a:solidFill>
              </a:rPr>
              <a:t>makes</a:t>
            </a:r>
            <a:r>
              <a:rPr lang="fr-FR" sz="3800" dirty="0">
                <a:solidFill>
                  <a:schemeClr val="tx1"/>
                </a:solidFill>
              </a:rPr>
              <a:t> the ‘</a:t>
            </a:r>
            <a:r>
              <a:rPr lang="fr-FR" sz="3800" dirty="0" err="1">
                <a:solidFill>
                  <a:schemeClr val="tx1"/>
                </a:solidFill>
              </a:rPr>
              <a:t>game</a:t>
            </a:r>
            <a:r>
              <a:rPr lang="fr-FR" sz="3800" dirty="0">
                <a:solidFill>
                  <a:schemeClr val="tx1"/>
                </a:solidFill>
              </a:rPr>
              <a:t>’ </a:t>
            </a:r>
            <a:r>
              <a:rPr lang="fr-FR" sz="3800" dirty="0" err="1">
                <a:solidFill>
                  <a:schemeClr val="tx1"/>
                </a:solidFill>
              </a:rPr>
              <a:t>amusing</a:t>
            </a:r>
            <a:r>
              <a:rPr lang="fr-FR" sz="3800" dirty="0">
                <a:solidFill>
                  <a:schemeClr val="tx1"/>
                </a:solidFill>
              </a:rPr>
              <a:t> or ‘</a:t>
            </a:r>
            <a:r>
              <a:rPr lang="fr-FR" sz="3800" i="1" dirty="0" err="1">
                <a:solidFill>
                  <a:schemeClr val="tx1"/>
                </a:solidFill>
              </a:rPr>
              <a:t>funny</a:t>
            </a:r>
            <a:r>
              <a:rPr lang="fr-FR" sz="3800" dirty="0">
                <a:solidFill>
                  <a:schemeClr val="tx1"/>
                </a:solidFill>
              </a:rPr>
              <a:t>’ </a:t>
            </a:r>
            <a:r>
              <a:rPr lang="fr-FR" sz="3800" dirty="0" err="1">
                <a:solidFill>
                  <a:schemeClr val="tx1"/>
                </a:solidFill>
              </a:rPr>
              <a:t>because</a:t>
            </a:r>
            <a:r>
              <a:rPr lang="fr-FR" sz="3800" dirty="0">
                <a:solidFill>
                  <a:schemeClr val="tx1"/>
                </a:solidFill>
              </a:rPr>
              <a:t> </a:t>
            </a:r>
            <a:r>
              <a:rPr lang="fr-FR" sz="3800" dirty="0" err="1">
                <a:solidFill>
                  <a:schemeClr val="tx1"/>
                </a:solidFill>
              </a:rPr>
              <a:t>it</a:t>
            </a:r>
            <a:r>
              <a:rPr lang="fr-FR" sz="3800" dirty="0">
                <a:solidFill>
                  <a:schemeClr val="tx1"/>
                </a:solidFill>
              </a:rPr>
              <a:t> has been </a:t>
            </a:r>
            <a:r>
              <a:rPr lang="fr-FR" sz="3800" dirty="0" err="1">
                <a:solidFill>
                  <a:schemeClr val="tx1"/>
                </a:solidFill>
              </a:rPr>
              <a:t>anticipated</a:t>
            </a:r>
            <a:r>
              <a:rPr lang="fr-FR" sz="3800" dirty="0">
                <a:solidFill>
                  <a:schemeClr val="tx1"/>
                </a:solidFill>
              </a:rPr>
              <a:t> </a:t>
            </a:r>
            <a:r>
              <a:rPr lang="fr-FR" sz="3800" dirty="0" err="1">
                <a:solidFill>
                  <a:schemeClr val="tx1"/>
                </a:solidFill>
              </a:rPr>
              <a:t>from</a:t>
            </a:r>
            <a:r>
              <a:rPr lang="fr-FR" sz="3800" dirty="0">
                <a:solidFill>
                  <a:schemeClr val="tx1"/>
                </a:solidFill>
              </a:rPr>
              <a:t> the </a:t>
            </a:r>
            <a:r>
              <a:rPr lang="fr-FR" sz="3800" dirty="0" err="1">
                <a:solidFill>
                  <a:schemeClr val="tx1"/>
                </a:solidFill>
              </a:rPr>
              <a:t>start</a:t>
            </a:r>
            <a:r>
              <a:rPr lang="fr-FR" sz="3800" dirty="0" smtClean="0">
                <a:solidFill>
                  <a:schemeClr val="tx1"/>
                </a:solidFill>
              </a:rPr>
              <a:t>.</a:t>
            </a:r>
          </a:p>
          <a:p>
            <a:pPr marL="146304" indent="0">
              <a:buNone/>
            </a:pPr>
            <a:endParaRPr lang="en-US" sz="3800" dirty="0" smtClean="0"/>
          </a:p>
          <a:p>
            <a:pPr marL="1010412" lvl="1" indent="-571500">
              <a:buFont typeface="Wingdings" panose="05000000000000000000" pitchFamily="2" charset="2"/>
              <a:buChar char="Ø"/>
            </a:pPr>
            <a:r>
              <a:rPr lang="en-US" sz="3800" dirty="0" smtClean="0"/>
              <a:t>Why would these pupils expect to be found?  </a:t>
            </a:r>
          </a:p>
          <a:p>
            <a:pPr marL="1275588" lvl="2" indent="-571500">
              <a:buFont typeface="Wingdings" panose="05000000000000000000" pitchFamily="2" charset="2"/>
              <a:buChar char="Ø"/>
            </a:pPr>
            <a:r>
              <a:rPr lang="en-US" sz="3800" dirty="0" smtClean="0"/>
              <a:t>One explanation is that  mixed nationality bicultural bilingual </a:t>
            </a:r>
            <a:r>
              <a:rPr lang="en-US" sz="3800" dirty="0"/>
              <a:t>pupils </a:t>
            </a:r>
            <a:r>
              <a:rPr lang="en-US" sz="3800" u="sng" dirty="0" smtClean="0"/>
              <a:t>identify</a:t>
            </a:r>
            <a:r>
              <a:rPr lang="en-US" sz="3800" dirty="0" smtClean="0"/>
              <a:t> </a:t>
            </a:r>
            <a:r>
              <a:rPr lang="en-US" sz="3800" dirty="0"/>
              <a:t>with their English </a:t>
            </a:r>
            <a:r>
              <a:rPr lang="en-US" sz="3800" dirty="0" smtClean="0"/>
              <a:t>teachers</a:t>
            </a:r>
            <a:r>
              <a:rPr lang="en-US" sz="3800" dirty="0"/>
              <a:t> </a:t>
            </a:r>
            <a:r>
              <a:rPr lang="en-US" sz="3800" dirty="0" smtClean="0"/>
              <a:t>because these teachers share salient features of biculturalism, bilinguality, nationality and are parental figures.</a:t>
            </a:r>
            <a:endParaRPr lang="en-US" sz="3800" dirty="0"/>
          </a:p>
          <a:p>
            <a:pPr>
              <a:buFont typeface="Wingdings" panose="05000000000000000000" pitchFamily="2" charset="2"/>
              <a:buChar char="Ø"/>
            </a:pPr>
            <a:r>
              <a:rPr lang="fr-FR" sz="3800" dirty="0" smtClean="0"/>
              <a:t>The </a:t>
            </a:r>
            <a:r>
              <a:rPr lang="fr-FR" sz="3800" dirty="0" err="1" smtClean="0"/>
              <a:t>two</a:t>
            </a:r>
            <a:r>
              <a:rPr lang="fr-FR" sz="3800" dirty="0" smtClean="0"/>
              <a:t> </a:t>
            </a:r>
            <a:r>
              <a:rPr lang="fr-FR" sz="3800" dirty="0" err="1" smtClean="0"/>
              <a:t>pupils</a:t>
            </a:r>
            <a:r>
              <a:rPr lang="fr-FR" sz="3800" dirty="0" smtClean="0"/>
              <a:t> do not </a:t>
            </a:r>
            <a:r>
              <a:rPr lang="fr-FR" sz="3800" dirty="0" err="1" smtClean="0"/>
              <a:t>seem</a:t>
            </a:r>
            <a:r>
              <a:rPr lang="fr-FR" sz="3800" dirty="0" smtClean="0"/>
              <a:t> to </a:t>
            </a:r>
            <a:r>
              <a:rPr lang="fr-FR" sz="3800" dirty="0" err="1" smtClean="0"/>
              <a:t>be</a:t>
            </a:r>
            <a:r>
              <a:rPr lang="fr-FR" sz="3800" dirty="0"/>
              <a:t> </a:t>
            </a:r>
            <a:r>
              <a:rPr lang="fr-FR" sz="3800" dirty="0" err="1" smtClean="0"/>
              <a:t>aware</a:t>
            </a:r>
            <a:r>
              <a:rPr lang="fr-FR" sz="3800" dirty="0" smtClean="0"/>
              <a:t> of a </a:t>
            </a:r>
            <a:r>
              <a:rPr lang="fr-FR" sz="3800" dirty="0" err="1" smtClean="0"/>
              <a:t>need</a:t>
            </a:r>
            <a:r>
              <a:rPr lang="fr-FR" sz="3800" dirty="0" smtClean="0"/>
              <a:t> to </a:t>
            </a:r>
            <a:r>
              <a:rPr lang="fr-FR" sz="3800" dirty="0" err="1" smtClean="0"/>
              <a:t>hide</a:t>
            </a:r>
            <a:r>
              <a:rPr lang="fr-FR" sz="3800" dirty="0" smtClean="0"/>
              <a:t> </a:t>
            </a:r>
            <a:r>
              <a:rPr lang="fr-FR" sz="3800" dirty="0" err="1" smtClean="0"/>
              <a:t>their</a:t>
            </a:r>
            <a:r>
              <a:rPr lang="fr-FR" sz="3800" dirty="0" smtClean="0"/>
              <a:t> </a:t>
            </a:r>
            <a:r>
              <a:rPr lang="fr-FR" sz="3800" dirty="0" err="1" smtClean="0"/>
              <a:t>bicultural</a:t>
            </a:r>
            <a:r>
              <a:rPr lang="fr-FR" sz="3800" dirty="0"/>
              <a:t> </a:t>
            </a:r>
            <a:r>
              <a:rPr lang="fr-FR" sz="3800" dirty="0" err="1" smtClean="0"/>
              <a:t>bilingual</a:t>
            </a:r>
            <a:r>
              <a:rPr lang="fr-FR" sz="3800" dirty="0" smtClean="0"/>
              <a:t> </a:t>
            </a:r>
            <a:r>
              <a:rPr lang="fr-FR" sz="3800" dirty="0" err="1" smtClean="0"/>
              <a:t>status</a:t>
            </a:r>
            <a:r>
              <a:rPr lang="fr-FR" sz="3800" dirty="0" smtClean="0"/>
              <a:t> </a:t>
            </a:r>
            <a:r>
              <a:rPr lang="fr-FR" sz="3800" dirty="0"/>
              <a:t>t</a:t>
            </a:r>
            <a:r>
              <a:rPr lang="fr-FR" sz="3800" dirty="0" smtClean="0"/>
              <a:t>o </a:t>
            </a:r>
            <a:r>
              <a:rPr lang="fr-FR" sz="3800" dirty="0" err="1" smtClean="0"/>
              <a:t>be</a:t>
            </a:r>
            <a:r>
              <a:rPr lang="fr-FR" sz="3800" dirty="0" smtClean="0"/>
              <a:t> </a:t>
            </a:r>
            <a:r>
              <a:rPr lang="fr-FR" sz="3800" dirty="0" err="1" smtClean="0"/>
              <a:t>accepted</a:t>
            </a:r>
            <a:r>
              <a:rPr lang="fr-FR" sz="3800" dirty="0" smtClean="0"/>
              <a:t> in the group-class.  On the </a:t>
            </a:r>
            <a:r>
              <a:rPr lang="fr-FR" sz="3800" dirty="0" err="1" smtClean="0"/>
              <a:t>contrary</a:t>
            </a:r>
            <a:r>
              <a:rPr lang="fr-FR" sz="3800" dirty="0" smtClean="0"/>
              <a:t> </a:t>
            </a:r>
            <a:r>
              <a:rPr lang="fr-FR" sz="3800" dirty="0" err="1" smtClean="0"/>
              <a:t>they</a:t>
            </a:r>
            <a:r>
              <a:rPr lang="fr-FR" sz="3800" dirty="0" smtClean="0"/>
              <a:t> </a:t>
            </a:r>
            <a:r>
              <a:rPr lang="fr-FR" sz="3800" dirty="0" err="1" smtClean="0"/>
              <a:t>both</a:t>
            </a:r>
            <a:r>
              <a:rPr lang="fr-FR" sz="3800" dirty="0" smtClean="0"/>
              <a:t> </a:t>
            </a:r>
            <a:r>
              <a:rPr lang="fr-FR" sz="3800" dirty="0" err="1" smtClean="0"/>
              <a:t>indicate</a:t>
            </a:r>
            <a:r>
              <a:rPr lang="fr-FR" sz="3800" dirty="0" smtClean="0"/>
              <a:t> </a:t>
            </a:r>
            <a:r>
              <a:rPr lang="fr-FR" sz="3800" dirty="0" err="1" smtClean="0"/>
              <a:t>that</a:t>
            </a:r>
            <a:r>
              <a:rPr lang="fr-FR" sz="3800" dirty="0" smtClean="0"/>
              <a:t> </a:t>
            </a:r>
            <a:r>
              <a:rPr lang="fr-FR" sz="3800" dirty="0" err="1" smtClean="0"/>
              <a:t>they</a:t>
            </a:r>
            <a:r>
              <a:rPr lang="fr-FR" sz="3800" dirty="0" smtClean="0"/>
              <a:t> use </a:t>
            </a:r>
            <a:r>
              <a:rPr lang="fr-FR" sz="3800" dirty="0" err="1" smtClean="0"/>
              <a:t>this</a:t>
            </a:r>
            <a:r>
              <a:rPr lang="fr-FR" sz="3800" dirty="0" smtClean="0"/>
              <a:t> </a:t>
            </a:r>
            <a:r>
              <a:rPr lang="fr-FR" sz="3800" dirty="0" err="1" smtClean="0"/>
              <a:t>status</a:t>
            </a:r>
            <a:r>
              <a:rPr lang="fr-FR" sz="3800" dirty="0" smtClean="0"/>
              <a:t> to help </a:t>
            </a:r>
            <a:r>
              <a:rPr lang="fr-FR" sz="3800" dirty="0" err="1" smtClean="0"/>
              <a:t>their</a:t>
            </a:r>
            <a:r>
              <a:rPr lang="fr-FR" sz="3800" dirty="0" smtClean="0"/>
              <a:t> </a:t>
            </a:r>
            <a:r>
              <a:rPr lang="fr-FR" sz="3800" dirty="0" err="1" smtClean="0"/>
              <a:t>friends</a:t>
            </a:r>
            <a:r>
              <a:rPr lang="fr-FR" sz="3800" dirty="0" smtClean="0"/>
              <a:t> </a:t>
            </a:r>
            <a:r>
              <a:rPr lang="fr-FR" sz="3800" dirty="0" err="1" smtClean="0"/>
              <a:t>with</a:t>
            </a:r>
            <a:r>
              <a:rPr lang="fr-FR" sz="3800" dirty="0" smtClean="0"/>
              <a:t> </a:t>
            </a:r>
            <a:r>
              <a:rPr lang="fr-FR" sz="3800" dirty="0" err="1" smtClean="0"/>
              <a:t>their</a:t>
            </a:r>
            <a:r>
              <a:rPr lang="fr-FR" sz="3800" dirty="0" smtClean="0"/>
              <a:t> </a:t>
            </a:r>
            <a:r>
              <a:rPr lang="fr-FR" sz="3800" dirty="0" err="1" smtClean="0"/>
              <a:t>language</a:t>
            </a:r>
            <a:r>
              <a:rPr lang="fr-FR" sz="3800" dirty="0" smtClean="0"/>
              <a:t> </a:t>
            </a:r>
            <a:r>
              <a:rPr lang="fr-FR" sz="3800" dirty="0" err="1" smtClean="0"/>
              <a:t>learning</a:t>
            </a:r>
            <a:r>
              <a:rPr lang="fr-FR" sz="3800" dirty="0" smtClean="0"/>
              <a:t> and </a:t>
            </a:r>
            <a:r>
              <a:rPr lang="fr-FR" sz="3800" dirty="0" err="1" smtClean="0"/>
              <a:t>even</a:t>
            </a:r>
            <a:r>
              <a:rPr lang="fr-FR" sz="3800" dirty="0" smtClean="0"/>
              <a:t> to help the English </a:t>
            </a:r>
            <a:r>
              <a:rPr lang="fr-FR" sz="3800" dirty="0" err="1" smtClean="0"/>
              <a:t>teacher</a:t>
            </a:r>
            <a:r>
              <a:rPr lang="fr-FR" sz="3800" dirty="0" smtClean="0"/>
              <a:t> </a:t>
            </a:r>
            <a:r>
              <a:rPr lang="fr-FR" sz="3800" dirty="0" err="1" smtClean="0"/>
              <a:t>with</a:t>
            </a:r>
            <a:r>
              <a:rPr lang="fr-FR" sz="3800" dirty="0" smtClean="0"/>
              <a:t> </a:t>
            </a:r>
            <a:r>
              <a:rPr lang="fr-FR" sz="3800" dirty="0" err="1" smtClean="0"/>
              <a:t>their</a:t>
            </a:r>
            <a:r>
              <a:rPr lang="fr-FR" sz="3800" dirty="0" smtClean="0"/>
              <a:t> </a:t>
            </a:r>
            <a:r>
              <a:rPr lang="fr-FR" sz="3800" dirty="0" err="1" smtClean="0"/>
              <a:t>lesson</a:t>
            </a:r>
            <a:r>
              <a:rPr lang="fr-FR" sz="3800" dirty="0" smtClean="0"/>
              <a:t>.  This </a:t>
            </a:r>
            <a:r>
              <a:rPr lang="fr-FR" sz="3800" dirty="0" err="1" smtClean="0"/>
              <a:t>correlates</a:t>
            </a:r>
            <a:r>
              <a:rPr lang="fr-FR" sz="3800" dirty="0" smtClean="0"/>
              <a:t> </a:t>
            </a:r>
            <a:r>
              <a:rPr lang="fr-FR" sz="3800" dirty="0" err="1" smtClean="0"/>
              <a:t>with</a:t>
            </a:r>
            <a:r>
              <a:rPr lang="fr-FR" sz="3800" dirty="0" smtClean="0"/>
              <a:t> </a:t>
            </a:r>
            <a:r>
              <a:rPr lang="fr-FR" sz="3800" dirty="0" err="1" smtClean="0"/>
              <a:t>teacher</a:t>
            </a:r>
            <a:r>
              <a:rPr lang="fr-FR" sz="3800" dirty="0" smtClean="0"/>
              <a:t> </a:t>
            </a:r>
            <a:r>
              <a:rPr lang="fr-FR" sz="3800" dirty="0" err="1" smtClean="0"/>
              <a:t>B’s</a:t>
            </a:r>
            <a:r>
              <a:rPr lang="fr-FR" sz="3800" dirty="0" smtClean="0"/>
              <a:t> observation.</a:t>
            </a:r>
          </a:p>
          <a:p>
            <a:pPr>
              <a:buFont typeface="Wingdings" panose="05000000000000000000" pitchFamily="2" charset="2"/>
              <a:buChar char="Ø"/>
            </a:pPr>
            <a:endParaRPr lang="fr-FR" sz="3800" dirty="0" smtClean="0"/>
          </a:p>
          <a:p>
            <a:pPr>
              <a:buFont typeface="Wingdings" panose="05000000000000000000" pitchFamily="2" charset="2"/>
              <a:buChar char="Ø"/>
            </a:pPr>
            <a:endParaRPr lang="fr-FR" sz="3500" dirty="0">
              <a:solidFill>
                <a:schemeClr val="tx1"/>
              </a:solidFill>
            </a:endParaRPr>
          </a:p>
          <a:p>
            <a:pPr marL="109728" indent="0">
              <a:buNone/>
            </a:pPr>
            <a:endParaRPr lang="fr-FR" sz="5500" dirty="0"/>
          </a:p>
        </p:txBody>
      </p:sp>
    </p:spTree>
    <p:extLst>
      <p:ext uri="{BB962C8B-B14F-4D97-AF65-F5344CB8AC3E}">
        <p14:creationId xmlns:p14="http://schemas.microsoft.com/office/powerpoint/2010/main" val="84997371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a:bodyPr>
          <a:lstStyle/>
          <a:p>
            <a:pPr marL="109728" indent="0">
              <a:buNone/>
            </a:pPr>
            <a:r>
              <a:rPr lang="en-US" b="1" dirty="0">
                <a:solidFill>
                  <a:schemeClr val="accent2">
                    <a:lumMod val="75000"/>
                  </a:schemeClr>
                </a:solidFill>
              </a:rPr>
              <a:t>There </a:t>
            </a:r>
            <a:r>
              <a:rPr lang="en-US" b="1" dirty="0" smtClean="0">
                <a:solidFill>
                  <a:schemeClr val="accent2">
                    <a:lumMod val="75000"/>
                  </a:schemeClr>
                </a:solidFill>
              </a:rPr>
              <a:t>appears therefore </a:t>
            </a:r>
            <a:r>
              <a:rPr lang="en-US" b="1" dirty="0">
                <a:solidFill>
                  <a:schemeClr val="accent2">
                    <a:lumMod val="75000"/>
                  </a:schemeClr>
                </a:solidFill>
              </a:rPr>
              <a:t>to be a mismatch between the </a:t>
            </a:r>
            <a:r>
              <a:rPr lang="en-US" b="1" dirty="0" smtClean="0">
                <a:solidFill>
                  <a:schemeClr val="accent2">
                    <a:lumMod val="75000"/>
                  </a:schemeClr>
                </a:solidFill>
              </a:rPr>
              <a:t>reasons put forward by the English teachers to explain why pupils </a:t>
            </a:r>
            <a:r>
              <a:rPr lang="en-US" b="1" dirty="0">
                <a:solidFill>
                  <a:schemeClr val="accent2">
                    <a:lumMod val="75000"/>
                  </a:schemeClr>
                </a:solidFill>
              </a:rPr>
              <a:t>‘</a:t>
            </a:r>
            <a:r>
              <a:rPr lang="en-US" b="1" dirty="0" smtClean="0">
                <a:solidFill>
                  <a:schemeClr val="accent2">
                    <a:lumMod val="75000"/>
                  </a:schemeClr>
                </a:solidFill>
              </a:rPr>
              <a:t>hide’ </a:t>
            </a:r>
            <a:r>
              <a:rPr lang="en-US" b="1" dirty="0">
                <a:solidFill>
                  <a:schemeClr val="accent2">
                    <a:lumMod val="75000"/>
                  </a:schemeClr>
                </a:solidFill>
              </a:rPr>
              <a:t>or ‘</a:t>
            </a:r>
            <a:r>
              <a:rPr lang="en-US" b="1" dirty="0" smtClean="0">
                <a:solidFill>
                  <a:schemeClr val="accent2">
                    <a:lumMod val="75000"/>
                  </a:schemeClr>
                </a:solidFill>
              </a:rPr>
              <a:t>play </a:t>
            </a:r>
            <a:r>
              <a:rPr lang="en-US" b="1" dirty="0">
                <a:solidFill>
                  <a:schemeClr val="accent2">
                    <a:lumMod val="75000"/>
                  </a:schemeClr>
                </a:solidFill>
              </a:rPr>
              <a:t>down’ their bilingual bicultural </a:t>
            </a:r>
            <a:r>
              <a:rPr lang="en-US" b="1" dirty="0" smtClean="0">
                <a:solidFill>
                  <a:schemeClr val="accent2">
                    <a:lumMod val="75000"/>
                  </a:schemeClr>
                </a:solidFill>
              </a:rPr>
              <a:t>status and the comments made by the pupils themselves.</a:t>
            </a:r>
            <a:endParaRPr lang="en-US" b="1" dirty="0">
              <a:solidFill>
                <a:schemeClr val="accent2">
                  <a:lumMod val="75000"/>
                </a:schemeClr>
              </a:solidFill>
            </a:endParaRPr>
          </a:p>
          <a:p>
            <a:pPr marL="109728" indent="0">
              <a:buNone/>
            </a:pPr>
            <a:r>
              <a:rPr lang="en-US" b="1" dirty="0" smtClean="0">
                <a:solidFill>
                  <a:schemeClr val="accent2">
                    <a:lumMod val="75000"/>
                  </a:schemeClr>
                </a:solidFill>
              </a:rPr>
              <a:t> </a:t>
            </a:r>
            <a:endParaRPr lang="en-US" b="1" dirty="0">
              <a:solidFill>
                <a:schemeClr val="accent2">
                  <a:lumMod val="75000"/>
                </a:schemeClr>
              </a:solidFill>
            </a:endParaRPr>
          </a:p>
          <a:p>
            <a:endParaRPr lang="en-US" dirty="0"/>
          </a:p>
          <a:p>
            <a:endParaRPr lang="fr-FR" dirty="0"/>
          </a:p>
        </p:txBody>
      </p:sp>
    </p:spTree>
    <p:extLst>
      <p:ext uri="{BB962C8B-B14F-4D97-AF65-F5344CB8AC3E}">
        <p14:creationId xmlns:p14="http://schemas.microsoft.com/office/powerpoint/2010/main" val="37619789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solidFill>
                  <a:schemeClr val="accent2">
                    <a:lumMod val="75000"/>
                  </a:schemeClr>
                </a:solidFill>
              </a:rPr>
              <a:t>How may knowing a child’s </a:t>
            </a:r>
            <a:r>
              <a:rPr lang="en-US" sz="2400" b="1" dirty="0" smtClean="0">
                <a:solidFill>
                  <a:schemeClr val="accent2">
                    <a:lumMod val="75000"/>
                  </a:schemeClr>
                </a:solidFill>
              </a:rPr>
              <a:t>bilingual bicultural </a:t>
            </a:r>
            <a:r>
              <a:rPr lang="en-US" sz="2400" b="1" dirty="0">
                <a:solidFill>
                  <a:schemeClr val="accent2">
                    <a:lumMod val="75000"/>
                  </a:schemeClr>
                </a:solidFill>
              </a:rPr>
              <a:t>status influence the teaching and assessment of these pupils in class?</a:t>
            </a:r>
            <a:br>
              <a:rPr lang="en-US" sz="2400" b="1" dirty="0">
                <a:solidFill>
                  <a:schemeClr val="accent2">
                    <a:lumMod val="75000"/>
                  </a:schemeClr>
                </a:solidFill>
              </a:rPr>
            </a:br>
            <a:endParaRPr lang="fr-FR" sz="2400" b="1" dirty="0">
              <a:solidFill>
                <a:schemeClr val="accent2">
                  <a:lumMod val="75000"/>
                </a:schemeClr>
              </a:solidFill>
            </a:endParaRPr>
          </a:p>
        </p:txBody>
      </p:sp>
      <p:sp>
        <p:nvSpPr>
          <p:cNvPr id="3" name="Content Placeholder 2"/>
          <p:cNvSpPr>
            <a:spLocks noGrp="1"/>
          </p:cNvSpPr>
          <p:nvPr>
            <p:ph idx="1"/>
          </p:nvPr>
        </p:nvSpPr>
        <p:spPr/>
        <p:txBody>
          <a:bodyPr>
            <a:normAutofit lnSpcReduction="10000"/>
          </a:bodyPr>
          <a:lstStyle/>
          <a:p>
            <a:pPr marL="109728" indent="0">
              <a:buNone/>
            </a:pPr>
            <a:r>
              <a:rPr lang="en-US" dirty="0" smtClean="0"/>
              <a:t> </a:t>
            </a:r>
          </a:p>
          <a:p>
            <a:r>
              <a:rPr lang="en-US" dirty="0" smtClean="0"/>
              <a:t>Expectation of high oral participation input</a:t>
            </a:r>
          </a:p>
          <a:p>
            <a:r>
              <a:rPr lang="en-US" dirty="0" smtClean="0"/>
              <a:t>Expectation of difficulties in written work</a:t>
            </a:r>
            <a:endParaRPr lang="en-US" dirty="0"/>
          </a:p>
          <a:p>
            <a:r>
              <a:rPr lang="en-US" dirty="0" smtClean="0"/>
              <a:t>Feelings of guilt because of perceived ‘bilingual boredom’</a:t>
            </a:r>
          </a:p>
          <a:p>
            <a:r>
              <a:rPr lang="en-US" dirty="0"/>
              <a:t>Teacher desire to provide challenging written work </a:t>
            </a:r>
          </a:p>
          <a:p>
            <a:r>
              <a:rPr lang="en-US" dirty="0" smtClean="0"/>
              <a:t>Difficulty </a:t>
            </a:r>
            <a:r>
              <a:rPr lang="en-US" dirty="0"/>
              <a:t>in assessing monolingual pupils and bilingual  pupils in the same class on an equal </a:t>
            </a:r>
            <a:r>
              <a:rPr lang="en-US" dirty="0" smtClean="0"/>
              <a:t>par </a:t>
            </a:r>
            <a:r>
              <a:rPr lang="en-US" dirty="0"/>
              <a:t>because of notions of ‘fairness’ and ‘effort’.</a:t>
            </a:r>
          </a:p>
          <a:p>
            <a:endParaRPr lang="en-US" dirty="0"/>
          </a:p>
          <a:p>
            <a:endParaRPr lang="en-US" dirty="0"/>
          </a:p>
          <a:p>
            <a:endParaRPr lang="fr-FR" dirty="0"/>
          </a:p>
        </p:txBody>
      </p:sp>
    </p:spTree>
    <p:extLst>
      <p:ext uri="{BB962C8B-B14F-4D97-AF65-F5344CB8AC3E}">
        <p14:creationId xmlns:p14="http://schemas.microsoft.com/office/powerpoint/2010/main" val="230471316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291264" cy="5809832"/>
          </a:xfrm>
        </p:spPr>
        <p:txBody>
          <a:bodyPr>
            <a:normAutofit fontScale="92500" lnSpcReduction="10000"/>
          </a:bodyPr>
          <a:lstStyle/>
          <a:p>
            <a:pPr marL="109728" indent="0">
              <a:buNone/>
            </a:pPr>
            <a:r>
              <a:rPr lang="en-US" b="1" dirty="0" smtClean="0">
                <a:solidFill>
                  <a:schemeClr val="accent2">
                    <a:lumMod val="75000"/>
                  </a:schemeClr>
                </a:solidFill>
              </a:rPr>
              <a:t>What </a:t>
            </a:r>
            <a:r>
              <a:rPr lang="en-US" b="1" dirty="0">
                <a:solidFill>
                  <a:schemeClr val="accent2">
                    <a:lumMod val="75000"/>
                  </a:schemeClr>
                </a:solidFill>
              </a:rPr>
              <a:t>are the consequences of this language learning </a:t>
            </a:r>
            <a:r>
              <a:rPr lang="en-US" b="1" dirty="0" smtClean="0">
                <a:solidFill>
                  <a:schemeClr val="accent2">
                    <a:lumMod val="75000"/>
                  </a:schemeClr>
                </a:solidFill>
              </a:rPr>
              <a:t>environment in the Dordogne </a:t>
            </a:r>
            <a:r>
              <a:rPr lang="en-US" b="1" dirty="0">
                <a:solidFill>
                  <a:schemeClr val="accent2">
                    <a:lumMod val="75000"/>
                  </a:schemeClr>
                </a:solidFill>
              </a:rPr>
              <a:t>for the </a:t>
            </a:r>
            <a:r>
              <a:rPr lang="en-US" b="1" dirty="0" smtClean="0">
                <a:solidFill>
                  <a:schemeClr val="accent2">
                    <a:lumMod val="75000"/>
                  </a:schemeClr>
                </a:solidFill>
              </a:rPr>
              <a:t>mixed nationality bicultural bilingual child?</a:t>
            </a:r>
          </a:p>
          <a:p>
            <a:pPr marL="109728" indent="0">
              <a:buNone/>
            </a:pPr>
            <a:endParaRPr lang="en-US" b="1" dirty="0">
              <a:solidFill>
                <a:schemeClr val="accent2">
                  <a:lumMod val="75000"/>
                </a:schemeClr>
              </a:solidFill>
            </a:endParaRPr>
          </a:p>
          <a:p>
            <a:pPr>
              <a:buFont typeface="Wingdings" panose="05000000000000000000" pitchFamily="2" charset="2"/>
              <a:buChar char="Ø"/>
            </a:pPr>
            <a:r>
              <a:rPr lang="en-US" dirty="0" smtClean="0"/>
              <a:t>Feelings of disappointment, anger and resentment</a:t>
            </a:r>
          </a:p>
          <a:p>
            <a:pPr lvl="1">
              <a:buFont typeface="Wingdings" panose="05000000000000000000" pitchFamily="2" charset="2"/>
              <a:buChar char="Ø"/>
            </a:pPr>
            <a:r>
              <a:rPr lang="en-US" dirty="0" smtClean="0"/>
              <a:t> 	pupil incomprehension when faced with lower marks 	than expected </a:t>
            </a:r>
          </a:p>
          <a:p>
            <a:pPr lvl="3">
              <a:buFont typeface="Wingdings" panose="05000000000000000000" pitchFamily="2" charset="2"/>
              <a:buChar char="Ø"/>
            </a:pPr>
            <a:r>
              <a:rPr lang="en-GB" dirty="0"/>
              <a:t> </a:t>
            </a:r>
            <a:r>
              <a:rPr lang="en-GB" dirty="0" smtClean="0"/>
              <a:t>marking </a:t>
            </a:r>
            <a:r>
              <a:rPr lang="en-US" dirty="0" smtClean="0"/>
              <a:t>scheme considered unfair or difficult to understand </a:t>
            </a:r>
          </a:p>
          <a:p>
            <a:pPr lvl="3">
              <a:buFont typeface="Wingdings" panose="05000000000000000000" pitchFamily="2" charset="2"/>
              <a:buChar char="Ø"/>
            </a:pPr>
            <a:r>
              <a:rPr lang="en-US" dirty="0" smtClean="0"/>
              <a:t> attitude of teachers viewed as critical, biased and unfair</a:t>
            </a:r>
          </a:p>
          <a:p>
            <a:pPr marL="978408" lvl="3" indent="0">
              <a:buNone/>
            </a:pPr>
            <a:endParaRPr lang="en-US" dirty="0" smtClean="0"/>
          </a:p>
          <a:p>
            <a:pPr>
              <a:buFont typeface="Wingdings" panose="05000000000000000000" pitchFamily="2" charset="2"/>
              <a:buChar char="Ø"/>
            </a:pPr>
            <a:r>
              <a:rPr lang="en-US" dirty="0"/>
              <a:t>Loss of </a:t>
            </a:r>
            <a:r>
              <a:rPr lang="en-US" dirty="0" smtClean="0"/>
              <a:t>motivation over time</a:t>
            </a:r>
            <a:endParaRPr lang="en-US" dirty="0"/>
          </a:p>
          <a:p>
            <a:pPr lvl="1">
              <a:buFont typeface="Wingdings" panose="05000000000000000000" pitchFamily="2" charset="2"/>
              <a:buChar char="Ø"/>
            </a:pPr>
            <a:r>
              <a:rPr lang="en-US" dirty="0" smtClean="0"/>
              <a:t> 	lack </a:t>
            </a:r>
            <a:r>
              <a:rPr lang="en-US" dirty="0"/>
              <a:t>of </a:t>
            </a:r>
            <a:r>
              <a:rPr lang="en-US" dirty="0" smtClean="0"/>
              <a:t>differentiation </a:t>
            </a:r>
            <a:r>
              <a:rPr lang="en-US" dirty="0">
                <a:sym typeface="Wingdings" panose="05000000000000000000" pitchFamily="2" charset="2"/>
              </a:rPr>
              <a:t> boring undemanding tasks </a:t>
            </a:r>
            <a:endParaRPr lang="en-US" dirty="0"/>
          </a:p>
          <a:p>
            <a:pPr lvl="1">
              <a:buFont typeface="Wingdings" panose="05000000000000000000" pitchFamily="2" charset="2"/>
              <a:buChar char="Ø"/>
            </a:pPr>
            <a:r>
              <a:rPr lang="en-US" dirty="0" smtClean="0"/>
              <a:t> 	little reward or recognition for ‘helping’ the teacher 	in his or her lesson </a:t>
            </a:r>
            <a:r>
              <a:rPr lang="en-US" dirty="0" smtClean="0">
                <a:sym typeface="Wingdings" panose="05000000000000000000" pitchFamily="2" charset="2"/>
              </a:rPr>
              <a:t> less and less participation</a:t>
            </a:r>
            <a:r>
              <a:rPr lang="en-US" dirty="0" smtClean="0"/>
              <a:t> </a:t>
            </a:r>
            <a:endParaRPr lang="en-US" dirty="0"/>
          </a:p>
          <a:p>
            <a:pPr lvl="1">
              <a:buFont typeface="Wingdings" panose="05000000000000000000" pitchFamily="2" charset="2"/>
              <a:buChar char="Ø"/>
            </a:pPr>
            <a:r>
              <a:rPr lang="en-US" dirty="0" smtClean="0"/>
              <a:t> 	lower and lower marks </a:t>
            </a:r>
            <a:r>
              <a:rPr lang="en-US" dirty="0" smtClean="0">
                <a:sym typeface="Wingdings" panose="05000000000000000000" pitchFamily="2" charset="2"/>
              </a:rPr>
              <a:t> less visible effort in class</a:t>
            </a:r>
          </a:p>
          <a:p>
            <a:pPr marL="411480" lvl="1" indent="0">
              <a:buNone/>
            </a:pPr>
            <a:endParaRPr lang="en-US" dirty="0" smtClean="0"/>
          </a:p>
          <a:p>
            <a:pPr marL="109728" indent="0">
              <a:buNone/>
            </a:pPr>
            <a:endParaRPr lang="en-US" dirty="0" smtClean="0"/>
          </a:p>
          <a:p>
            <a:pPr marL="109728" indent="0">
              <a:buNone/>
            </a:pPr>
            <a:endParaRPr lang="fr-FR" dirty="0"/>
          </a:p>
        </p:txBody>
      </p:sp>
    </p:spTree>
    <p:extLst>
      <p:ext uri="{BB962C8B-B14F-4D97-AF65-F5344CB8AC3E}">
        <p14:creationId xmlns:p14="http://schemas.microsoft.com/office/powerpoint/2010/main" val="36078002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92696"/>
            <a:ext cx="7776865" cy="648072"/>
          </a:xfrm>
        </p:spPr>
        <p:txBody>
          <a:bodyPr/>
          <a:lstStyle/>
          <a:p>
            <a:r>
              <a:rPr lang="fr-FR" dirty="0" smtClean="0"/>
              <a:t>Future perspectives</a:t>
            </a:r>
            <a:endParaRPr lang="fr-FR" dirty="0"/>
          </a:p>
        </p:txBody>
      </p:sp>
      <p:sp>
        <p:nvSpPr>
          <p:cNvPr id="3" name="Text Placeholder 2"/>
          <p:cNvSpPr>
            <a:spLocks noGrp="1"/>
          </p:cNvSpPr>
          <p:nvPr>
            <p:ph type="body" idx="1"/>
          </p:nvPr>
        </p:nvSpPr>
        <p:spPr>
          <a:xfrm>
            <a:off x="539552" y="1484784"/>
            <a:ext cx="7955161" cy="4680520"/>
          </a:xfrm>
        </p:spPr>
        <p:txBody>
          <a:bodyPr>
            <a:normAutofit fontScale="92500"/>
          </a:bodyPr>
          <a:lstStyle/>
          <a:p>
            <a:r>
              <a:rPr lang="fr-FR" sz="2400" b="1" dirty="0" smtClean="0"/>
              <a:t>Implications for initial and </a:t>
            </a:r>
            <a:r>
              <a:rPr lang="fr-FR" sz="2400" b="1" dirty="0" err="1" smtClean="0"/>
              <a:t>ongoing</a:t>
            </a:r>
            <a:r>
              <a:rPr lang="fr-FR" sz="2400" b="1" dirty="0" smtClean="0"/>
              <a:t> </a:t>
            </a:r>
            <a:r>
              <a:rPr lang="fr-FR" sz="2400" b="1" dirty="0" err="1" smtClean="0"/>
              <a:t>teacher</a:t>
            </a:r>
            <a:r>
              <a:rPr lang="fr-FR" sz="2400" b="1" dirty="0" smtClean="0"/>
              <a:t> training</a:t>
            </a:r>
            <a:r>
              <a:rPr lang="fr-FR" sz="2400" dirty="0" smtClean="0"/>
              <a:t>:</a:t>
            </a:r>
          </a:p>
          <a:p>
            <a:pPr marL="388620" indent="-342900">
              <a:buFont typeface="Wingdings" panose="05000000000000000000" pitchFamily="2" charset="2"/>
              <a:buChar char="§"/>
            </a:pPr>
            <a:r>
              <a:rPr lang="fr-FR" dirty="0" err="1" smtClean="0"/>
              <a:t>Research</a:t>
            </a:r>
            <a:r>
              <a:rPr lang="fr-FR" dirty="0" smtClean="0"/>
              <a:t>:</a:t>
            </a:r>
          </a:p>
          <a:p>
            <a:pPr marL="1001268" lvl="1" indent="-342900">
              <a:buFont typeface="Wingdings" panose="05000000000000000000" pitchFamily="2" charset="2"/>
              <a:buChar char="§"/>
            </a:pPr>
            <a:r>
              <a:rPr lang="fr-FR" sz="2000" dirty="0" err="1" smtClean="0"/>
              <a:t>Language</a:t>
            </a:r>
            <a:r>
              <a:rPr lang="fr-FR" sz="2000" dirty="0" smtClean="0"/>
              <a:t> </a:t>
            </a:r>
            <a:r>
              <a:rPr lang="fr-FR" sz="2000" dirty="0" err="1" smtClean="0"/>
              <a:t>learning</a:t>
            </a:r>
            <a:r>
              <a:rPr lang="fr-FR" sz="2000" dirty="0" smtClean="0"/>
              <a:t> </a:t>
            </a:r>
            <a:r>
              <a:rPr lang="fr-FR" sz="2000" dirty="0" err="1" smtClean="0"/>
              <a:t>needs</a:t>
            </a:r>
            <a:r>
              <a:rPr lang="fr-FR" sz="2000" dirty="0" smtClean="0"/>
              <a:t> of </a:t>
            </a:r>
            <a:r>
              <a:rPr lang="fr-FR" sz="2000" dirty="0" err="1" smtClean="0"/>
              <a:t>different</a:t>
            </a:r>
            <a:r>
              <a:rPr lang="fr-FR" sz="2000" dirty="0" smtClean="0"/>
              <a:t> types of English L1/L2 </a:t>
            </a:r>
            <a:r>
              <a:rPr lang="fr-FR" sz="2000" dirty="0" err="1" smtClean="0"/>
              <a:t>learners</a:t>
            </a:r>
            <a:r>
              <a:rPr lang="fr-FR" sz="2000" dirty="0" smtClean="0"/>
              <a:t> as </a:t>
            </a:r>
            <a:r>
              <a:rPr lang="fr-FR" sz="2000" dirty="0" err="1" smtClean="0"/>
              <a:t>well</a:t>
            </a:r>
            <a:r>
              <a:rPr lang="fr-FR" sz="2000" dirty="0" smtClean="0"/>
              <a:t> as </a:t>
            </a:r>
            <a:r>
              <a:rPr lang="fr-FR" sz="2000" dirty="0" err="1" smtClean="0"/>
              <a:t>those</a:t>
            </a:r>
            <a:r>
              <a:rPr lang="fr-FR" sz="2000" dirty="0" smtClean="0"/>
              <a:t> of </a:t>
            </a:r>
            <a:r>
              <a:rPr lang="fr-FR" sz="2000" dirty="0" err="1" smtClean="0"/>
              <a:t>simultaneous</a:t>
            </a:r>
            <a:r>
              <a:rPr lang="fr-FR" sz="2000" dirty="0" smtClean="0"/>
              <a:t>/</a:t>
            </a:r>
            <a:r>
              <a:rPr lang="fr-FR" sz="2000" dirty="0" err="1" smtClean="0"/>
              <a:t>consecutive</a:t>
            </a:r>
            <a:r>
              <a:rPr lang="fr-FR" sz="2000" dirty="0" smtClean="0"/>
              <a:t> </a:t>
            </a:r>
            <a:r>
              <a:rPr lang="fr-FR" sz="2000" dirty="0" err="1" smtClean="0"/>
              <a:t>bilinguals</a:t>
            </a:r>
            <a:r>
              <a:rPr lang="fr-FR" sz="2000" dirty="0" smtClean="0"/>
              <a:t>…</a:t>
            </a:r>
          </a:p>
          <a:p>
            <a:pPr marL="1001268" lvl="1" indent="-342900">
              <a:buFont typeface="Wingdings" panose="05000000000000000000" pitchFamily="2" charset="2"/>
              <a:buChar char="§"/>
            </a:pPr>
            <a:r>
              <a:rPr lang="en-US" sz="2000" dirty="0" smtClean="0"/>
              <a:t>The concept </a:t>
            </a:r>
            <a:r>
              <a:rPr lang="en-US" sz="2000" dirty="0"/>
              <a:t>of social identity as represented in social identity theory and self-</a:t>
            </a:r>
            <a:r>
              <a:rPr lang="en-US" sz="2000" dirty="0" err="1"/>
              <a:t>categorisation</a:t>
            </a:r>
            <a:r>
              <a:rPr lang="en-US" sz="2000" dirty="0"/>
              <a:t> theory </a:t>
            </a:r>
            <a:r>
              <a:rPr lang="en-US" sz="2000" dirty="0" smtClean="0"/>
              <a:t>and how these theories relate to teaching in the English classroom</a:t>
            </a:r>
            <a:endParaRPr lang="fr-FR" sz="2000" dirty="0" smtClean="0"/>
          </a:p>
          <a:p>
            <a:pPr marL="388620" indent="-342900">
              <a:buFont typeface="Wingdings" panose="05000000000000000000" pitchFamily="2" charset="2"/>
              <a:buChar char="§"/>
            </a:pPr>
            <a:r>
              <a:rPr lang="fr-FR" dirty="0" err="1" smtClean="0"/>
              <a:t>Integrate</a:t>
            </a:r>
            <a:r>
              <a:rPr lang="fr-FR" dirty="0" smtClean="0"/>
              <a:t> CEFR </a:t>
            </a:r>
            <a:r>
              <a:rPr lang="fr-FR" dirty="0" err="1" smtClean="0"/>
              <a:t>task</a:t>
            </a:r>
            <a:r>
              <a:rPr lang="fr-FR" dirty="0" smtClean="0"/>
              <a:t> </a:t>
            </a:r>
            <a:r>
              <a:rPr lang="fr-FR" dirty="0" err="1" smtClean="0"/>
              <a:t>approach</a:t>
            </a:r>
            <a:r>
              <a:rPr lang="fr-FR" dirty="0" smtClean="0"/>
              <a:t> more </a:t>
            </a:r>
            <a:r>
              <a:rPr lang="fr-FR" dirty="0" err="1" smtClean="0"/>
              <a:t>fully</a:t>
            </a:r>
            <a:r>
              <a:rPr lang="fr-FR" dirty="0" smtClean="0"/>
              <a:t> </a:t>
            </a:r>
            <a:r>
              <a:rPr lang="fr-FR" dirty="0" err="1" smtClean="0"/>
              <a:t>into</a:t>
            </a:r>
            <a:r>
              <a:rPr lang="fr-FR" dirty="0" smtClean="0"/>
              <a:t> classroom practice: </a:t>
            </a:r>
          </a:p>
          <a:p>
            <a:pPr marL="1001268" lvl="1" indent="-342900">
              <a:buFont typeface="Wingdings" panose="05000000000000000000" pitchFamily="2" charset="2"/>
              <a:buChar char="§"/>
            </a:pPr>
            <a:r>
              <a:rPr lang="fr-FR" sz="2200" dirty="0" err="1" smtClean="0"/>
              <a:t>Differenciation</a:t>
            </a:r>
            <a:r>
              <a:rPr lang="fr-FR" sz="2200" dirty="0" smtClean="0"/>
              <a:t> - </a:t>
            </a:r>
            <a:r>
              <a:rPr lang="fr-FR" sz="2200" dirty="0" err="1" smtClean="0"/>
              <a:t>challenging</a:t>
            </a:r>
            <a:r>
              <a:rPr lang="fr-FR" sz="2200" dirty="0" smtClean="0"/>
              <a:t> </a:t>
            </a:r>
            <a:r>
              <a:rPr lang="fr-FR" sz="2200" dirty="0" err="1" smtClean="0"/>
              <a:t>tasks</a:t>
            </a:r>
            <a:r>
              <a:rPr lang="fr-FR" sz="2200" dirty="0" smtClean="0"/>
              <a:t> for all </a:t>
            </a:r>
            <a:r>
              <a:rPr lang="fr-FR" sz="2200" dirty="0" err="1" smtClean="0"/>
              <a:t>pupils</a:t>
            </a:r>
            <a:r>
              <a:rPr lang="fr-FR" sz="2200" dirty="0"/>
              <a:t> </a:t>
            </a:r>
            <a:r>
              <a:rPr lang="fr-FR" sz="2200" dirty="0" smtClean="0"/>
              <a:t>(L1 &amp; L2 </a:t>
            </a:r>
            <a:r>
              <a:rPr lang="fr-FR" sz="2200" dirty="0" err="1" smtClean="0"/>
              <a:t>learners</a:t>
            </a:r>
            <a:r>
              <a:rPr lang="fr-FR" sz="2200" dirty="0" smtClean="0"/>
              <a:t>)</a:t>
            </a:r>
          </a:p>
          <a:p>
            <a:pPr marL="1001268" lvl="1" indent="-342900">
              <a:buFont typeface="Wingdings" panose="05000000000000000000" pitchFamily="2" charset="2"/>
              <a:buChar char="§"/>
            </a:pPr>
            <a:r>
              <a:rPr lang="fr-FR" sz="2200" dirty="0" smtClean="0"/>
              <a:t>Transparent </a:t>
            </a:r>
            <a:r>
              <a:rPr lang="fr-FR" sz="2200" dirty="0" err="1" smtClean="0"/>
              <a:t>marking</a:t>
            </a:r>
            <a:r>
              <a:rPr lang="fr-FR" sz="2200" dirty="0" smtClean="0"/>
              <a:t> system </a:t>
            </a:r>
            <a:r>
              <a:rPr lang="fr-FR" sz="2200" dirty="0" err="1" smtClean="0"/>
              <a:t>based</a:t>
            </a:r>
            <a:r>
              <a:rPr lang="fr-FR" sz="2200" dirty="0" smtClean="0"/>
              <a:t> on objective CEFR </a:t>
            </a:r>
            <a:r>
              <a:rPr lang="fr-FR" sz="2200" dirty="0" err="1" smtClean="0"/>
              <a:t>levels</a:t>
            </a:r>
            <a:r>
              <a:rPr lang="fr-FR" sz="2200" dirty="0" smtClean="0"/>
              <a:t> </a:t>
            </a:r>
            <a:r>
              <a:rPr lang="fr-FR" sz="2200" dirty="0" err="1" smtClean="0"/>
              <a:t>rather</a:t>
            </a:r>
            <a:r>
              <a:rPr lang="fr-FR" sz="2200" dirty="0" smtClean="0"/>
              <a:t> </a:t>
            </a:r>
            <a:r>
              <a:rPr lang="fr-FR" sz="2200" dirty="0" err="1" smtClean="0"/>
              <a:t>than</a:t>
            </a:r>
            <a:r>
              <a:rPr lang="fr-FR" sz="2200" dirty="0" smtClean="0"/>
              <a:t>  subjective moral </a:t>
            </a:r>
            <a:r>
              <a:rPr lang="fr-FR" sz="2200" dirty="0" err="1" smtClean="0"/>
              <a:t>judgments</a:t>
            </a:r>
            <a:r>
              <a:rPr lang="fr-FR" sz="2200" dirty="0" smtClean="0"/>
              <a:t>  </a:t>
            </a:r>
            <a:r>
              <a:rPr lang="fr-FR" sz="2200" dirty="0" err="1" smtClean="0"/>
              <a:t>based</a:t>
            </a:r>
            <a:r>
              <a:rPr lang="fr-FR" sz="2200" dirty="0" smtClean="0"/>
              <a:t> on notions of ‘</a:t>
            </a:r>
            <a:r>
              <a:rPr lang="fr-FR" sz="2200" dirty="0" err="1" smtClean="0"/>
              <a:t>fairness</a:t>
            </a:r>
            <a:r>
              <a:rPr lang="fr-FR" sz="2200" dirty="0" smtClean="0"/>
              <a:t>’ or ‘effort’</a:t>
            </a:r>
          </a:p>
          <a:p>
            <a:pPr marL="1001268" lvl="1" indent="-342900">
              <a:buFont typeface="Wingdings" panose="05000000000000000000" pitchFamily="2" charset="2"/>
              <a:buChar char="§"/>
            </a:pPr>
            <a:endParaRPr lang="fr-FR" sz="2200" dirty="0" smtClean="0"/>
          </a:p>
          <a:p>
            <a:pPr marL="1001268" lvl="1" indent="-342900">
              <a:buFont typeface="Wingdings" panose="05000000000000000000" pitchFamily="2" charset="2"/>
              <a:buChar char="§"/>
            </a:pPr>
            <a:endParaRPr lang="fr-FR" dirty="0" smtClean="0"/>
          </a:p>
          <a:p>
            <a:pPr marL="1001268" lvl="1" indent="-342900">
              <a:buFont typeface="Wingdings" panose="05000000000000000000" pitchFamily="2" charset="2"/>
              <a:buChar char="§"/>
            </a:pPr>
            <a:endParaRPr lang="fr-FR" dirty="0" smtClean="0"/>
          </a:p>
          <a:p>
            <a:pPr marL="1001268" lvl="1" indent="-342900">
              <a:buFont typeface="Wingdings" panose="05000000000000000000" pitchFamily="2" charset="2"/>
              <a:buChar char="§"/>
            </a:pPr>
            <a:endParaRPr lang="fr-FR" dirty="0"/>
          </a:p>
        </p:txBody>
      </p:sp>
    </p:spTree>
    <p:extLst>
      <p:ext uri="{BB962C8B-B14F-4D97-AF65-F5344CB8AC3E}">
        <p14:creationId xmlns:p14="http://schemas.microsoft.com/office/powerpoint/2010/main" val="140216605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91264" cy="576064"/>
          </a:xfrm>
        </p:spPr>
        <p:txBody>
          <a:bodyPr>
            <a:normAutofit fontScale="90000"/>
          </a:bodyPr>
          <a:lstStyle/>
          <a:p>
            <a:r>
              <a:rPr lang="fr-FR" dirty="0" err="1" smtClean="0"/>
              <a:t>References</a:t>
            </a:r>
            <a:endParaRPr lang="fr-FR" dirty="0"/>
          </a:p>
        </p:txBody>
      </p:sp>
      <p:sp>
        <p:nvSpPr>
          <p:cNvPr id="3" name="Content Placeholder 2"/>
          <p:cNvSpPr>
            <a:spLocks noGrp="1"/>
          </p:cNvSpPr>
          <p:nvPr>
            <p:ph idx="1"/>
          </p:nvPr>
        </p:nvSpPr>
        <p:spPr>
          <a:xfrm>
            <a:off x="395536" y="1340768"/>
            <a:ext cx="8291264" cy="5233768"/>
          </a:xfrm>
        </p:spPr>
        <p:txBody>
          <a:bodyPr>
            <a:normAutofit fontScale="62500" lnSpcReduction="20000"/>
          </a:bodyPr>
          <a:lstStyle/>
          <a:p>
            <a:pPr marL="109728" indent="0">
              <a:buNone/>
            </a:pPr>
            <a:r>
              <a:rPr lang="en-GB" dirty="0" smtClean="0"/>
              <a:t>Borg, S. (2006). The distinctive characteristics of foreign language teachers.  	</a:t>
            </a:r>
            <a:r>
              <a:rPr lang="en-GB" i="1" dirty="0" smtClean="0"/>
              <a:t>Language Teaching Research</a:t>
            </a:r>
            <a:r>
              <a:rPr lang="en-GB" dirty="0" smtClean="0"/>
              <a:t>, </a:t>
            </a:r>
            <a:r>
              <a:rPr lang="en-GB" i="1" dirty="0" smtClean="0"/>
              <a:t>10</a:t>
            </a:r>
            <a:r>
              <a:rPr lang="en-GB" dirty="0" smtClean="0"/>
              <a:t>(1), 3-31</a:t>
            </a:r>
          </a:p>
          <a:p>
            <a:pPr marL="109728" indent="0">
              <a:buNone/>
            </a:pPr>
            <a:r>
              <a:rPr lang="en-GB" dirty="0"/>
              <a:t>Brewer, M. B., &amp; Gardner, W. (1996). Who is this" We"?  Levels of collective </a:t>
            </a:r>
            <a:r>
              <a:rPr lang="en-GB" dirty="0" smtClean="0"/>
              <a:t>	identity </a:t>
            </a:r>
            <a:r>
              <a:rPr lang="en-GB" dirty="0"/>
              <a:t>and </a:t>
            </a:r>
            <a:r>
              <a:rPr lang="en-GB" dirty="0" smtClean="0"/>
              <a:t>self </a:t>
            </a:r>
            <a:r>
              <a:rPr lang="en-GB" dirty="0"/>
              <a:t>representations.   </a:t>
            </a:r>
            <a:r>
              <a:rPr lang="en-GB" i="1" dirty="0"/>
              <a:t>Journal of personality and social </a:t>
            </a:r>
            <a:r>
              <a:rPr lang="en-GB" i="1" dirty="0" smtClean="0"/>
              <a:t>	psychology</a:t>
            </a:r>
            <a:r>
              <a:rPr lang="en-GB" dirty="0"/>
              <a:t>, </a:t>
            </a:r>
            <a:r>
              <a:rPr lang="en-GB" i="1" dirty="0"/>
              <a:t>71</a:t>
            </a:r>
            <a:r>
              <a:rPr lang="en-GB" dirty="0"/>
              <a:t>(1), 83</a:t>
            </a:r>
            <a:r>
              <a:rPr lang="en-GB" dirty="0" smtClean="0"/>
              <a:t>.</a:t>
            </a:r>
          </a:p>
          <a:p>
            <a:pPr marL="109728" indent="0">
              <a:buNone/>
            </a:pPr>
            <a:r>
              <a:rPr lang="en-GB" dirty="0" smtClean="0"/>
              <a:t>Castellotti, V., &amp; Moore, D. (2002). Social representations of languages and 	teaching. </a:t>
            </a:r>
            <a:r>
              <a:rPr lang="en-GB" i="1" dirty="0" smtClean="0"/>
              <a:t>Language Policy Division Guide for the development of 	Language Education Policies in Europe From Linguistic Diversity to 	Plurilingual Education</a:t>
            </a:r>
            <a:r>
              <a:rPr lang="en-GB" dirty="0" smtClean="0"/>
              <a:t>.</a:t>
            </a:r>
          </a:p>
          <a:p>
            <a:pPr marL="109728" indent="0">
              <a:buNone/>
            </a:pPr>
            <a:r>
              <a:rPr lang="fr-FR" dirty="0" smtClean="0"/>
              <a:t>Charaudeau, P. (2005).  Réflexion sur l’identité culturelle.  Un </a:t>
            </a:r>
            <a:r>
              <a:rPr lang="fr-FR" dirty="0" err="1" smtClean="0"/>
              <a:t>préable</a:t>
            </a:r>
            <a:r>
              <a:rPr lang="fr-FR" dirty="0" smtClean="0"/>
              <a:t> 	nécessaire à l’enseignement d’une langue.  In </a:t>
            </a:r>
            <a:r>
              <a:rPr lang="fr-FR" dirty="0" err="1" smtClean="0"/>
              <a:t>Gabry</a:t>
            </a:r>
            <a:r>
              <a:rPr lang="fr-FR" dirty="0" smtClean="0"/>
              <a:t> J. et </a:t>
            </a:r>
            <a:r>
              <a:rPr lang="fr-FR" dirty="0" err="1" smtClean="0"/>
              <a:t>alii</a:t>
            </a:r>
            <a:r>
              <a:rPr lang="fr-FR" dirty="0" smtClean="0"/>
              <a:t>, Ecole, 	langues et modes de pensée, CRDP Académie de </a:t>
            </a:r>
            <a:r>
              <a:rPr lang="fr-FR" dirty="0" err="1" smtClean="0"/>
              <a:t>Crétail</a:t>
            </a:r>
            <a:r>
              <a:rPr lang="fr-FR" dirty="0" smtClean="0"/>
              <a:t>, 2005. </a:t>
            </a:r>
          </a:p>
          <a:p>
            <a:pPr marL="109728" indent="0">
              <a:buNone/>
            </a:pPr>
            <a:r>
              <a:rPr lang="en-GB" dirty="0"/>
              <a:t>Hall, S. (Ed.). (1997).  </a:t>
            </a:r>
            <a:r>
              <a:rPr lang="en-GB" i="1" dirty="0"/>
              <a:t>Representation: Cultural representations and </a:t>
            </a:r>
            <a:r>
              <a:rPr lang="en-GB" i="1" dirty="0" smtClean="0"/>
              <a:t>	signifying </a:t>
            </a:r>
            <a:r>
              <a:rPr lang="en-GB" i="1" dirty="0"/>
              <a:t>practices</a:t>
            </a:r>
            <a:r>
              <a:rPr lang="en-GB" dirty="0"/>
              <a:t> </a:t>
            </a:r>
            <a:r>
              <a:rPr lang="en-GB" dirty="0" smtClean="0"/>
              <a:t>(</a:t>
            </a:r>
            <a:r>
              <a:rPr lang="en-GB" dirty="0"/>
              <a:t>Vol. 2). Sage</a:t>
            </a:r>
            <a:r>
              <a:rPr lang="en-GB" dirty="0" smtClean="0"/>
              <a:t>.</a:t>
            </a:r>
          </a:p>
          <a:p>
            <a:pPr marL="109728" indent="0">
              <a:buNone/>
            </a:pPr>
            <a:r>
              <a:rPr lang="en-GB" dirty="0"/>
              <a:t>Hamers, J. F., &amp; Blanc, M. H. (2000).  </a:t>
            </a:r>
            <a:r>
              <a:rPr lang="en-GB" i="1" dirty="0"/>
              <a:t>Bilinguality and bilingualism</a:t>
            </a:r>
            <a:r>
              <a:rPr lang="en-GB" dirty="0"/>
              <a:t>.  </a:t>
            </a:r>
            <a:r>
              <a:rPr lang="en-GB" dirty="0" smtClean="0"/>
              <a:t>	Cambridge </a:t>
            </a:r>
            <a:r>
              <a:rPr lang="en-GB" dirty="0"/>
              <a:t>University </a:t>
            </a:r>
            <a:r>
              <a:rPr lang="en-GB" dirty="0" smtClean="0"/>
              <a:t>Press</a:t>
            </a:r>
            <a:r>
              <a:rPr lang="en-GB" dirty="0"/>
              <a:t>.</a:t>
            </a:r>
            <a:endParaRPr lang="fr-FR" dirty="0"/>
          </a:p>
          <a:p>
            <a:pPr marL="109728" indent="0">
              <a:buNone/>
            </a:pPr>
            <a:r>
              <a:rPr lang="fr-FR" dirty="0" err="1" smtClean="0"/>
              <a:t>Puren</a:t>
            </a:r>
            <a:r>
              <a:rPr lang="fr-FR" dirty="0"/>
              <a:t>, C. (2006). L’évaluation </a:t>
            </a:r>
            <a:r>
              <a:rPr lang="fr-FR" dirty="0" err="1"/>
              <a:t>at-elle</a:t>
            </a:r>
            <a:r>
              <a:rPr lang="fr-FR" dirty="0"/>
              <a:t> encore un sens?  </a:t>
            </a:r>
            <a:r>
              <a:rPr lang="fr-FR" i="1" dirty="0"/>
              <a:t>Article publié originel </a:t>
            </a:r>
            <a:r>
              <a:rPr lang="fr-FR" i="1" dirty="0" smtClean="0"/>
              <a:t>	en </a:t>
            </a:r>
            <a:r>
              <a:rPr lang="fr-FR" i="1" dirty="0"/>
              <a:t>ligne sur le </a:t>
            </a:r>
            <a:r>
              <a:rPr lang="fr-FR" i="1" dirty="0" smtClean="0"/>
              <a:t>site </a:t>
            </a:r>
            <a:r>
              <a:rPr lang="fr-FR" i="1" dirty="0"/>
              <a:t>de l’APLV (janvier 2006). http://www. </a:t>
            </a:r>
            <a:r>
              <a:rPr lang="fr-FR" i="1" dirty="0" err="1" smtClean="0"/>
              <a:t>aplv</a:t>
            </a:r>
            <a:r>
              <a:rPr lang="fr-FR" i="1" dirty="0" smtClean="0"/>
              <a:t>-	</a:t>
            </a:r>
            <a:r>
              <a:rPr lang="fr-FR" i="1" dirty="0" err="1" smtClean="0"/>
              <a:t>languesmodernes</a:t>
            </a:r>
            <a:r>
              <a:rPr lang="fr-FR" i="1" dirty="0"/>
              <a:t>. </a:t>
            </a:r>
            <a:r>
              <a:rPr lang="fr-FR" i="1" dirty="0" err="1" smtClean="0"/>
              <a:t>org</a:t>
            </a:r>
            <a:endParaRPr lang="fr-FR" dirty="0"/>
          </a:p>
          <a:p>
            <a:pPr marL="109728" indent="0">
              <a:buNone/>
            </a:pPr>
            <a:r>
              <a:rPr lang="fr-FR" dirty="0"/>
              <a:t> </a:t>
            </a:r>
          </a:p>
          <a:p>
            <a:pPr marL="109728" indent="0">
              <a:buNone/>
            </a:pPr>
            <a:endParaRPr lang="fr-FR" dirty="0"/>
          </a:p>
          <a:p>
            <a:pPr marL="109728" indent="0">
              <a:buNone/>
            </a:pPr>
            <a:endParaRPr lang="fr-FR" dirty="0"/>
          </a:p>
          <a:p>
            <a:pPr marL="109728" indent="0">
              <a:buNone/>
            </a:pPr>
            <a:endParaRPr lang="fr-FR" dirty="0" smtClean="0"/>
          </a:p>
          <a:p>
            <a:pPr marL="109728" indent="0">
              <a:buNone/>
            </a:pPr>
            <a:endParaRPr lang="fr-FR" dirty="0" smtClean="0"/>
          </a:p>
          <a:p>
            <a:pPr marL="109728" indent="0">
              <a:buNone/>
            </a:pPr>
            <a:endParaRPr lang="fr-FR" dirty="0" smtClean="0"/>
          </a:p>
          <a:p>
            <a:pPr marL="109728" indent="0">
              <a:buNone/>
            </a:pPr>
            <a:endParaRPr lang="fr-FR" dirty="0" smtClean="0"/>
          </a:p>
          <a:p>
            <a:pPr marL="109728" indent="0">
              <a:buNone/>
            </a:pPr>
            <a:endParaRPr lang="fr-FR" dirty="0"/>
          </a:p>
        </p:txBody>
      </p:sp>
    </p:spTree>
    <p:extLst>
      <p:ext uri="{BB962C8B-B14F-4D97-AF65-F5344CB8AC3E}">
        <p14:creationId xmlns:p14="http://schemas.microsoft.com/office/powerpoint/2010/main" val="11738843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92696"/>
            <a:ext cx="8435280" cy="5881840"/>
          </a:xfrm>
        </p:spPr>
        <p:txBody>
          <a:bodyPr>
            <a:normAutofit fontScale="92500" lnSpcReduction="20000"/>
          </a:bodyPr>
          <a:lstStyle/>
          <a:p>
            <a:pPr marL="109728" indent="0">
              <a:buNone/>
            </a:pPr>
            <a:r>
              <a:rPr lang="en-US" dirty="0" smtClean="0">
                <a:solidFill>
                  <a:schemeClr val="accent2">
                    <a:lumMod val="75000"/>
                  </a:schemeClr>
                </a:solidFill>
                <a:latin typeface="+mj-lt"/>
              </a:rPr>
              <a:t>English teachers in Dordogne </a:t>
            </a:r>
            <a:r>
              <a:rPr lang="en-US" i="1" dirty="0" smtClean="0">
                <a:solidFill>
                  <a:schemeClr val="accent2">
                    <a:lumMod val="75000"/>
                  </a:schemeClr>
                </a:solidFill>
                <a:latin typeface="+mj-lt"/>
              </a:rPr>
              <a:t>collèges</a:t>
            </a:r>
            <a:r>
              <a:rPr lang="en-US" dirty="0" smtClean="0">
                <a:solidFill>
                  <a:schemeClr val="accent2">
                    <a:lumMod val="75000"/>
                  </a:schemeClr>
                </a:solidFill>
                <a:latin typeface="+mj-lt"/>
              </a:rPr>
              <a:t> are often surprised </a:t>
            </a:r>
            <a:r>
              <a:rPr lang="en-US" dirty="0">
                <a:solidFill>
                  <a:schemeClr val="accent2">
                    <a:lumMod val="75000"/>
                  </a:schemeClr>
                </a:solidFill>
                <a:latin typeface="+mj-lt"/>
              </a:rPr>
              <a:t>to discover that the pupil they have </a:t>
            </a:r>
            <a:r>
              <a:rPr lang="en-US" dirty="0" smtClean="0">
                <a:solidFill>
                  <a:schemeClr val="accent2">
                    <a:lumMod val="75000"/>
                  </a:schemeClr>
                </a:solidFill>
                <a:latin typeface="+mj-lt"/>
              </a:rPr>
              <a:t>had in their class for </a:t>
            </a:r>
            <a:r>
              <a:rPr lang="en-US" dirty="0">
                <a:solidFill>
                  <a:schemeClr val="accent2">
                    <a:lumMod val="75000"/>
                  </a:schemeClr>
                </a:solidFill>
                <a:latin typeface="+mj-lt"/>
              </a:rPr>
              <a:t>the last two months with a</a:t>
            </a:r>
            <a:r>
              <a:rPr lang="en-US" dirty="0" smtClean="0">
                <a:solidFill>
                  <a:schemeClr val="accent2">
                    <a:lumMod val="75000"/>
                  </a:schemeClr>
                </a:solidFill>
                <a:latin typeface="+mj-lt"/>
              </a:rPr>
              <a:t> </a:t>
            </a:r>
            <a:r>
              <a:rPr lang="en-US" dirty="0">
                <a:solidFill>
                  <a:schemeClr val="accent2">
                    <a:lumMod val="75000"/>
                  </a:schemeClr>
                </a:solidFill>
                <a:latin typeface="+mj-lt"/>
              </a:rPr>
              <a:t>French surname wasn’t the French monolingual pupil they thought he or she was but instead a </a:t>
            </a:r>
            <a:r>
              <a:rPr lang="en-US" dirty="0" smtClean="0">
                <a:solidFill>
                  <a:schemeClr val="accent2">
                    <a:lumMod val="75000"/>
                  </a:schemeClr>
                </a:solidFill>
                <a:latin typeface="+mj-lt"/>
              </a:rPr>
              <a:t>mixed nationality bilingual bicultural </a:t>
            </a:r>
            <a:r>
              <a:rPr lang="en-US" dirty="0">
                <a:solidFill>
                  <a:schemeClr val="accent2">
                    <a:lumMod val="75000"/>
                  </a:schemeClr>
                </a:solidFill>
                <a:latin typeface="+mj-lt"/>
              </a:rPr>
              <a:t>child. </a:t>
            </a:r>
            <a:endParaRPr lang="en-US" dirty="0" smtClean="0">
              <a:solidFill>
                <a:schemeClr val="accent2">
                  <a:lumMod val="75000"/>
                </a:schemeClr>
              </a:solidFill>
              <a:latin typeface="+mj-lt"/>
            </a:endParaRPr>
          </a:p>
          <a:p>
            <a:pPr marL="109728" indent="0">
              <a:buNone/>
            </a:pPr>
            <a:endParaRPr lang="en-US" dirty="0" smtClean="0">
              <a:solidFill>
                <a:schemeClr val="accent2">
                  <a:lumMod val="75000"/>
                </a:schemeClr>
              </a:solidFill>
            </a:endParaRPr>
          </a:p>
          <a:p>
            <a:r>
              <a:rPr lang="en-US" dirty="0"/>
              <a:t>What </a:t>
            </a:r>
            <a:r>
              <a:rPr lang="en-US" dirty="0" smtClean="0"/>
              <a:t>do these teachers </a:t>
            </a:r>
            <a:r>
              <a:rPr lang="en-US" dirty="0"/>
              <a:t>believe is the reason behind </a:t>
            </a:r>
            <a:r>
              <a:rPr lang="en-US" dirty="0" smtClean="0"/>
              <a:t>pupils ‘hiding</a:t>
            </a:r>
            <a:r>
              <a:rPr lang="en-US" dirty="0"/>
              <a:t>’ or ‘playing down’ </a:t>
            </a:r>
            <a:r>
              <a:rPr lang="en-US" dirty="0" smtClean="0"/>
              <a:t>their bilingual bicultural status?</a:t>
            </a:r>
          </a:p>
          <a:p>
            <a:endParaRPr lang="en-US" dirty="0" smtClean="0"/>
          </a:p>
          <a:p>
            <a:r>
              <a:rPr lang="en-US" dirty="0" smtClean="0"/>
              <a:t>How </a:t>
            </a:r>
            <a:r>
              <a:rPr lang="en-US" dirty="0"/>
              <a:t>may knowing a child’s </a:t>
            </a:r>
            <a:r>
              <a:rPr lang="en-US" dirty="0" smtClean="0"/>
              <a:t>bilingual bicultural </a:t>
            </a:r>
            <a:r>
              <a:rPr lang="en-US" dirty="0"/>
              <a:t>status influence the teaching and assessment of these pupils in class?  </a:t>
            </a:r>
            <a:endParaRPr lang="en-US" dirty="0" smtClean="0"/>
          </a:p>
          <a:p>
            <a:pPr marL="109728" indent="0">
              <a:buNone/>
            </a:pPr>
            <a:endParaRPr lang="en-US" dirty="0"/>
          </a:p>
          <a:p>
            <a:r>
              <a:rPr lang="en-US" dirty="0"/>
              <a:t>What are the consequences of this language learning environment for the child who is </a:t>
            </a:r>
            <a:r>
              <a:rPr lang="en-US" dirty="0" smtClean="0"/>
              <a:t>bilingual bicultural?</a:t>
            </a:r>
            <a:endParaRPr lang="fr-FR" dirty="0"/>
          </a:p>
          <a:p>
            <a:pPr marL="109728" indent="0">
              <a:buNone/>
            </a:pPr>
            <a:endParaRPr lang="en-US" dirty="0" smtClean="0"/>
          </a:p>
          <a:p>
            <a:pPr marL="109728" indent="0">
              <a:buNone/>
            </a:pPr>
            <a:endParaRPr lang="en-US" dirty="0"/>
          </a:p>
          <a:p>
            <a:pPr marL="109728" indent="0">
              <a:buNone/>
            </a:pPr>
            <a:endParaRPr lang="en-US" dirty="0" smtClean="0"/>
          </a:p>
          <a:p>
            <a:pPr marL="109728" indent="0">
              <a:buNone/>
            </a:pPr>
            <a:endParaRPr lang="en-US" dirty="0"/>
          </a:p>
          <a:p>
            <a:pPr marL="109728" indent="0">
              <a:buNone/>
            </a:pPr>
            <a:endParaRPr lang="fr-FR" dirty="0"/>
          </a:p>
        </p:txBody>
      </p:sp>
    </p:spTree>
    <p:extLst>
      <p:ext uri="{BB962C8B-B14F-4D97-AF65-F5344CB8AC3E}">
        <p14:creationId xmlns:p14="http://schemas.microsoft.com/office/powerpoint/2010/main" val="20133452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Research</a:t>
            </a:r>
            <a:r>
              <a:rPr lang="fr-FR" dirty="0" smtClean="0"/>
              <a:t> </a:t>
            </a:r>
            <a:r>
              <a:rPr lang="fr-FR" dirty="0" err="1" smtClean="0"/>
              <a:t>literature</a:t>
            </a:r>
            <a:endParaRPr lang="fr-FR" dirty="0"/>
          </a:p>
        </p:txBody>
      </p:sp>
      <p:sp>
        <p:nvSpPr>
          <p:cNvPr id="3" name="Content Placeholder 2"/>
          <p:cNvSpPr>
            <a:spLocks noGrp="1"/>
          </p:cNvSpPr>
          <p:nvPr>
            <p:ph idx="1"/>
          </p:nvPr>
        </p:nvSpPr>
        <p:spPr/>
        <p:txBody>
          <a:bodyPr/>
          <a:lstStyle/>
          <a:p>
            <a:r>
              <a:rPr lang="fr-FR" dirty="0" err="1" smtClean="0"/>
              <a:t>Teacher</a:t>
            </a:r>
            <a:r>
              <a:rPr lang="fr-FR" dirty="0" smtClean="0"/>
              <a:t> </a:t>
            </a:r>
            <a:r>
              <a:rPr lang="fr-FR" dirty="0" err="1" smtClean="0"/>
              <a:t>beliefs</a:t>
            </a:r>
            <a:r>
              <a:rPr lang="fr-FR" dirty="0" smtClean="0"/>
              <a:t>/</a:t>
            </a:r>
            <a:r>
              <a:rPr lang="fr-FR" dirty="0" err="1" smtClean="0"/>
              <a:t>representations</a:t>
            </a:r>
            <a:r>
              <a:rPr lang="fr-FR" dirty="0"/>
              <a:t> </a:t>
            </a:r>
            <a:r>
              <a:rPr lang="fr-FR" dirty="0" smtClean="0"/>
              <a:t>(Borg, 2006; Castellotti &amp; Moore, 2003)</a:t>
            </a:r>
          </a:p>
          <a:p>
            <a:r>
              <a:rPr lang="fr-FR" dirty="0" smtClean="0"/>
              <a:t>Culture </a:t>
            </a:r>
            <a:r>
              <a:rPr lang="fr-FR" dirty="0"/>
              <a:t>and </a:t>
            </a:r>
            <a:r>
              <a:rPr lang="fr-FR" dirty="0" err="1" smtClean="0"/>
              <a:t>identity</a:t>
            </a:r>
            <a:r>
              <a:rPr lang="fr-FR" dirty="0" smtClean="0"/>
              <a:t> (Hall</a:t>
            </a:r>
            <a:r>
              <a:rPr lang="fr-FR" dirty="0"/>
              <a:t>, 1997; Hamers and Blanc, 2000; </a:t>
            </a:r>
            <a:r>
              <a:rPr lang="fr-FR" dirty="0" err="1" smtClean="0"/>
              <a:t>Charadeau</a:t>
            </a:r>
            <a:r>
              <a:rPr lang="fr-FR" dirty="0" smtClean="0"/>
              <a:t>, 2005)</a:t>
            </a:r>
          </a:p>
          <a:p>
            <a:r>
              <a:rPr lang="fr-FR" dirty="0" smtClean="0"/>
              <a:t>Collective </a:t>
            </a:r>
            <a:r>
              <a:rPr lang="fr-FR" dirty="0" err="1"/>
              <a:t>identity</a:t>
            </a:r>
            <a:r>
              <a:rPr lang="fr-FR" dirty="0"/>
              <a:t> </a:t>
            </a:r>
            <a:r>
              <a:rPr lang="fr-FR" dirty="0" err="1" smtClean="0"/>
              <a:t>theory</a:t>
            </a:r>
            <a:r>
              <a:rPr lang="fr-FR" dirty="0"/>
              <a:t> (</a:t>
            </a:r>
            <a:r>
              <a:rPr lang="fr-FR" dirty="0" err="1"/>
              <a:t>Brewer</a:t>
            </a:r>
            <a:r>
              <a:rPr lang="fr-FR" dirty="0"/>
              <a:t> and </a:t>
            </a:r>
            <a:r>
              <a:rPr lang="fr-FR" dirty="0" smtClean="0"/>
              <a:t>Gardner</a:t>
            </a:r>
            <a:r>
              <a:rPr lang="fr-FR" dirty="0"/>
              <a:t>, 1996; </a:t>
            </a:r>
            <a:r>
              <a:rPr lang="fr-FR" dirty="0" err="1"/>
              <a:t>Hogg</a:t>
            </a:r>
            <a:r>
              <a:rPr lang="fr-FR" dirty="0"/>
              <a:t> and </a:t>
            </a:r>
            <a:r>
              <a:rPr lang="fr-FR" dirty="0" smtClean="0"/>
              <a:t>Turner, 1985)</a:t>
            </a:r>
          </a:p>
          <a:p>
            <a:r>
              <a:rPr lang="fr-FR" dirty="0" err="1" smtClean="0"/>
              <a:t>Assessment</a:t>
            </a:r>
            <a:r>
              <a:rPr lang="fr-FR" dirty="0" smtClean="0"/>
              <a:t> (</a:t>
            </a:r>
            <a:r>
              <a:rPr lang="fr-FR" dirty="0" err="1" smtClean="0"/>
              <a:t>Puren</a:t>
            </a:r>
            <a:r>
              <a:rPr lang="fr-FR" dirty="0" smtClean="0"/>
              <a:t>, 2006) </a:t>
            </a:r>
            <a:endParaRPr lang="fr-FR" dirty="0"/>
          </a:p>
        </p:txBody>
      </p:sp>
    </p:spTree>
    <p:extLst>
      <p:ext uri="{BB962C8B-B14F-4D97-AF65-F5344CB8AC3E}">
        <p14:creationId xmlns:p14="http://schemas.microsoft.com/office/powerpoint/2010/main" val="40728132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340768"/>
            <a:ext cx="8291264" cy="5233768"/>
          </a:xfrm>
        </p:spPr>
        <p:txBody>
          <a:bodyPr>
            <a:normAutofit fontScale="92500"/>
          </a:bodyPr>
          <a:lstStyle/>
          <a:p>
            <a:pPr marL="109728" indent="0">
              <a:buNone/>
            </a:pPr>
            <a:r>
              <a:rPr lang="en-US" i="1" dirty="0"/>
              <a:t>Culture is about feelings, attachments and emotions as well as concepts and ideas. The expression on my face says something about who I am (identity) and what I am feeling (emotions) and what group I feel I belong to (attachment), which can be read and understood by other people. </a:t>
            </a:r>
            <a:endParaRPr lang="en-US" i="1" dirty="0" smtClean="0"/>
          </a:p>
          <a:p>
            <a:pPr marL="109728" indent="0">
              <a:buNone/>
            </a:pPr>
            <a:endParaRPr lang="en-US" i="1" dirty="0"/>
          </a:p>
          <a:p>
            <a:pPr marL="109728" indent="0">
              <a:buNone/>
            </a:pPr>
            <a:r>
              <a:rPr lang="en-US" i="1" dirty="0" smtClean="0"/>
              <a:t>Cultural </a:t>
            </a:r>
            <a:r>
              <a:rPr lang="en-US" i="1" dirty="0"/>
              <a:t>meanings (…) organize and regulate social practices, influence our conduct and consequently have real, practical </a:t>
            </a:r>
            <a:r>
              <a:rPr lang="en-US" i="1" dirty="0" smtClean="0"/>
              <a:t>effects. </a:t>
            </a:r>
          </a:p>
          <a:p>
            <a:pPr marL="109728" indent="0" algn="r">
              <a:buNone/>
            </a:pPr>
            <a:endParaRPr lang="en-US" dirty="0" smtClean="0"/>
          </a:p>
          <a:p>
            <a:pPr marL="109728" indent="0" algn="r">
              <a:buNone/>
            </a:pPr>
            <a:r>
              <a:rPr lang="en-US" dirty="0" smtClean="0"/>
              <a:t>(</a:t>
            </a:r>
            <a:r>
              <a:rPr lang="en-US" dirty="0"/>
              <a:t>Hall, 1997, p.2).</a:t>
            </a:r>
            <a:endParaRPr lang="fr-FR" dirty="0"/>
          </a:p>
        </p:txBody>
      </p:sp>
    </p:spTree>
    <p:extLst>
      <p:ext uri="{BB962C8B-B14F-4D97-AF65-F5344CB8AC3E}">
        <p14:creationId xmlns:p14="http://schemas.microsoft.com/office/powerpoint/2010/main" val="27862701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Method</a:t>
            </a:r>
            <a:endParaRPr lang="fr-FR" dirty="0"/>
          </a:p>
        </p:txBody>
      </p:sp>
      <p:sp>
        <p:nvSpPr>
          <p:cNvPr id="3" name="Content Placeholder 2"/>
          <p:cNvSpPr>
            <a:spLocks noGrp="1"/>
          </p:cNvSpPr>
          <p:nvPr>
            <p:ph idx="1"/>
          </p:nvPr>
        </p:nvSpPr>
        <p:spPr/>
        <p:txBody>
          <a:bodyPr>
            <a:normAutofit/>
          </a:bodyPr>
          <a:lstStyle/>
          <a:p>
            <a:r>
              <a:rPr lang="fr-FR" dirty="0" smtClean="0"/>
              <a:t>Qualitative </a:t>
            </a:r>
            <a:r>
              <a:rPr lang="fr-FR" dirty="0" err="1" smtClean="0"/>
              <a:t>approach</a:t>
            </a:r>
            <a:endParaRPr lang="fr-FR" dirty="0" smtClean="0"/>
          </a:p>
          <a:p>
            <a:r>
              <a:rPr lang="en-US" dirty="0" smtClean="0"/>
              <a:t>Semi-directive </a:t>
            </a:r>
            <a:r>
              <a:rPr lang="en-US" dirty="0"/>
              <a:t>interviews </a:t>
            </a:r>
          </a:p>
          <a:p>
            <a:pPr lvl="1"/>
            <a:r>
              <a:rPr lang="en-US" dirty="0"/>
              <a:t>F</a:t>
            </a:r>
            <a:r>
              <a:rPr lang="en-US" dirty="0" smtClean="0"/>
              <a:t>our </a:t>
            </a:r>
            <a:r>
              <a:rPr lang="en-US" dirty="0"/>
              <a:t>English teachers (teachers A, B, C, D) who teach in Dordogne secondary schools </a:t>
            </a:r>
            <a:endParaRPr lang="en-US" dirty="0" smtClean="0"/>
          </a:p>
          <a:p>
            <a:pPr lvl="1"/>
            <a:r>
              <a:rPr lang="en-US" dirty="0" smtClean="0"/>
              <a:t>Two mixed nationality bicultural/bilingual pupils </a:t>
            </a:r>
          </a:p>
          <a:p>
            <a:pPr lvl="1"/>
            <a:r>
              <a:rPr lang="en-US" dirty="0" smtClean="0"/>
              <a:t>Discourse </a:t>
            </a:r>
            <a:r>
              <a:rPr lang="en-US" dirty="0"/>
              <a:t>analysis </a:t>
            </a:r>
            <a:endParaRPr lang="en-US" dirty="0" smtClean="0"/>
          </a:p>
          <a:p>
            <a:r>
              <a:rPr lang="en-US" dirty="0" smtClean="0"/>
              <a:t>Analysis of school </a:t>
            </a:r>
            <a:r>
              <a:rPr lang="en-US" dirty="0"/>
              <a:t>reports</a:t>
            </a:r>
            <a:endParaRPr lang="fr-FR" dirty="0"/>
          </a:p>
        </p:txBody>
      </p:sp>
    </p:spTree>
    <p:extLst>
      <p:ext uri="{BB962C8B-B14F-4D97-AF65-F5344CB8AC3E}">
        <p14:creationId xmlns:p14="http://schemas.microsoft.com/office/powerpoint/2010/main" val="40890986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RESULTS</a:t>
            </a:r>
            <a:endParaRPr lang="fr-FR" dirty="0"/>
          </a:p>
        </p:txBody>
      </p:sp>
      <p:sp>
        <p:nvSpPr>
          <p:cNvPr id="3" name="Text Placeholder 2"/>
          <p:cNvSpPr>
            <a:spLocks noGrp="1"/>
          </p:cNvSpPr>
          <p:nvPr>
            <p:ph type="body" idx="1"/>
          </p:nvPr>
        </p:nvSpPr>
        <p:spPr/>
        <p:txBody>
          <a:bodyPr/>
          <a:lstStyle/>
          <a:p>
            <a:r>
              <a:rPr lang="fr-FR" dirty="0" smtClean="0"/>
              <a:t>TEACHER INTERVIEWS</a:t>
            </a:r>
            <a:endParaRPr lang="fr-FR" dirty="0"/>
          </a:p>
        </p:txBody>
      </p:sp>
    </p:spTree>
    <p:extLst>
      <p:ext uri="{BB962C8B-B14F-4D97-AF65-F5344CB8AC3E}">
        <p14:creationId xmlns:p14="http://schemas.microsoft.com/office/powerpoint/2010/main" val="303239730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363272" cy="504056"/>
          </a:xfrm>
        </p:spPr>
        <p:txBody>
          <a:bodyPr>
            <a:noAutofit/>
          </a:bodyPr>
          <a:lstStyle/>
          <a:p>
            <a:r>
              <a:rPr lang="fr-FR" sz="2400" dirty="0" err="1">
                <a:solidFill>
                  <a:schemeClr val="accent2">
                    <a:lumMod val="75000"/>
                  </a:schemeClr>
                </a:solidFill>
              </a:rPr>
              <a:t>T</a:t>
            </a:r>
            <a:r>
              <a:rPr lang="fr-FR" sz="2400" dirty="0" err="1" smtClean="0">
                <a:solidFill>
                  <a:schemeClr val="accent2">
                    <a:lumMod val="75000"/>
                  </a:schemeClr>
                </a:solidFill>
              </a:rPr>
              <a:t>eacher</a:t>
            </a:r>
            <a:r>
              <a:rPr lang="fr-FR" sz="2400" dirty="0" smtClean="0">
                <a:solidFill>
                  <a:schemeClr val="accent2">
                    <a:lumMod val="75000"/>
                  </a:schemeClr>
                </a:solidFill>
              </a:rPr>
              <a:t> B</a:t>
            </a:r>
            <a:r>
              <a:rPr lang="fr-FR" dirty="0" smtClean="0"/>
              <a:t> </a:t>
            </a:r>
            <a:endParaRPr lang="fr-FR" dirty="0"/>
          </a:p>
        </p:txBody>
      </p:sp>
      <p:sp>
        <p:nvSpPr>
          <p:cNvPr id="3" name="Content Placeholder 2"/>
          <p:cNvSpPr>
            <a:spLocks noGrp="1"/>
          </p:cNvSpPr>
          <p:nvPr>
            <p:ph idx="1"/>
          </p:nvPr>
        </p:nvSpPr>
        <p:spPr>
          <a:xfrm>
            <a:off x="251520" y="1340768"/>
            <a:ext cx="8435280" cy="5233768"/>
          </a:xfrm>
        </p:spPr>
        <p:txBody>
          <a:bodyPr>
            <a:normAutofit lnSpcReduction="10000"/>
          </a:bodyPr>
          <a:lstStyle/>
          <a:p>
            <a:pPr marL="109728" indent="0">
              <a:buNone/>
            </a:pPr>
            <a:r>
              <a:rPr lang="fr-FR" sz="1900" i="1" dirty="0" smtClean="0"/>
              <a:t>Les </a:t>
            </a:r>
            <a:r>
              <a:rPr lang="fr-FR" sz="1900" i="1" dirty="0"/>
              <a:t>bilingues avec deux parents anglais ils sont plus à l’aise, ils sont anglais, </a:t>
            </a:r>
            <a:r>
              <a:rPr lang="fr-FR" sz="1900" b="1" i="1" dirty="0"/>
              <a:t>c’est comme </a:t>
            </a:r>
            <a:r>
              <a:rPr lang="fr-FR" sz="1900" b="1" i="1" dirty="0" smtClean="0"/>
              <a:t>ça</a:t>
            </a:r>
            <a:r>
              <a:rPr lang="fr-FR" sz="1900" i="1" dirty="0" smtClean="0"/>
              <a:t>. </a:t>
            </a:r>
          </a:p>
          <a:p>
            <a:pPr marL="109728" indent="0">
              <a:buNone/>
            </a:pPr>
            <a:endParaRPr lang="fr-FR" sz="1900" i="1" dirty="0" smtClean="0"/>
          </a:p>
          <a:p>
            <a:pPr marL="109728" indent="0">
              <a:buNone/>
            </a:pPr>
            <a:r>
              <a:rPr lang="fr-FR" sz="1900" i="1" dirty="0" smtClean="0"/>
              <a:t>Je </a:t>
            </a:r>
            <a:r>
              <a:rPr lang="fr-FR" sz="1900" i="1" dirty="0"/>
              <a:t>pense que là où c’est plus difficile c’est pour les enfants des couples mixtes, </a:t>
            </a:r>
            <a:r>
              <a:rPr lang="fr-FR" sz="1900" b="1" i="1" dirty="0"/>
              <a:t>ils ont du mal à trouver leur place</a:t>
            </a:r>
            <a:r>
              <a:rPr lang="fr-FR" sz="1900" i="1" dirty="0"/>
              <a:t>. </a:t>
            </a:r>
            <a:r>
              <a:rPr lang="fr-FR" sz="1900" b="1" i="1" dirty="0"/>
              <a:t>Ça paraît logique</a:t>
            </a:r>
            <a:r>
              <a:rPr lang="fr-FR" sz="1900" i="1" dirty="0"/>
              <a:t>.  </a:t>
            </a:r>
          </a:p>
          <a:p>
            <a:pPr marL="109728" indent="0">
              <a:buNone/>
            </a:pPr>
            <a:endParaRPr lang="fr-FR" sz="1900" i="1" dirty="0" smtClean="0"/>
          </a:p>
          <a:p>
            <a:pPr marL="109728" indent="0">
              <a:buNone/>
            </a:pPr>
            <a:r>
              <a:rPr lang="fr-FR" sz="1900" i="1" dirty="0" smtClean="0"/>
              <a:t>Mais </a:t>
            </a:r>
            <a:r>
              <a:rPr lang="fr-FR" sz="1900" i="1" dirty="0"/>
              <a:t>voilà, ils ont leur identité – ils sont français mais en même temps ils sont bilingues, ils comprennent tout ce qu’on </a:t>
            </a:r>
            <a:r>
              <a:rPr lang="fr-FR" sz="1900" i="1" dirty="0" smtClean="0"/>
              <a:t>dit.  </a:t>
            </a:r>
            <a:r>
              <a:rPr lang="fr-FR" sz="1900" b="1" i="1" dirty="0" smtClean="0"/>
              <a:t>C’est </a:t>
            </a:r>
            <a:r>
              <a:rPr lang="fr-FR" sz="1900" b="1" i="1" dirty="0"/>
              <a:t>vrai </a:t>
            </a:r>
            <a:r>
              <a:rPr lang="fr-FR" sz="1900" b="1" i="1" dirty="0" smtClean="0"/>
              <a:t> ils </a:t>
            </a:r>
            <a:r>
              <a:rPr lang="fr-FR" sz="1900" b="1" i="1" dirty="0"/>
              <a:t>ne savent pas où se situer dans la classe par rapport aux </a:t>
            </a:r>
            <a:r>
              <a:rPr lang="fr-FR" sz="1900" b="1" i="1" dirty="0" smtClean="0"/>
              <a:t>autres.</a:t>
            </a:r>
          </a:p>
          <a:p>
            <a:pPr marL="109728" indent="0">
              <a:buNone/>
            </a:pPr>
            <a:endParaRPr lang="fr-FR" sz="2000" i="1" dirty="0" smtClean="0"/>
          </a:p>
          <a:p>
            <a:pPr marL="109728" indent="0">
              <a:buNone/>
            </a:pPr>
            <a:r>
              <a:rPr lang="fr-FR" sz="2000" i="1" dirty="0" smtClean="0"/>
              <a:t>Je </a:t>
            </a:r>
            <a:r>
              <a:rPr lang="fr-FR" sz="2000" i="1" dirty="0"/>
              <a:t>l’avais en 5ème, lui, </a:t>
            </a:r>
            <a:r>
              <a:rPr lang="fr-FR" sz="2000" b="1" i="1" dirty="0"/>
              <a:t>il refusait de parler anglais </a:t>
            </a:r>
            <a:r>
              <a:rPr lang="fr-FR" sz="2000" b="1" i="1" u="sng" dirty="0"/>
              <a:t>même</a:t>
            </a:r>
            <a:r>
              <a:rPr lang="fr-FR" sz="2000" b="1" i="1" dirty="0"/>
              <a:t> lorsque j’ai découverte qu’il avait un parent anglais</a:t>
            </a:r>
            <a:r>
              <a:rPr lang="fr-FR" sz="2000" i="1" dirty="0"/>
              <a:t>. C’était très longtemps après la rentrée, jamais il n’avait participé. Et </a:t>
            </a:r>
            <a:r>
              <a:rPr lang="fr-FR" sz="2000" b="1" i="1" dirty="0"/>
              <a:t>c’était comme s’il avait honte </a:t>
            </a:r>
            <a:r>
              <a:rPr lang="fr-FR" sz="2000" i="1" dirty="0"/>
              <a:t>un peu. C’est étonnant? </a:t>
            </a:r>
          </a:p>
          <a:p>
            <a:pPr marL="109728" indent="0">
              <a:buNone/>
            </a:pPr>
            <a:endParaRPr lang="fr-FR" sz="2000" i="1" dirty="0" smtClean="0"/>
          </a:p>
          <a:p>
            <a:pPr marL="109728" indent="0">
              <a:buNone/>
            </a:pPr>
            <a:r>
              <a:rPr lang="fr-FR" sz="2000" i="1" dirty="0" smtClean="0"/>
              <a:t>Oui</a:t>
            </a:r>
            <a:r>
              <a:rPr lang="fr-FR" sz="2000" i="1" dirty="0"/>
              <a:t>, lui ce n’est pas comme les enfants qui ont les parents anglais, ce n’est pas la même chose. C’est vraiment un cas, </a:t>
            </a:r>
            <a:r>
              <a:rPr lang="fr-FR" sz="2000" b="1" i="1" dirty="0"/>
              <a:t>il s’est caché </a:t>
            </a:r>
            <a:r>
              <a:rPr lang="fr-FR" sz="2000" i="1" dirty="0"/>
              <a:t>presque.. </a:t>
            </a:r>
            <a:endParaRPr lang="fr-FR" sz="2000" dirty="0"/>
          </a:p>
          <a:p>
            <a:pPr marL="109728" indent="0">
              <a:buNone/>
            </a:pPr>
            <a:endParaRPr lang="fr-FR" sz="1900" b="1" i="1" dirty="0" smtClean="0"/>
          </a:p>
          <a:p>
            <a:pPr marL="109728" indent="0">
              <a:buNone/>
            </a:pPr>
            <a:endParaRPr lang="fr-FR" sz="3000" b="1" i="1" dirty="0" smtClean="0"/>
          </a:p>
          <a:p>
            <a:pPr marL="109728" indent="0">
              <a:buNone/>
            </a:pPr>
            <a:endParaRPr lang="fr-FR" sz="3000" b="1" dirty="0"/>
          </a:p>
          <a:p>
            <a:pPr marL="109728" indent="0">
              <a:buNone/>
            </a:pPr>
            <a:endParaRPr lang="fr-FR" sz="3000" b="1" dirty="0"/>
          </a:p>
        </p:txBody>
      </p:sp>
    </p:spTree>
    <p:extLst>
      <p:ext uri="{BB962C8B-B14F-4D97-AF65-F5344CB8AC3E}">
        <p14:creationId xmlns:p14="http://schemas.microsoft.com/office/powerpoint/2010/main" val="37458439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91264" cy="648072"/>
          </a:xfrm>
        </p:spPr>
        <p:txBody>
          <a:bodyPr>
            <a:normAutofit/>
          </a:bodyPr>
          <a:lstStyle/>
          <a:p>
            <a:r>
              <a:rPr lang="fr-FR" sz="2400" dirty="0" smtClean="0">
                <a:solidFill>
                  <a:schemeClr val="accent2">
                    <a:lumMod val="75000"/>
                  </a:schemeClr>
                </a:solidFill>
              </a:rPr>
              <a:t> </a:t>
            </a:r>
            <a:r>
              <a:rPr lang="fr-FR" sz="2400" dirty="0" err="1" smtClean="0">
                <a:solidFill>
                  <a:schemeClr val="accent2">
                    <a:lumMod val="75000"/>
                  </a:schemeClr>
                </a:solidFill>
              </a:rPr>
              <a:t>Teacher</a:t>
            </a:r>
            <a:r>
              <a:rPr lang="fr-FR" sz="2400" dirty="0" smtClean="0">
                <a:solidFill>
                  <a:schemeClr val="accent2">
                    <a:lumMod val="75000"/>
                  </a:schemeClr>
                </a:solidFill>
              </a:rPr>
              <a:t> C</a:t>
            </a:r>
            <a:endParaRPr lang="fr-FR" sz="2400" dirty="0">
              <a:solidFill>
                <a:schemeClr val="accent2">
                  <a:lumMod val="75000"/>
                </a:schemeClr>
              </a:solidFill>
            </a:endParaRPr>
          </a:p>
        </p:txBody>
      </p:sp>
      <p:sp>
        <p:nvSpPr>
          <p:cNvPr id="3" name="Content Placeholder 2"/>
          <p:cNvSpPr>
            <a:spLocks noGrp="1"/>
          </p:cNvSpPr>
          <p:nvPr>
            <p:ph idx="1"/>
          </p:nvPr>
        </p:nvSpPr>
        <p:spPr>
          <a:xfrm>
            <a:off x="467544" y="1196752"/>
            <a:ext cx="8219256" cy="5377784"/>
          </a:xfrm>
        </p:spPr>
        <p:txBody>
          <a:bodyPr>
            <a:normAutofit fontScale="85000" lnSpcReduction="20000"/>
          </a:bodyPr>
          <a:lstStyle/>
          <a:p>
            <a:pPr marL="109728" indent="0">
              <a:buNone/>
            </a:pPr>
            <a:r>
              <a:rPr lang="en-US" sz="2400" i="1" dirty="0"/>
              <a:t>He’s got very good English. I think his father is probably French and his mother is English </a:t>
            </a:r>
            <a:r>
              <a:rPr lang="en-US" sz="2400" b="1" i="1" dirty="0"/>
              <a:t>but he doesn’t want to speak about </a:t>
            </a:r>
            <a:r>
              <a:rPr lang="en-US" sz="2400" b="1" i="1" u="sng" dirty="0"/>
              <a:t>it</a:t>
            </a:r>
            <a:r>
              <a:rPr lang="en-US" sz="2400" b="1" i="1" dirty="0"/>
              <a:t>, you </a:t>
            </a:r>
            <a:r>
              <a:rPr lang="en-US" sz="2400" b="1" i="1" dirty="0" smtClean="0"/>
              <a:t>know</a:t>
            </a:r>
            <a:r>
              <a:rPr lang="en-US" sz="2400" i="1" dirty="0" smtClean="0"/>
              <a:t>. </a:t>
            </a:r>
          </a:p>
          <a:p>
            <a:pPr marL="109728" indent="0">
              <a:buNone/>
            </a:pPr>
            <a:endParaRPr lang="en-US" sz="2400" i="1" dirty="0"/>
          </a:p>
          <a:p>
            <a:pPr marL="109728" indent="0">
              <a:buNone/>
            </a:pPr>
            <a:r>
              <a:rPr lang="en-US" sz="2400" b="1" i="1" dirty="0" smtClean="0"/>
              <a:t>I </a:t>
            </a:r>
            <a:r>
              <a:rPr lang="en-US" sz="2400" b="1" i="1" dirty="0"/>
              <a:t>only realized not so long ago </a:t>
            </a:r>
            <a:r>
              <a:rPr lang="en-US" sz="2400" i="1" dirty="0"/>
              <a:t>that he was English</a:t>
            </a:r>
            <a:r>
              <a:rPr lang="en-US" sz="2400" i="1" dirty="0" smtClean="0"/>
              <a:t>.  I </a:t>
            </a:r>
            <a:r>
              <a:rPr lang="en-US" sz="2400" i="1" dirty="0"/>
              <a:t>don’t know why. Maybe because being English </a:t>
            </a:r>
            <a:r>
              <a:rPr lang="en-US" sz="2400" b="1" i="1" u="sng" dirty="0"/>
              <a:t>here</a:t>
            </a:r>
            <a:r>
              <a:rPr lang="en-US" sz="2400" i="1" dirty="0"/>
              <a:t> is not something very popular. </a:t>
            </a:r>
            <a:r>
              <a:rPr lang="en-US" sz="2400" i="1" dirty="0" smtClean="0"/>
              <a:t> Yes …  I’m sorry.</a:t>
            </a:r>
          </a:p>
          <a:p>
            <a:pPr marL="109728" indent="0">
              <a:buNone/>
            </a:pPr>
            <a:endParaRPr lang="fr-FR" dirty="0" smtClean="0"/>
          </a:p>
          <a:p>
            <a:pPr marL="109728" indent="0">
              <a:buNone/>
            </a:pPr>
            <a:r>
              <a:rPr lang="fr-FR" dirty="0" err="1" smtClean="0">
                <a:solidFill>
                  <a:schemeClr val="accent2">
                    <a:lumMod val="75000"/>
                  </a:schemeClr>
                </a:solidFill>
                <a:latin typeface="+mj-lt"/>
              </a:rPr>
              <a:t>Teacher</a:t>
            </a:r>
            <a:r>
              <a:rPr lang="fr-FR" dirty="0" smtClean="0">
                <a:solidFill>
                  <a:schemeClr val="accent2">
                    <a:lumMod val="75000"/>
                  </a:schemeClr>
                </a:solidFill>
                <a:latin typeface="+mj-lt"/>
              </a:rPr>
              <a:t> D</a:t>
            </a:r>
          </a:p>
          <a:p>
            <a:pPr marL="109728" indent="0">
              <a:buNone/>
            </a:pPr>
            <a:r>
              <a:rPr lang="en-US" sz="2400" i="1" dirty="0"/>
              <a:t>I pronounced her family name the English way and she insisted that I should pronounce it in a very French way, you know, so there was </a:t>
            </a:r>
            <a:r>
              <a:rPr lang="en-US" sz="2400" b="1" i="1" dirty="0"/>
              <a:t>a bit of hiding there</a:t>
            </a:r>
            <a:r>
              <a:rPr lang="en-US" sz="2400" i="1" dirty="0"/>
              <a:t>, you know</a:t>
            </a:r>
            <a:r>
              <a:rPr lang="en-US" sz="2400" i="1" dirty="0" smtClean="0"/>
              <a:t>.</a:t>
            </a:r>
          </a:p>
          <a:p>
            <a:pPr marL="109728" indent="0">
              <a:buNone/>
            </a:pPr>
            <a:endParaRPr lang="en-US" sz="2400" i="1" dirty="0"/>
          </a:p>
          <a:p>
            <a:pPr marL="109728" indent="0">
              <a:buNone/>
            </a:pPr>
            <a:r>
              <a:rPr lang="en-US" sz="2400" i="1" dirty="0"/>
              <a:t>‘I want to be part of a group so I’m not from a foreign country – I’m a French </a:t>
            </a:r>
            <a:r>
              <a:rPr lang="en-US" sz="2400" i="1" dirty="0" smtClean="0"/>
              <a:t>….’</a:t>
            </a:r>
          </a:p>
          <a:p>
            <a:pPr marL="109728" indent="0">
              <a:buNone/>
            </a:pPr>
            <a:endParaRPr lang="en-US" sz="2400" i="1" dirty="0"/>
          </a:p>
          <a:p>
            <a:pPr marL="109728" indent="0">
              <a:buNone/>
            </a:pPr>
            <a:r>
              <a:rPr lang="en-US" sz="2400" i="1" dirty="0"/>
              <a:t>That’s why they do have lots of </a:t>
            </a:r>
            <a:r>
              <a:rPr lang="en-US" sz="2400" b="1" i="1" dirty="0"/>
              <a:t>difficulties </a:t>
            </a:r>
            <a:r>
              <a:rPr lang="en-US" sz="2400" i="1" dirty="0"/>
              <a:t>when they </a:t>
            </a:r>
            <a:r>
              <a:rPr lang="en-US" sz="2400" b="1" i="1" dirty="0"/>
              <a:t>have to participate in the lessons </a:t>
            </a:r>
            <a:r>
              <a:rPr lang="en-US" sz="2400" i="1" dirty="0"/>
              <a:t>because they </a:t>
            </a:r>
            <a:r>
              <a:rPr lang="en-US" sz="2400" b="1" i="1" dirty="0"/>
              <a:t>don’t want to prove that</a:t>
            </a:r>
            <a:r>
              <a:rPr lang="en-US" sz="2400" i="1" dirty="0" smtClean="0"/>
              <a:t>.</a:t>
            </a:r>
          </a:p>
          <a:p>
            <a:pPr marL="109728" indent="0">
              <a:buNone/>
            </a:pPr>
            <a:endParaRPr lang="fr-FR" i="1" dirty="0"/>
          </a:p>
          <a:p>
            <a:pPr marL="109728" indent="0">
              <a:buNone/>
            </a:pPr>
            <a:endParaRPr lang="en-US" i="1" dirty="0"/>
          </a:p>
        </p:txBody>
      </p:sp>
    </p:spTree>
    <p:extLst>
      <p:ext uri="{BB962C8B-B14F-4D97-AF65-F5344CB8AC3E}">
        <p14:creationId xmlns:p14="http://schemas.microsoft.com/office/powerpoint/2010/main" val="68015727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1495</TotalTime>
  <Words>2238</Words>
  <Application>Microsoft Macintosh PowerPoint</Application>
  <PresentationFormat>Présentation à l'écran (4:3)</PresentationFormat>
  <Paragraphs>212</Paragraphs>
  <Slides>25</Slides>
  <Notes>12</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Urban</vt:lpstr>
      <vt:lpstr>Bicultural child in the Dordogne English classroom – to be French or not to be …?</vt:lpstr>
      <vt:lpstr>The Context</vt:lpstr>
      <vt:lpstr>Présentation PowerPoint</vt:lpstr>
      <vt:lpstr>Research literature</vt:lpstr>
      <vt:lpstr>Présentation PowerPoint</vt:lpstr>
      <vt:lpstr>Method</vt:lpstr>
      <vt:lpstr>RESULTS</vt:lpstr>
      <vt:lpstr>Teacher B </vt:lpstr>
      <vt:lpstr> Teacher C</vt:lpstr>
      <vt:lpstr>Teacher D </vt:lpstr>
      <vt:lpstr>Teacher B</vt:lpstr>
      <vt:lpstr>Teacher D</vt:lpstr>
      <vt:lpstr>RESULTS</vt:lpstr>
      <vt:lpstr>Présentation PowerPoint</vt:lpstr>
      <vt:lpstr>Présentation PowerPoint</vt:lpstr>
      <vt:lpstr>Présentation PowerPoint</vt:lpstr>
      <vt:lpstr>Présentation PowerPoint</vt:lpstr>
      <vt:lpstr>Conclusion</vt:lpstr>
      <vt:lpstr>Présentation PowerPoint</vt:lpstr>
      <vt:lpstr>Présentation PowerPoint</vt:lpstr>
      <vt:lpstr>Présentation PowerPoint</vt:lpstr>
      <vt:lpstr>How may knowing a child’s bilingual bicultural status influence the teaching and assessment of these pupils in class? </vt:lpstr>
      <vt:lpstr>Présentation PowerPoint</vt:lpstr>
      <vt:lpstr>Future perspectives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Bicultural child in the Dordogne English classroom – to be French or not to be …?</dc:title>
  <dc:creator>Norah Leroy</dc:creator>
  <cp:lastModifiedBy>FLE UR TAMPON</cp:lastModifiedBy>
  <cp:revision>131</cp:revision>
  <dcterms:created xsi:type="dcterms:W3CDTF">2014-11-05T13:35:48Z</dcterms:created>
  <dcterms:modified xsi:type="dcterms:W3CDTF">2014-11-28T14:59:50Z</dcterms:modified>
</cp:coreProperties>
</file>