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  <p:sldMasterId id="2147484140" r:id="rId2"/>
    <p:sldMasterId id="2147484164" r:id="rId3"/>
  </p:sldMasterIdLst>
  <p:notesMasterIdLst>
    <p:notesMasterId r:id="rId38"/>
  </p:notesMasterIdLst>
  <p:handoutMasterIdLst>
    <p:handoutMasterId r:id="rId39"/>
  </p:handoutMasterIdLst>
  <p:sldIdLst>
    <p:sldId id="340" r:id="rId4"/>
    <p:sldId id="256" r:id="rId5"/>
    <p:sldId id="301" r:id="rId6"/>
    <p:sldId id="312" r:id="rId7"/>
    <p:sldId id="343" r:id="rId8"/>
    <p:sldId id="342" r:id="rId9"/>
    <p:sldId id="344" r:id="rId10"/>
    <p:sldId id="319" r:id="rId11"/>
    <p:sldId id="305" r:id="rId12"/>
    <p:sldId id="320" r:id="rId13"/>
    <p:sldId id="302" r:id="rId14"/>
    <p:sldId id="270" r:id="rId15"/>
    <p:sldId id="264" r:id="rId16"/>
    <p:sldId id="345" r:id="rId17"/>
    <p:sldId id="322" r:id="rId18"/>
    <p:sldId id="310" r:id="rId19"/>
    <p:sldId id="334" r:id="rId20"/>
    <p:sldId id="335" r:id="rId21"/>
    <p:sldId id="265" r:id="rId22"/>
    <p:sldId id="274" r:id="rId23"/>
    <p:sldId id="295" r:id="rId24"/>
    <p:sldId id="298" r:id="rId25"/>
    <p:sldId id="294" r:id="rId26"/>
    <p:sldId id="296" r:id="rId27"/>
    <p:sldId id="291" r:id="rId28"/>
    <p:sldId id="289" r:id="rId29"/>
    <p:sldId id="288" r:id="rId30"/>
    <p:sldId id="277" r:id="rId31"/>
    <p:sldId id="297" r:id="rId32"/>
    <p:sldId id="276" r:id="rId33"/>
    <p:sldId id="304" r:id="rId34"/>
    <p:sldId id="341" r:id="rId35"/>
    <p:sldId id="259" r:id="rId36"/>
    <p:sldId id="339" r:id="rId37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00"/>
    <a:srgbClr val="FFAE85"/>
    <a:srgbClr val="FF9966"/>
    <a:srgbClr val="FFFF00"/>
    <a:srgbClr val="FF5050"/>
    <a:srgbClr val="FFFF66"/>
    <a:srgbClr val="ED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48" autoAdjust="0"/>
    <p:restoredTop sz="78101" autoAdjust="0"/>
  </p:normalViewPr>
  <p:slideViewPr>
    <p:cSldViewPr snapToGrid="0">
      <p:cViewPr varScale="1">
        <p:scale>
          <a:sx n="43" d="100"/>
          <a:sy n="43" d="100"/>
        </p:scale>
        <p:origin x="8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478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AB394-BF5D-4A45-A206-34B88908A9D7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04F0E-AA20-4EC4-9F9D-8D4115FB4B9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379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288925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811" y="4094944"/>
            <a:ext cx="6218429" cy="58475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29BCE-C492-4B38-9136-728108C8329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159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3225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5975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6315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8908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9544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4245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3973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University of Otago ethical approval</a:t>
            </a:r>
          </a:p>
          <a:p>
            <a:r>
              <a:rPr lang="en-GB" smtClean="0"/>
              <a:t>variant of convenience sampling (Tracy, 2013)</a:t>
            </a:r>
          </a:p>
          <a:p>
            <a:r>
              <a:rPr lang="en-GB" smtClean="0"/>
              <a:t>participants not known to researcher</a:t>
            </a:r>
          </a:p>
          <a:p>
            <a:r>
              <a:rPr lang="en-GB" smtClean="0"/>
              <a:t>voluntary participation</a:t>
            </a:r>
          </a:p>
          <a:p>
            <a:r>
              <a:rPr lang="en-GB" smtClean="0"/>
              <a:t>conducted in English and/or Afrikaans</a:t>
            </a:r>
          </a:p>
          <a:p>
            <a:r>
              <a:rPr lang="en-GB" smtClean="0"/>
              <a:t>approximately 200 participants (about 7 per group) </a:t>
            </a:r>
          </a:p>
          <a:p>
            <a:r>
              <a:rPr lang="en-GB" smtClean="0"/>
              <a:t>M, F, 14 to 90 yrs. education: nil to Ph.D. </a:t>
            </a:r>
          </a:p>
          <a:p>
            <a:r>
              <a:rPr lang="en-GB" smtClean="0"/>
              <a:t>working class to professionals</a:t>
            </a:r>
          </a:p>
          <a:p>
            <a:r>
              <a:rPr lang="en-GB" smtClean="0"/>
              <a:t>L1 speakers </a:t>
            </a:r>
          </a:p>
          <a:p>
            <a:pPr lvl="1"/>
            <a:r>
              <a:rPr lang="en-GB" smtClean="0"/>
              <a:t>from most of the eleven official languages</a:t>
            </a:r>
          </a:p>
          <a:p>
            <a:pPr lvl="1"/>
            <a:r>
              <a:rPr lang="en-GB" smtClean="0"/>
              <a:t>from other (N/u; </a:t>
            </a:r>
            <a:r>
              <a:rPr lang="en-NZ" smtClean="0"/>
              <a:t>Guajarati, </a:t>
            </a:r>
            <a:r>
              <a:rPr lang="en-GB" smtClean="0"/>
              <a:t>Spanish, German, Italian, Greek)</a:t>
            </a:r>
          </a:p>
          <a:p>
            <a:pPr lvl="1"/>
            <a:r>
              <a:rPr lang="en-GB" smtClean="0"/>
              <a:t>from all ethnic groups (White, Black, Coloured, Indian, Koisan)</a:t>
            </a:r>
          </a:p>
          <a:p>
            <a:r>
              <a:rPr lang="en-GB" smtClean="0"/>
              <a:t>all know and use more than one language </a:t>
            </a:r>
            <a:endParaRPr lang="en-ZA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39708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</a:p>
          <a:p>
            <a:r>
              <a:rPr lang="en-GB" smtClean="0"/>
              <a:t>relatively naturalistic settings </a:t>
            </a:r>
          </a:p>
          <a:p>
            <a:pPr lvl="1"/>
            <a:r>
              <a:rPr lang="en-GB" i="1" smtClean="0"/>
              <a:t>koek en tee</a:t>
            </a:r>
            <a:r>
              <a:rPr lang="en-GB" smtClean="0"/>
              <a:t>, social activity, invited by host/hostess, some participants knew one another</a:t>
            </a:r>
          </a:p>
          <a:p>
            <a:r>
              <a:rPr lang="en-GB" smtClean="0"/>
              <a:t>participants conversed freely, told anecdotes, joked, exchanged opinions, agreed, disagreed</a:t>
            </a:r>
          </a:p>
          <a:p>
            <a:r>
              <a:rPr lang="en-GB" smtClean="0"/>
              <a:t>provided more information than could be expected from questionnaires or individual interviews </a:t>
            </a:r>
          </a:p>
          <a:p>
            <a:pPr marL="0" indent="0">
              <a:buNone/>
            </a:pPr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</a:p>
          <a:p>
            <a:r>
              <a:rPr lang="en-GB" smtClean="0"/>
              <a:t>daily language use, language preferences, factors influencing language choices, code-switching habits, benefits of multilingualism and multiculturalism, language-in-education policies, predictions for the long-term future of languages, personal linguistic &amp; cultural experiences</a:t>
            </a:r>
            <a:endParaRPr lang="en-ZA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84002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2112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mtClean="0"/>
              <a:t>Most South Africans speak/use more than 1 language</a:t>
            </a:r>
          </a:p>
          <a:p>
            <a:r>
              <a:rPr lang="en-NZ" smtClean="0"/>
              <a:t>Many Black South Africans use 3 or more languages</a:t>
            </a:r>
          </a:p>
          <a:p>
            <a:r>
              <a:rPr lang="en-NZ" smtClean="0"/>
              <a:t>Some participants know 6 (English, Afrikaans, Xhosa, Tswana, Sotho, Zulu)</a:t>
            </a:r>
          </a:p>
          <a:p>
            <a:r>
              <a:rPr lang="en-NZ" smtClean="0"/>
              <a:t>Many English speakers watch Afrikaans “soapies” and sitcoms (or ones with a great deal of code-switching), daily</a:t>
            </a:r>
          </a:p>
          <a:p>
            <a:r>
              <a:rPr lang="en-NZ" smtClean="0"/>
              <a:t>Some Afrikaans-speakers don’t like the way Afrikaners are portrayed as </a:t>
            </a:r>
            <a:r>
              <a:rPr lang="en-NZ" i="1" smtClean="0"/>
              <a:t>crass and common and uneducated </a:t>
            </a:r>
            <a:r>
              <a:rPr lang="en-NZ" smtClean="0"/>
              <a:t>in the soapies (F, 50s, W, KZN)</a:t>
            </a:r>
          </a:p>
          <a:p>
            <a:r>
              <a:rPr lang="en-NZ" smtClean="0"/>
              <a:t>Some English speakers watch news in English and Afrikaans and vice versa</a:t>
            </a:r>
          </a:p>
          <a:p>
            <a:r>
              <a:rPr lang="en-NZ" smtClean="0"/>
              <a:t>Some (not many) English speakers read Afrikaans newspapers</a:t>
            </a:r>
          </a:p>
          <a:p>
            <a:r>
              <a:rPr lang="en-NZ" smtClean="0"/>
              <a:t>Educated Afrikaans speakers read English newspapers, magazines &amp; novels</a:t>
            </a:r>
          </a:p>
          <a:p>
            <a:r>
              <a:rPr lang="en-NZ" smtClean="0"/>
              <a:t>Many Afrikaans participants volunteered swearing – L2 (E) &amp; L1</a:t>
            </a:r>
          </a:p>
          <a:p>
            <a:r>
              <a:rPr lang="en-NZ" smtClean="0"/>
              <a:t>Many Afrikaans participants volunteered praying – L1 &amp; some L2 (E) </a:t>
            </a:r>
          </a:p>
          <a:p>
            <a:r>
              <a:rPr lang="en-NZ" smtClean="0"/>
              <a:t>Educated Black South Africans read English newspapers &amp; magazines</a:t>
            </a:r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400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0598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mtClean="0"/>
              <a:t>Language of husband determines (F, 80s, W, WC) </a:t>
            </a:r>
          </a:p>
          <a:p>
            <a:r>
              <a:rPr lang="en-NZ" smtClean="0"/>
              <a:t>or not: Two languages (mother’s &amp; father’s) </a:t>
            </a:r>
          </a:p>
          <a:p>
            <a:r>
              <a:rPr lang="en-NZ" smtClean="0"/>
              <a:t>Parents speak English &amp; Afrikaans to children (F, 30s, W, FS) but give up when they perceive children “struggling”</a:t>
            </a:r>
          </a:p>
          <a:p>
            <a:r>
              <a:rPr lang="en-NZ" smtClean="0"/>
              <a:t>Other parents persist with English &amp; Afrikaans to children (F, 60s, W, KZN) (F, 40s, W, FS)</a:t>
            </a:r>
          </a:p>
          <a:p>
            <a:r>
              <a:rPr lang="en-NZ" smtClean="0"/>
              <a:t>Most Black parents speak L1 with children (F, 20s, B, FS).  </a:t>
            </a:r>
            <a:r>
              <a:rPr lang="en-NZ" i="1" smtClean="0"/>
              <a:t>I would feel like a traitor if I didn’t speak Zulu to my children</a:t>
            </a:r>
            <a:r>
              <a:rPr lang="en-NZ" smtClean="0"/>
              <a:t> (M, 20s, B, EC)</a:t>
            </a:r>
            <a:r>
              <a:rPr lang="en-NZ" i="1" smtClean="0"/>
              <a:t>.</a:t>
            </a:r>
            <a:endParaRPr lang="en-ZA" smtClean="0"/>
          </a:p>
          <a:p>
            <a:r>
              <a:rPr lang="en-NZ" smtClean="0"/>
              <a:t>Black parents speak L2 English with children.  Nannies speak heritage language with children (F, 30s, B, G)</a:t>
            </a:r>
          </a:p>
          <a:p>
            <a:r>
              <a:rPr lang="en-NZ" smtClean="0"/>
              <a:t>Siblings choose their language of communication (F, 60s, W, KZN) </a:t>
            </a:r>
          </a:p>
          <a:p>
            <a:r>
              <a:rPr lang="en-NZ" i="1" smtClean="0"/>
              <a:t>I speak English to my sister who can’t speak Zulu well because she went to a Model C school </a:t>
            </a:r>
            <a:r>
              <a:rPr lang="en-NZ" smtClean="0"/>
              <a:t>(M, 20s, B, EC/G)</a:t>
            </a:r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9994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mtClean="0"/>
              <a:t>Whites raised on farms can generally speak a Black language</a:t>
            </a:r>
          </a:p>
          <a:p>
            <a:r>
              <a:rPr lang="en-NZ" i="1" smtClean="0"/>
              <a:t>My father learned Zulu at university because he intended setting up a medical practice in Eshowe </a:t>
            </a:r>
            <a:r>
              <a:rPr lang="en-NZ" smtClean="0"/>
              <a:t>(M, 20s, W, EC)</a:t>
            </a:r>
          </a:p>
          <a:p>
            <a:r>
              <a:rPr lang="en-NZ" smtClean="0"/>
              <a:t>Some Whites actively learning a new African language, because of moving to a new area, starting a new job, etc. (e.g. M, 60s, W, EC)</a:t>
            </a:r>
          </a:p>
          <a:p>
            <a:r>
              <a:rPr lang="en-NZ" smtClean="0"/>
              <a:t>Many Whites want to learn an African language – usually the one spoken by Blacks in the province or area (</a:t>
            </a:r>
            <a:r>
              <a:rPr lang="en-NZ" i="1" smtClean="0"/>
              <a:t>I think that it would be more useful if I could speak one of the black languages fluently.  Zulu or Xhosa or something like that</a:t>
            </a:r>
            <a:r>
              <a:rPr lang="en-NZ" smtClean="0"/>
              <a:t>) (F, 30s, C, NC) .  (</a:t>
            </a:r>
            <a:r>
              <a:rPr lang="en-NZ" i="1" smtClean="0"/>
              <a:t>As jy kan Xhosa of Zulu ook verstaan, dan maak dit jou taak soveel makliker</a:t>
            </a:r>
            <a:r>
              <a:rPr lang="en-NZ" smtClean="0"/>
              <a:t>) (M, 40s, W, NC)</a:t>
            </a:r>
          </a:p>
          <a:p>
            <a:r>
              <a:rPr lang="en-NZ" smtClean="0"/>
              <a:t>Some Black people are sceptical about how genuine this is – (</a:t>
            </a:r>
            <a:r>
              <a:rPr lang="en-NZ" i="1" smtClean="0"/>
              <a:t>the Whites don’t seem to be making much effort to learn our languages, despite what they say</a:t>
            </a:r>
            <a:r>
              <a:rPr lang="en-NZ" smtClean="0"/>
              <a:t>) (F, 20s, B, EC).  Mirrored here (</a:t>
            </a:r>
            <a:r>
              <a:rPr lang="en-NZ" i="1" smtClean="0"/>
              <a:t>… (as) n mens ‘n geleentheid kan kry om Xhosa te leer …</a:t>
            </a:r>
            <a:r>
              <a:rPr lang="en-NZ" smtClean="0"/>
              <a:t>) (F, 40s, W, NC) – awaiting v. making opportunity</a:t>
            </a:r>
          </a:p>
          <a:p>
            <a:r>
              <a:rPr lang="en-NZ" smtClean="0"/>
              <a:t>But at least many Whites are now recognising that they should really know some African languages </a:t>
            </a:r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3875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mtClean="0"/>
              <a:t>Instrumental value: </a:t>
            </a:r>
            <a:r>
              <a:rPr lang="en-NZ" i="1" smtClean="0"/>
              <a:t>English opens doors </a:t>
            </a:r>
            <a:r>
              <a:rPr lang="en-NZ" smtClean="0"/>
              <a:t>(M, 30s, W, EC)</a:t>
            </a:r>
          </a:p>
          <a:p>
            <a:r>
              <a:rPr lang="en-NZ" smtClean="0"/>
              <a:t>English is the </a:t>
            </a:r>
            <a:r>
              <a:rPr lang="en-NZ" i="1" smtClean="0"/>
              <a:t>lingua franca, </a:t>
            </a:r>
            <a:r>
              <a:rPr lang="en-NZ" smtClean="0"/>
              <a:t>required to communicate in many domains (</a:t>
            </a:r>
            <a:r>
              <a:rPr lang="en-ZA" i="1" smtClean="0"/>
              <a:t>Engels sal jou die pad oopmaak omdat dit ‘n wêreld ding is</a:t>
            </a:r>
            <a:r>
              <a:rPr lang="en-ZA" smtClean="0"/>
              <a:t>) (F, 70s, W, NC)</a:t>
            </a:r>
            <a:endParaRPr lang="en-NZ" smtClean="0"/>
          </a:p>
          <a:p>
            <a:r>
              <a:rPr lang="en-NZ" smtClean="0"/>
              <a:t>Afrikaans children have attended English schools, since the 1950s (</a:t>
            </a:r>
            <a:r>
              <a:rPr lang="en-ZA" i="1" smtClean="0"/>
              <a:t>I was sent to an English school so I could go to and English University which was in the same town</a:t>
            </a:r>
            <a:r>
              <a:rPr lang="en-ZA" smtClean="0"/>
              <a:t>) (M, 60s, W, WC).  Parents spoke Afrikaans at home.</a:t>
            </a:r>
          </a:p>
          <a:p>
            <a:r>
              <a:rPr lang="en-NZ" smtClean="0"/>
              <a:t>Afrikaans parents speak L2 English to children (F, 60s, W, KZN)</a:t>
            </a:r>
            <a:endParaRPr lang="en-ZA" smtClean="0"/>
          </a:p>
          <a:p>
            <a:r>
              <a:rPr lang="en-NZ" smtClean="0"/>
              <a:t>Increasingly, Black children attend English medium schools (Model C)  </a:t>
            </a:r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1343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mtClean="0"/>
              <a:t>More English in workplace (</a:t>
            </a:r>
            <a:r>
              <a:rPr lang="en-ZA" i="1" smtClean="0"/>
              <a:t>Oorals waar jy tog kom praat die mense meeste van die tyd Engels. Ons papierwerk, ons dokumente wat ons ontvang is Engels</a:t>
            </a:r>
            <a:r>
              <a:rPr lang="en-ZA" smtClean="0"/>
              <a:t>)</a:t>
            </a:r>
            <a:r>
              <a:rPr lang="en-ZA" i="1" smtClean="0"/>
              <a:t> </a:t>
            </a:r>
            <a:r>
              <a:rPr lang="en-ZA" smtClean="0"/>
              <a:t>(M, 40s, W, NC) </a:t>
            </a:r>
          </a:p>
          <a:p>
            <a:r>
              <a:rPr lang="en-ZA" smtClean="0"/>
              <a:t>Individuals are forced to extend their English competence </a:t>
            </a:r>
            <a:r>
              <a:rPr lang="en-ZA" i="1" smtClean="0"/>
              <a:t> </a:t>
            </a:r>
            <a:r>
              <a:rPr lang="en-ZA" smtClean="0"/>
              <a:t>(</a:t>
            </a:r>
            <a:r>
              <a:rPr lang="en-ZA" i="1" smtClean="0"/>
              <a:t>Ek moet nou al woordeboeke te gekoop het om daardie Engelse woorde te verstaan</a:t>
            </a:r>
            <a:r>
              <a:rPr lang="en-ZA" smtClean="0"/>
              <a:t>)</a:t>
            </a:r>
            <a:r>
              <a:rPr lang="en-ZA" i="1" smtClean="0"/>
              <a:t>  </a:t>
            </a:r>
            <a:r>
              <a:rPr lang="en-ZA" smtClean="0"/>
              <a:t>(M, 40s, W, NC) </a:t>
            </a:r>
          </a:p>
          <a:p>
            <a:r>
              <a:rPr lang="en-ZA" smtClean="0"/>
              <a:t>Resentment (W &amp; C) – prof. dev. in English </a:t>
            </a:r>
            <a:r>
              <a:rPr lang="en-ZA" i="1" smtClean="0"/>
              <a:t>lingua franca</a:t>
            </a:r>
            <a:r>
              <a:rPr lang="en-ZA" smtClean="0"/>
              <a:t>, because of B. person who doesn’t understand or want to speak or learn in Afrikaans (</a:t>
            </a:r>
            <a:r>
              <a:rPr lang="en-ZA" i="1" smtClean="0"/>
              <a:t>Hulle neem nie die nege en dertig mense in ag wat wel Afrikaans praat nie, hulle neem die een persoon in ag wat Engels praat</a:t>
            </a:r>
            <a:r>
              <a:rPr lang="en-ZA" smtClean="0"/>
              <a:t>)</a:t>
            </a:r>
            <a:r>
              <a:rPr lang="en-ZA" i="1" smtClean="0"/>
              <a:t> </a:t>
            </a:r>
            <a:r>
              <a:rPr lang="en-ZA" smtClean="0"/>
              <a:t>(F, 40s, W, NC)  </a:t>
            </a:r>
          </a:p>
          <a:p>
            <a:r>
              <a:rPr lang="en-NZ" smtClean="0"/>
              <a:t>But – </a:t>
            </a:r>
            <a:r>
              <a:rPr lang="en-NZ" i="1" smtClean="0"/>
              <a:t>If there are 100 Xhosa speakers and one English speaker who can’t speak Xhosa, they’ll all speak English </a:t>
            </a:r>
            <a:r>
              <a:rPr lang="en-NZ" smtClean="0"/>
              <a:t>(M, 60s, W, EC) </a:t>
            </a:r>
            <a:endParaRPr lang="en-ZA" smtClean="0"/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3115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NZ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Afrikaans </a:t>
            </a:r>
          </a:p>
          <a:p>
            <a:r>
              <a:rPr lang="en-NZ" sz="1600" i="1" smtClean="0"/>
              <a:t>It’s the language of the oppressor … I pretend I can’t understand it if someone speaks it to me </a:t>
            </a:r>
            <a:r>
              <a:rPr lang="en-NZ" sz="1600" smtClean="0"/>
              <a:t>(M, 20s, B, EC). </a:t>
            </a:r>
          </a:p>
          <a:p>
            <a:r>
              <a:rPr lang="en-ZA" sz="1600" i="1" smtClean="0"/>
              <a:t>Hulle maak of hulle nie verstaan nie</a:t>
            </a:r>
            <a:r>
              <a:rPr lang="en-ZA" sz="1600" smtClean="0"/>
              <a:t> (F, 40s, W, NC)</a:t>
            </a:r>
            <a:endParaRPr lang="en-ZA" sz="1600" i="1" smtClean="0"/>
          </a:p>
          <a:p>
            <a:r>
              <a:rPr lang="en-ZA" sz="1600" i="1" smtClean="0"/>
              <a:t>I think with English in this country is a lot of snobbery about talking Afrikaans.  A lot of them go to school and do matric in … Afrikaans and suddenly they lose the capacity.  I think it’s bloomin’ snobbery</a:t>
            </a:r>
            <a:r>
              <a:rPr lang="en-ZA" sz="1600" smtClean="0"/>
              <a:t>. (M, 60s, W, WC)</a:t>
            </a:r>
          </a:p>
          <a:p>
            <a:pPr marL="228594" lvl="1"/>
            <a:r>
              <a:rPr lang="en-NZ" sz="1600" smtClean="0"/>
              <a:t>Afrikaans as a </a:t>
            </a:r>
            <a:r>
              <a:rPr lang="en-NZ" sz="1600" i="1" smtClean="0"/>
              <a:t>lingua franca</a:t>
            </a:r>
            <a:r>
              <a:rPr lang="en-NZ" sz="1600" smtClean="0"/>
              <a:t> only (</a:t>
            </a:r>
            <a:r>
              <a:rPr lang="en-NZ" sz="1600" i="1" smtClean="0"/>
              <a:t>I speak Afrikaans to my servants only</a:t>
            </a:r>
            <a:r>
              <a:rPr lang="en-NZ" sz="1600" smtClean="0"/>
              <a:t>)</a:t>
            </a:r>
            <a:r>
              <a:rPr lang="en-NZ" sz="1600" i="1" smtClean="0"/>
              <a:t> </a:t>
            </a:r>
            <a:r>
              <a:rPr lang="en-NZ" sz="1600" smtClean="0"/>
              <a:t>(F, 50s, W, FS)</a:t>
            </a:r>
          </a:p>
          <a:p>
            <a:pPr marL="0" lvl="1" indent="0" algn="ctr">
              <a:buNone/>
            </a:pPr>
            <a:r>
              <a:rPr lang="en-NZ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English </a:t>
            </a:r>
          </a:p>
          <a:p>
            <a:pPr marL="0" lvl="1" indent="0">
              <a:buNone/>
            </a:pPr>
            <a:r>
              <a:rPr lang="en-NZ" sz="1600" smtClean="0"/>
              <a:t>In commercial transactions (</a:t>
            </a:r>
            <a:r>
              <a:rPr lang="en-NZ" sz="1600" i="1" smtClean="0"/>
              <a:t>My geld praat Afrikaans</a:t>
            </a:r>
            <a:r>
              <a:rPr lang="en-NZ" sz="1600" smtClean="0"/>
              <a:t>)</a:t>
            </a:r>
            <a:r>
              <a:rPr lang="en-NZ" sz="1600" i="1" smtClean="0"/>
              <a:t> </a:t>
            </a:r>
            <a:r>
              <a:rPr lang="en-NZ" sz="1600" smtClean="0"/>
              <a:t>(M, 60s, W, G)</a:t>
            </a:r>
          </a:p>
          <a:p>
            <a:pPr marL="0" lvl="1" indent="0" algn="ctr">
              <a:buNone/>
            </a:pPr>
            <a:r>
              <a:rPr lang="en-NZ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own L1</a:t>
            </a:r>
          </a:p>
          <a:p>
            <a:pPr marL="0" lvl="1" indent="0">
              <a:buNone/>
            </a:pPr>
            <a:r>
              <a:rPr lang="en-NZ" sz="1600" i="1" smtClean="0"/>
              <a:t>Moenie daai lelike taal in my huis of op my werf praat nie </a:t>
            </a:r>
            <a:r>
              <a:rPr lang="en-NZ" sz="1600" smtClean="0"/>
              <a:t>(to a N/u speaker)</a:t>
            </a:r>
          </a:p>
          <a:p>
            <a:endParaRPr lang="en-ZA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58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600" b="1" smtClean="0"/>
              <a:t>English-Afrikaans rivalry </a:t>
            </a:r>
            <a:r>
              <a:rPr lang="en-NZ" sz="1600" i="1" smtClean="0"/>
              <a:t>Afrikaans is not a language it’s a throat disease </a:t>
            </a:r>
            <a:r>
              <a:rPr lang="en-NZ" sz="1600" smtClean="0"/>
              <a:t>(M, 20s, W, EC) (1970s) </a:t>
            </a:r>
          </a:p>
          <a:p>
            <a:r>
              <a:rPr lang="en-NZ" sz="1600" smtClean="0"/>
              <a:t>(</a:t>
            </a:r>
            <a:r>
              <a:rPr lang="en-NZ" sz="1600" i="1" smtClean="0"/>
              <a:t>Would you like to improve your Afrikaans? “Never!”</a:t>
            </a:r>
            <a:r>
              <a:rPr lang="en-NZ" sz="1600" smtClean="0"/>
              <a:t>)</a:t>
            </a:r>
            <a:r>
              <a:rPr lang="en-NZ" sz="1600" i="1" smtClean="0"/>
              <a:t> </a:t>
            </a:r>
            <a:r>
              <a:rPr lang="en-NZ" sz="1600" smtClean="0"/>
              <a:t>(F, 50s, W, FS)</a:t>
            </a:r>
          </a:p>
          <a:p>
            <a:r>
              <a:rPr lang="en-NZ" sz="1600" smtClean="0"/>
              <a:t>despite more use of both languages.  (</a:t>
            </a:r>
            <a:r>
              <a:rPr lang="en-NZ" sz="1600" i="1" smtClean="0"/>
              <a:t>Ons moet soms ook Russies praat</a:t>
            </a:r>
            <a:r>
              <a:rPr lang="en-NZ" sz="1600" smtClean="0"/>
              <a:t>)</a:t>
            </a:r>
            <a:r>
              <a:rPr lang="en-NZ" sz="1600" i="1" smtClean="0"/>
              <a:t> </a:t>
            </a:r>
            <a:r>
              <a:rPr lang="en-NZ" sz="1600" smtClean="0"/>
              <a:t>(M, 50s, W, FS).  </a:t>
            </a:r>
          </a:p>
          <a:p>
            <a:pPr marL="228594" lvl="1"/>
            <a:r>
              <a:rPr lang="en-NZ" sz="1600" i="1" smtClean="0"/>
              <a:t>My Afrikaans family feel I shouldn’t be studying English </a:t>
            </a:r>
            <a:r>
              <a:rPr lang="en-NZ" sz="1600" smtClean="0"/>
              <a:t>(F, 20s, W, EC)</a:t>
            </a:r>
          </a:p>
          <a:p>
            <a:pPr marL="228594" lvl="1"/>
            <a:r>
              <a:rPr lang="en-NZ" sz="1600" smtClean="0"/>
              <a:t>Resentment of young Black people who speak English with “White” accents – “</a:t>
            </a:r>
            <a:r>
              <a:rPr lang="en-NZ" sz="1600" b="1" smtClean="0"/>
              <a:t>coconuts who twang</a:t>
            </a:r>
            <a:r>
              <a:rPr lang="en-NZ" sz="1600" smtClean="0"/>
              <a:t>” (F, 20s, B, EC), “</a:t>
            </a:r>
            <a:r>
              <a:rPr lang="en-NZ" sz="1600" b="1" smtClean="0"/>
              <a:t>model Cs</a:t>
            </a:r>
            <a:r>
              <a:rPr lang="en-NZ" sz="1600" smtClean="0"/>
              <a:t>” (F, 20s, B, KZN)</a:t>
            </a:r>
          </a:p>
          <a:p>
            <a:pPr marL="228594" lvl="1"/>
            <a:r>
              <a:rPr lang="en-NZ" sz="1600" i="1" smtClean="0"/>
              <a:t>In KZN many 30 to 40-year olds insist on speaking Zulu – it’s very arrogant </a:t>
            </a:r>
            <a:r>
              <a:rPr lang="en-NZ" sz="1600" smtClean="0"/>
              <a:t>(F, 50s, W, KZN)</a:t>
            </a:r>
          </a:p>
          <a:p>
            <a:pPr marL="228594" lvl="1"/>
            <a:r>
              <a:rPr lang="en-NZ" sz="1600" i="1" smtClean="0"/>
              <a:t>Xhosas are the least accommodating … they will not answer a Black person in any language other than Xhosa.  Zulus are more accommodating </a:t>
            </a:r>
            <a:r>
              <a:rPr lang="en-NZ" sz="1600" smtClean="0"/>
              <a:t>(M, 20s, B, EC)</a:t>
            </a:r>
          </a:p>
          <a:p>
            <a:endParaRPr lang="en-ZA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8555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mtClean="0"/>
              <a:t>Afrikaners generally see few differences between them and English-speaking Whites</a:t>
            </a:r>
            <a:r>
              <a:rPr lang="en-NZ" i="1" smtClean="0"/>
              <a:t>. </a:t>
            </a:r>
            <a:r>
              <a:rPr lang="en-NZ" smtClean="0"/>
              <a:t>(</a:t>
            </a:r>
            <a:r>
              <a:rPr lang="en-NZ" i="1" smtClean="0"/>
              <a:t>… in South Africa …  Afrikaans, (and) English have got more or less the same culture</a:t>
            </a:r>
            <a:r>
              <a:rPr lang="en-NZ" smtClean="0"/>
              <a:t>) (F, 70s, W, WC)</a:t>
            </a:r>
          </a:p>
          <a:p>
            <a:r>
              <a:rPr lang="en-NZ" smtClean="0"/>
              <a:t>English-speaking Whites feel the opposite.</a:t>
            </a:r>
            <a:r>
              <a:rPr lang="en-NZ" i="1" smtClean="0"/>
              <a:t> (If you grow up in two cultures it can cause an identity crisis … I grew up English-speaking in an Afrikaans area and you were kind of  caught between the two a little bit</a:t>
            </a:r>
            <a:r>
              <a:rPr lang="en-NZ" smtClean="0"/>
              <a:t>)</a:t>
            </a:r>
            <a:r>
              <a:rPr lang="en-NZ" i="1" smtClean="0"/>
              <a:t> </a:t>
            </a:r>
            <a:r>
              <a:rPr lang="en-NZ" smtClean="0"/>
              <a:t>(M, 30s, W, WC).  </a:t>
            </a:r>
            <a:r>
              <a:rPr lang="en-NZ" i="1" smtClean="0"/>
              <a:t>They </a:t>
            </a:r>
            <a:r>
              <a:rPr lang="en-NZ" smtClean="0"/>
              <a:t>(Afrikaners) </a:t>
            </a:r>
            <a:r>
              <a:rPr lang="en-NZ" i="1" smtClean="0"/>
              <a:t>are aliens.  </a:t>
            </a:r>
            <a:r>
              <a:rPr lang="en-NZ" smtClean="0"/>
              <a:t>(M, 40s, W, FS) </a:t>
            </a:r>
          </a:p>
          <a:p>
            <a:r>
              <a:rPr lang="en-NZ" smtClean="0"/>
              <a:t>Young Black people moving away from traditional culture.  (</a:t>
            </a:r>
            <a:r>
              <a:rPr lang="en-NZ" i="1" smtClean="0"/>
              <a:t>I can’t identify with my grandparents’ cultural practices, … going topless for cultural ceremonies</a:t>
            </a:r>
            <a:r>
              <a:rPr lang="en-NZ" smtClean="0"/>
              <a:t>)</a:t>
            </a:r>
            <a:r>
              <a:rPr lang="en-NZ" i="1" smtClean="0"/>
              <a:t> </a:t>
            </a:r>
            <a:r>
              <a:rPr lang="en-NZ" smtClean="0"/>
              <a:t>(F, 20s, B, FS).  </a:t>
            </a:r>
            <a:r>
              <a:rPr lang="en-NZ" i="1" smtClean="0"/>
              <a:t>I’m being distanced from my Zulu culture … it takes me a few days to acclimatise when I go back to Soweto </a:t>
            </a:r>
            <a:r>
              <a:rPr lang="en-NZ" smtClean="0"/>
              <a:t>(from Grahamstown) (M, 20s, B, EC). </a:t>
            </a:r>
            <a:r>
              <a:rPr lang="en-NZ" i="1" smtClean="0"/>
              <a:t>Spending too much time in another culture makes you lose your roots over time </a:t>
            </a:r>
            <a:r>
              <a:rPr lang="en-NZ" smtClean="0"/>
              <a:t>(M, 20s, B, EC)</a:t>
            </a:r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095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i="1" smtClean="0"/>
              <a:t>Dit lei tot frustrasie as julle nie mekaar se taal kan praat nie</a:t>
            </a:r>
            <a:r>
              <a:rPr lang="en-ZA" smtClean="0"/>
              <a:t>. (F, 50s, W, NC)</a:t>
            </a:r>
          </a:p>
          <a:p>
            <a:r>
              <a:rPr lang="en-NZ" smtClean="0"/>
              <a:t>Most people believe interpreters are necessary: e.g. a patient ingesting suppositories because English instructions not understood (F, 20s, C, NC)</a:t>
            </a:r>
          </a:p>
          <a:p>
            <a:r>
              <a:rPr lang="en-NZ" smtClean="0"/>
              <a:t>South Africa has too many official languages.  </a:t>
            </a:r>
            <a:r>
              <a:rPr lang="en-NZ" i="1" smtClean="0"/>
              <a:t>It’s simply impractical with 11 official languages.  Would be better with 5. </a:t>
            </a:r>
            <a:r>
              <a:rPr lang="en-NZ" smtClean="0"/>
              <a:t>(F, 60s, W, WC)</a:t>
            </a:r>
          </a:p>
          <a:p>
            <a:r>
              <a:rPr lang="en-NZ" smtClean="0"/>
              <a:t>Too expensive to have interpreters in all languages in all public spheres (police stations, hospitals, courts) </a:t>
            </a:r>
          </a:p>
          <a:p>
            <a:r>
              <a:rPr lang="en-NZ" smtClean="0"/>
              <a:t>Too expensive to have L1 instruction in all schools, even regionally</a:t>
            </a:r>
          </a:p>
          <a:p>
            <a:r>
              <a:rPr lang="en-NZ" smtClean="0"/>
              <a:t>One language and culture starts to dominate (</a:t>
            </a:r>
            <a:r>
              <a:rPr lang="en-NZ" i="1" smtClean="0"/>
              <a:t>We have to go back to isiXhosa, polish it up and make it attractive.  English makes itself attractive, Xhosa must do so to begin growing again</a:t>
            </a:r>
            <a:r>
              <a:rPr lang="en-NZ" smtClean="0"/>
              <a:t>) (M, 30s, B, EC)</a:t>
            </a:r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3115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600" i="1" smtClean="0"/>
              <a:t>My </a:t>
            </a:r>
            <a:r>
              <a:rPr lang="en-ZA" sz="1600" i="1" smtClean="0"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ZA" sz="1600" i="1" smtClean="0"/>
              <a:t>Afrikaans teacher in the Free State always said;  “</a:t>
            </a:r>
            <a:r>
              <a:rPr lang="en-ZA" sz="1600" b="1" i="1" smtClean="0"/>
              <a:t>As jy Afrikaans praat dan praat jy suiwer Afrikaans</a:t>
            </a:r>
            <a:r>
              <a:rPr lang="en-ZA" sz="1600" i="1" smtClean="0"/>
              <a:t>” and it’s stuck with me, but every now and again it’s nice just to switch over </a:t>
            </a:r>
            <a:r>
              <a:rPr lang="en-ZA" sz="1600" smtClean="0"/>
              <a:t>(M, 60s, W, WC)</a:t>
            </a:r>
          </a:p>
          <a:p>
            <a:r>
              <a:rPr lang="en-NZ" sz="1600" i="1" smtClean="0"/>
              <a:t>I hate it.  I can’t stand it when people just </a:t>
            </a:r>
            <a:r>
              <a:rPr lang="en-NZ" sz="1600" b="1" i="1" smtClean="0"/>
              <a:t>gooi</a:t>
            </a:r>
            <a:r>
              <a:rPr lang="en-NZ" sz="1600" i="1" smtClean="0"/>
              <a:t> the other language in </a:t>
            </a:r>
            <a:r>
              <a:rPr lang="en-NZ" sz="1600" smtClean="0"/>
              <a:t>(F, 40s, W, G)</a:t>
            </a:r>
            <a:endParaRPr lang="en-ZA" sz="1600" smtClean="0"/>
          </a:p>
          <a:p>
            <a:r>
              <a:rPr lang="en-NZ" sz="1600" i="1" smtClean="0"/>
              <a:t>Its </a:t>
            </a:r>
            <a:r>
              <a:rPr lang="en-NZ" sz="1600" b="1" i="1" smtClean="0"/>
              <a:t>kak</a:t>
            </a:r>
            <a:r>
              <a:rPr lang="en-NZ" sz="1600" i="1" smtClean="0"/>
              <a:t> that my kids have to learn Afrikaans at school </a:t>
            </a:r>
            <a:r>
              <a:rPr lang="en-NZ" sz="1600" smtClean="0"/>
              <a:t>(M, 40s, W, WC)</a:t>
            </a:r>
          </a:p>
          <a:p>
            <a:r>
              <a:rPr lang="en-NZ" sz="1600" i="1" smtClean="0"/>
              <a:t>Shouldn’t be done in formal English </a:t>
            </a:r>
            <a:r>
              <a:rPr lang="en-NZ" sz="1600" smtClean="0"/>
              <a:t>(M, W, 60s, WC)</a:t>
            </a:r>
          </a:p>
          <a:p>
            <a:r>
              <a:rPr lang="en-NZ" sz="1600" i="1" smtClean="0"/>
              <a:t>It’s okay to mix languages if you know when to do it … </a:t>
            </a:r>
            <a:br>
              <a:rPr lang="en-NZ" sz="1600" i="1" smtClean="0"/>
            </a:br>
            <a:r>
              <a:rPr lang="en-NZ" sz="1600" i="1" smtClean="0"/>
              <a:t>even fine in writing in appropriate articles e.g. last</a:t>
            </a:r>
            <a:br>
              <a:rPr lang="en-NZ" sz="1600" i="1" smtClean="0"/>
            </a:br>
            <a:r>
              <a:rPr lang="en-NZ" sz="1600" i="1" smtClean="0"/>
              <a:t> page in certain magazines </a:t>
            </a:r>
            <a:r>
              <a:rPr lang="en-NZ" sz="1600" smtClean="0"/>
              <a:t>(F, W, 50s, KZN)</a:t>
            </a:r>
            <a:r>
              <a:rPr lang="en-NZ" sz="1600" i="1" smtClean="0"/>
              <a:t> </a:t>
            </a:r>
          </a:p>
          <a:p>
            <a:r>
              <a:rPr lang="en-NZ" sz="1600" i="1" smtClean="0"/>
              <a:t>Cool, a natural process, brilliant, adds colour, </a:t>
            </a:r>
          </a:p>
          <a:p>
            <a:r>
              <a:rPr lang="en-NZ" sz="1600" i="1" smtClean="0"/>
              <a:t>reflects the change in attitude of people in SA </a:t>
            </a:r>
            <a:r>
              <a:rPr lang="en-NZ" sz="1600" smtClean="0"/>
              <a:t>(EC)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http://www.meetup.com/saffasclub/ accessed 29 October 2014</a:t>
            </a:r>
            <a:r>
              <a:rPr lang="en-NZ" sz="1200" smtClean="0"/>
              <a:t>and use of (often together) </a:t>
            </a:r>
          </a:p>
          <a:p>
            <a:endParaRPr lang="en-ZA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3774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i="1" smtClean="0"/>
              <a:t>One immediately has contact with a person if you can speak his or her language </a:t>
            </a:r>
            <a:r>
              <a:rPr lang="en-NZ" smtClean="0"/>
              <a:t>(M, 30s, W, WC)</a:t>
            </a:r>
          </a:p>
          <a:p>
            <a:r>
              <a:rPr lang="en-NZ" i="1" smtClean="0"/>
              <a:t>As jy ‘n persoon aanspreek in sy taal, het hy baie meer respek vir jou </a:t>
            </a:r>
            <a:r>
              <a:rPr lang="en-NZ" smtClean="0"/>
              <a:t>(F, 40s, W, NC)</a:t>
            </a:r>
          </a:p>
          <a:p>
            <a:r>
              <a:rPr lang="en-NZ" i="1" smtClean="0"/>
              <a:t>It’s a strategic asset to be able to communicate with people in their native language </a:t>
            </a:r>
            <a:r>
              <a:rPr lang="en-NZ" smtClean="0"/>
              <a:t>(i.e. business purposes, international trade, etc.) (M, 30s, W, WC)</a:t>
            </a:r>
          </a:p>
          <a:p>
            <a:r>
              <a:rPr lang="en-NZ" i="1" smtClean="0"/>
              <a:t>It’s a great way of making new friends </a:t>
            </a:r>
            <a:r>
              <a:rPr lang="en-NZ" smtClean="0"/>
              <a:t>(M, 60s, W, WC)</a:t>
            </a:r>
          </a:p>
          <a:p>
            <a:r>
              <a:rPr lang="en-ZA" i="1" smtClean="0"/>
              <a:t>I grew up in a home where my mother spoke Zulu fluently and when we were in trouble as a family, a flat tyre in a rural road and you feel unsafe, but you speak Zulu and suddenly you have lots of friends </a:t>
            </a:r>
            <a:r>
              <a:rPr lang="en-ZA" smtClean="0"/>
              <a:t>(M, 60s, W, WC)</a:t>
            </a:r>
          </a:p>
          <a:p>
            <a:r>
              <a:rPr lang="en-ZA" smtClean="0"/>
              <a:t>… </a:t>
            </a:r>
            <a:r>
              <a:rPr lang="en-ZA" i="1" smtClean="0"/>
              <a:t>in any language if you can say a few words you win people over and they open up to you </a:t>
            </a:r>
            <a:r>
              <a:rPr lang="en-ZA" smtClean="0"/>
              <a:t>(F, 60s, W, WC)</a:t>
            </a:r>
          </a:p>
          <a:p>
            <a:r>
              <a:rPr lang="en-NZ" i="1" smtClean="0"/>
              <a:t>Multilingualism is colourful </a:t>
            </a:r>
            <a:r>
              <a:rPr lang="en-NZ" smtClean="0"/>
              <a:t>(F, 60s, W, WC)</a:t>
            </a:r>
          </a:p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30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10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94853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93364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32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09522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33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02697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34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194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6660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29BCE-C492-4B38-9136-728108C83293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9454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9083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29BCE-C492-4B38-9136-728108C83293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2932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1219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/>
          <a:lstStyle/>
          <a:p>
            <a:fld id="{6CBAAD31-EEB9-45F7-BE26-8EFE44481892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371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43101"/>
            <a:ext cx="10058400" cy="764849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400" y="5943600"/>
            <a:ext cx="9855200" cy="533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052" name="Picture 4" descr="C:\Users\Nandi\AppData\Local\Microsoft\Windows\Temporary Internet Files\Content.IE5\QIRRA88O\MP90043836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01496"/>
            <a:ext cx="8534400" cy="42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AFAAB6-3E00-47B1-9C71-11AF62D1EEB0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F33461-60BD-44C7-A3EA-FA295E8457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597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AFAAB6-3E00-47B1-9C71-11AF62D1EEB0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F33461-60BD-44C7-A3EA-FA295E8457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9426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AFAAB6-3E00-47B1-9C71-11AF62D1EEB0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F33461-60BD-44C7-A3EA-FA295E8457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477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AFAAB6-3E00-47B1-9C71-11AF62D1EEB0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F33461-60BD-44C7-A3EA-FA295E8457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6974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AFAAB6-3E00-47B1-9C71-11AF62D1EEB0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33461-60BD-44C7-A3EA-FA295E8457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766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13361"/>
            <a:ext cx="11612880" cy="701040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249680"/>
            <a:ext cx="11506200" cy="539496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29559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AFAAB6-3E00-47B1-9C71-11AF62D1EEB0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33461-60BD-44C7-A3EA-FA295E8457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6361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AFAAB6-3E00-47B1-9C71-11AF62D1EEB0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33461-60BD-44C7-A3EA-FA295E8457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0730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AFAAB6-3E00-47B1-9C71-11AF62D1EEB0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33461-60BD-44C7-A3EA-FA295E8457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7949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AFAAB6-3E00-47B1-9C71-11AF62D1EEB0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33461-60BD-44C7-A3EA-FA295E8457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661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AFAAB6-3E00-47B1-9C71-11AF62D1EEB0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F33461-60BD-44C7-A3EA-FA295E8457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4884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AFAAB6-3E00-47B1-9C71-11AF62D1EEB0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33461-60BD-44C7-A3EA-FA295E8457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225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AFAAB6-3E00-47B1-9C71-11AF62D1EEB0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33461-60BD-44C7-A3EA-FA295E8457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9463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AFAAB6-3E00-47B1-9C71-11AF62D1EEB0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33461-60BD-44C7-A3EA-FA295E8457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4462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AFAAB6-3E00-47B1-9C71-11AF62D1EEB0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33461-60BD-44C7-A3EA-FA295E8457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7519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AFAAB6-3E00-47B1-9C71-11AF62D1EEB0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33461-60BD-44C7-A3EA-FA295E8457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448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0"/>
            <a:ext cx="10972800" cy="5288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423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AFAAB6-3E00-47B1-9C71-11AF62D1EEB0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F33461-60BD-44C7-A3EA-FA295E8457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086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AFAAB6-3E00-47B1-9C71-11AF62D1EEB0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F33461-60BD-44C7-A3EA-FA295E8457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491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AFAAB6-3E00-47B1-9C71-11AF62D1EEB0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F33461-60BD-44C7-A3EA-FA295E8457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657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AFAAB6-3E00-47B1-9C71-11AF62D1EEB0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F33461-60BD-44C7-A3EA-FA295E8457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814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AFAAB6-3E00-47B1-9C71-11AF62D1EEB0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F33461-60BD-44C7-A3EA-FA295E8457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420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AFAAB6-3E00-47B1-9C71-11AF62D1EEB0}" type="datetimeFigureOut">
              <a:rPr lang="en-ZA" smtClean="0"/>
              <a:t>2014/11/12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F33461-60BD-44C7-A3EA-FA295E8457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897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D34817">
                <a:alpha val="78000"/>
              </a:srgbClr>
            </a:gs>
            <a:gs pos="97000">
              <a:srgbClr val="00B0F0">
                <a:alpha val="50000"/>
              </a:srgbClr>
            </a:gs>
            <a:gs pos="9000">
              <a:srgbClr val="FC9174"/>
            </a:gs>
            <a:gs pos="0">
              <a:srgbClr val="FF5050">
                <a:alpha val="86000"/>
              </a:srgbClr>
            </a:gs>
            <a:gs pos="44000">
              <a:srgbClr val="FFC0A1">
                <a:alpha val="72000"/>
              </a:srgbClr>
            </a:gs>
            <a:gs pos="80000">
              <a:srgbClr val="FF9966">
                <a:alpha val="64000"/>
              </a:srgbClr>
            </a:gs>
            <a:gs pos="69000">
              <a:schemeClr val="accent1">
                <a:lumMod val="0"/>
                <a:lumOff val="100000"/>
                <a:alpha val="32000"/>
              </a:schemeClr>
            </a:gs>
            <a:gs pos="22000">
              <a:srgbClr val="F8D19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1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1251284"/>
            <a:ext cx="11550316" cy="5438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2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40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D34817">
                <a:alpha val="78000"/>
              </a:srgbClr>
            </a:gs>
            <a:gs pos="97000">
              <a:srgbClr val="00B0F0">
                <a:alpha val="50000"/>
              </a:srgbClr>
            </a:gs>
            <a:gs pos="9000">
              <a:srgbClr val="FC9174"/>
            </a:gs>
            <a:gs pos="0">
              <a:srgbClr val="FF5050">
                <a:alpha val="86000"/>
              </a:srgbClr>
            </a:gs>
            <a:gs pos="44000">
              <a:srgbClr val="FFC0A1">
                <a:alpha val="72000"/>
              </a:srgbClr>
            </a:gs>
            <a:gs pos="80000">
              <a:srgbClr val="FF9966">
                <a:alpha val="64000"/>
              </a:srgbClr>
            </a:gs>
            <a:gs pos="69000">
              <a:schemeClr val="accent1">
                <a:lumMod val="0"/>
                <a:lumOff val="100000"/>
                <a:alpha val="32000"/>
              </a:schemeClr>
            </a:gs>
            <a:gs pos="22000">
              <a:srgbClr val="F8D19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7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73480"/>
            <a:ext cx="10972800" cy="551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2291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i="0" kern="1200">
          <a:solidFill>
            <a:srgbClr val="002060"/>
          </a:solidFill>
          <a:latin typeface="Georgia" panose="02040502050405020303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D34817">
                <a:alpha val="78000"/>
              </a:srgbClr>
            </a:gs>
            <a:gs pos="97000">
              <a:srgbClr val="00B0F0">
                <a:alpha val="50000"/>
              </a:srgbClr>
            </a:gs>
            <a:gs pos="9000">
              <a:srgbClr val="FC9174"/>
            </a:gs>
            <a:gs pos="0">
              <a:srgbClr val="FF5050">
                <a:alpha val="86000"/>
              </a:srgbClr>
            </a:gs>
            <a:gs pos="44000">
              <a:srgbClr val="FFC0A1">
                <a:alpha val="72000"/>
              </a:srgbClr>
            </a:gs>
            <a:gs pos="80000">
              <a:srgbClr val="FF9966">
                <a:alpha val="64000"/>
              </a:srgbClr>
            </a:gs>
            <a:gs pos="69000">
              <a:schemeClr val="accent1">
                <a:lumMod val="0"/>
                <a:lumOff val="100000"/>
                <a:alpha val="32000"/>
              </a:schemeClr>
            </a:gs>
            <a:gs pos="22000">
              <a:srgbClr val="F8D19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6527"/>
            <a:ext cx="10515600" cy="73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" y="1066800"/>
            <a:ext cx="11734800" cy="5547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9837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nz/imgres?imgurl=http://photos1.meetupstatic.com/photos/event/7/7/d/a/global_399390682.jpeg&amp;imgrefurl=http://www.meetup.com/saffasclub/&amp;h=180&amp;w=154&amp;tbnid=WqxlMOC6t_Np1M:&amp;zoom=1&amp;docid=hpW_yaOJAquZfM&amp;ei=pU9QVL6yEcmE8gXAvYDwBA&amp;tbm=isch&amp;ved=0CAsQMygDMAM4yAE&amp;iact=rc&amp;uact=3&amp;dur=492&amp;page=15&amp;start=201&amp;ndsp=1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litnet.co.za/taaldebat/smag.asp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southafricamaps.blogspot.co.nz/2013/11/south-africa-map-provinces-pictures_18.html/" TargetMode="External"/><Relationship Id="rId4" Type="http://schemas.openxmlformats.org/officeDocument/2006/relationships/hyperlink" Target="http://welections.wordpress.com/guide-to-the-2014-south-african-election/race-ethnicity-and-language-in-south-afri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9/9b/South_Africa_2011_dominant_population_group_map.svg/2000px-South_Africa_2011_dominant_population_group_map.svg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gif"/><Relationship Id="rId4" Type="http://schemas.openxmlformats.org/officeDocument/2006/relationships/hyperlink" Target="http://4.bp.blogspot.com/-IaED3d8NB04/UnQrznk9gbI/AAAAAAAAACM/FdAbxKpYmHw/s1600/South-Africa-Map-provinces-pics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1"/>
            <a:ext cx="1216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4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/Still:Tentative distribution of the Khoisan languages.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7741" cy="6858000"/>
          </a:xfrm>
          <a:prstGeom prst="rect">
            <a:avLst/>
          </a:prstGeom>
          <a:noFill/>
          <a:ln>
            <a:noFill/>
          </a:ln>
          <a:effectLst>
            <a:glow rad="266700">
              <a:srgbClr val="002060">
                <a:alpha val="89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9897035" y="2351782"/>
            <a:ext cx="2294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Khoisan</a:t>
            </a:r>
          </a:p>
          <a:p>
            <a:pPr algn="ctr"/>
            <a:r>
              <a:rPr lang="en-NZ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languages</a:t>
            </a:r>
            <a:endParaRPr lang="en-ZA" sz="3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4934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59043" y="2274838"/>
            <a:ext cx="2958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Bushman </a:t>
            </a:r>
          </a:p>
          <a:p>
            <a:pPr algn="ctr"/>
            <a:r>
              <a:rPr lang="en-NZ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languages</a:t>
            </a:r>
          </a:p>
        </p:txBody>
      </p:sp>
      <p:pic>
        <p:nvPicPr>
          <p:cNvPr id="10" name="Content Placeholder 9" descr="http://www.kalaharipeoples.net/uploads/photos/South%20African%20San%20copy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06"/>
            <a:ext cx="8492878" cy="6732494"/>
          </a:xfrm>
          <a:prstGeom prst="rect">
            <a:avLst/>
          </a:prstGeom>
          <a:noFill/>
          <a:ln>
            <a:noFill/>
          </a:ln>
          <a:effectLst>
            <a:glow rad="279400">
              <a:srgbClr val="002060">
                <a:alpha val="98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6395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smtClean="0">
                <a:solidFill>
                  <a:srgbClr val="002060"/>
                </a:solidFill>
              </a:rPr>
              <a:t>Post-apartheid South African constitution -1996</a:t>
            </a:r>
            <a:endParaRPr lang="en-ZA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1201272"/>
            <a:ext cx="11445240" cy="5443370"/>
          </a:xfrm>
        </p:spPr>
        <p:txBody>
          <a:bodyPr>
            <a:normAutofit/>
          </a:bodyPr>
          <a:lstStyle/>
          <a:p>
            <a:r>
              <a:rPr lang="en-GB" sz="4000" smtClean="0"/>
              <a:t>promotion of multilingualism </a:t>
            </a:r>
          </a:p>
          <a:p>
            <a:r>
              <a:rPr lang="en-GB" sz="4000" smtClean="0"/>
              <a:t>enhancement of the status and use of South African indigenous languages</a:t>
            </a:r>
          </a:p>
          <a:p>
            <a:r>
              <a:rPr lang="en-GB" sz="4000" smtClean="0"/>
              <a:t>two existing official languages</a:t>
            </a:r>
          </a:p>
          <a:p>
            <a:pPr lvl="1"/>
            <a:r>
              <a:rPr lang="en-GB" sz="3600" smtClean="0"/>
              <a:t>English, Afrikaans</a:t>
            </a:r>
          </a:p>
          <a:p>
            <a:r>
              <a:rPr lang="en-GB" sz="4000" smtClean="0"/>
              <a:t>nine new official languages added</a:t>
            </a:r>
          </a:p>
          <a:p>
            <a:pPr lvl="1"/>
            <a:r>
              <a:rPr lang="en-NZ" sz="3600" smtClean="0"/>
              <a:t>Zulu, Xhosa, Swazi, Ndebele, Northern Sotho (Pedi), Southern Sotho, Tswana, Venda, Tsonga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27372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>
                <a:solidFill>
                  <a:srgbClr val="002060"/>
                </a:solidFill>
              </a:rPr>
              <a:t>Changes in language use</a:t>
            </a:r>
            <a:endParaRPr lang="en-ZA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smtClean="0"/>
              <a:t>Constitution (1996) aimed to protect and </a:t>
            </a:r>
          </a:p>
          <a:p>
            <a:pPr marL="0" indent="0" algn="ctr">
              <a:buNone/>
            </a:pPr>
            <a:r>
              <a:rPr lang="en-GB" sz="3200" smtClean="0"/>
              <a:t>enhance status </a:t>
            </a:r>
            <a:r>
              <a:rPr lang="en-GB" sz="3200"/>
              <a:t>of all languages </a:t>
            </a:r>
            <a:endParaRPr lang="en-GB" sz="3200" smtClean="0"/>
          </a:p>
          <a:p>
            <a:pPr marL="0" indent="0">
              <a:buNone/>
            </a:pPr>
            <a:r>
              <a:rPr lang="en-GB" sz="3200" smtClean="0"/>
              <a:t>In last 20 years English more dominant</a:t>
            </a:r>
          </a:p>
          <a:p>
            <a:pPr lvl="1"/>
            <a:r>
              <a:rPr lang="en-GB" sz="2800" smtClean="0"/>
              <a:t>government &amp; public service</a:t>
            </a:r>
          </a:p>
          <a:p>
            <a:pPr lvl="1"/>
            <a:r>
              <a:rPr lang="en-GB" sz="2800" smtClean="0"/>
              <a:t>education (more schools use English as language of learning/instruction)</a:t>
            </a:r>
          </a:p>
          <a:p>
            <a:pPr lvl="1"/>
            <a:r>
              <a:rPr lang="en-GB" sz="2800" smtClean="0"/>
              <a:t>business </a:t>
            </a:r>
          </a:p>
          <a:p>
            <a:pPr lvl="1"/>
            <a:r>
              <a:rPr lang="en-GB" sz="2800" dirty="0" smtClean="0"/>
              <a:t>advertising &amp; packaging</a:t>
            </a:r>
          </a:p>
          <a:p>
            <a:pPr lvl="1"/>
            <a:r>
              <a:rPr lang="en-GB" sz="2800" dirty="0" smtClean="0"/>
              <a:t>media</a:t>
            </a:r>
          </a:p>
          <a:p>
            <a:pPr lvl="1"/>
            <a:r>
              <a:rPr lang="en-GB" sz="2800" smtClean="0"/>
              <a:t>lingua franca – among Blacks and among Blacks &amp; Whites</a:t>
            </a:r>
          </a:p>
          <a:p>
            <a:pPr lvl="1"/>
            <a:r>
              <a:rPr lang="en-GB" sz="2800" smtClean="0"/>
              <a:t>home </a:t>
            </a:r>
            <a:r>
              <a:rPr lang="en-GB" sz="2800" dirty="0" smtClean="0"/>
              <a:t>(more </a:t>
            </a:r>
            <a:r>
              <a:rPr lang="en-NZ" sz="2800" dirty="0" smtClean="0"/>
              <a:t>parents are speaking it to their </a:t>
            </a:r>
            <a:r>
              <a:rPr lang="en-NZ" sz="2800" smtClean="0"/>
              <a:t>children)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741556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83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7524077" y="3223708"/>
            <a:ext cx="960120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79"/>
            <a:ext cx="10515600" cy="883921"/>
          </a:xfrm>
        </p:spPr>
        <p:txBody>
          <a:bodyPr/>
          <a:lstStyle/>
          <a:p>
            <a:r>
              <a:rPr lang="en-NZ" dirty="0" smtClean="0">
                <a:solidFill>
                  <a:srgbClr val="002060"/>
                </a:solidFill>
              </a:rPr>
              <a:t>Change in L1 speakers over 10 years</a:t>
            </a:r>
            <a:endParaRPr lang="en-Z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4470" y="1344706"/>
            <a:ext cx="11923059" cy="55132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		</a:t>
            </a:r>
            <a:r>
              <a:rPr lang="en-NZ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2011			2001</a:t>
            </a:r>
            <a:endParaRPr lang="en-ZA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ZA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Zulu 	23.8% 		22.7%			</a:t>
            </a:r>
            <a:r>
              <a:rPr lang="en-ZA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	-</a:t>
            </a:r>
            <a:r>
              <a:rPr lang="en-ZA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1.1%</a:t>
            </a:r>
          </a:p>
          <a:p>
            <a:r>
              <a:rPr lang="en-ZA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Xhosa </a:t>
            </a:r>
            <a:r>
              <a:rPr lang="en-ZA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	17.6% 	</a:t>
            </a:r>
            <a:r>
              <a:rPr lang="en-ZA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	16</a:t>
            </a:r>
            <a:r>
              <a:rPr lang="en-ZA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%		</a:t>
            </a:r>
            <a:r>
              <a:rPr lang="en-ZA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			-</a:t>
            </a:r>
            <a:r>
              <a:rPr lang="en-ZA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1.6%</a:t>
            </a:r>
          </a:p>
          <a:p>
            <a:r>
              <a:rPr lang="en-ZA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Afrikaans 13.3</a:t>
            </a:r>
            <a:r>
              <a:rPr lang="en-ZA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% 	</a:t>
            </a:r>
            <a:r>
              <a:rPr lang="en-ZA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	13.5</a:t>
            </a:r>
            <a:r>
              <a:rPr lang="en-ZA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%			+0.2%</a:t>
            </a:r>
          </a:p>
          <a:p>
            <a:r>
              <a:rPr lang="en-ZA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N. Sotho 	9.4% 			9.1%					-0.3%</a:t>
            </a:r>
          </a:p>
          <a:p>
            <a:r>
              <a:rPr lang="en-ZA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English 	8.2% 			9.6%			+1.4%</a:t>
            </a:r>
          </a:p>
          <a:p>
            <a:r>
              <a:rPr lang="en-ZA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Tswana 	8.2% 			8%					-0.2%</a:t>
            </a:r>
          </a:p>
          <a:p>
            <a:r>
              <a:rPr lang="en-ZA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S. Sotho	 7.9%			7.6%					-0.3%</a:t>
            </a:r>
          </a:p>
          <a:p>
            <a:r>
              <a:rPr lang="en-ZA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Swazi 	2.7%			2.6%					-0.1%</a:t>
            </a:r>
          </a:p>
          <a:p>
            <a:r>
              <a:rPr lang="en-ZA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Tsonga 	4.4%			4.5%			+0.1%</a:t>
            </a:r>
          </a:p>
          <a:p>
            <a:r>
              <a:rPr lang="en-ZA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Venda 	2.3%			2.4%			+0.1%</a:t>
            </a:r>
          </a:p>
          <a:p>
            <a:r>
              <a:rPr lang="en-ZA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Ndebele 	1.6%			2.1%			+0.5%</a:t>
            </a:r>
          </a:p>
          <a:p>
            <a:r>
              <a:rPr lang="en-ZA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Other 	0.5%			1.6%			+</a:t>
            </a:r>
            <a:r>
              <a:rPr lang="en-ZA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1.1%</a:t>
            </a:r>
            <a:endParaRPr lang="en-ZA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37" y="0"/>
            <a:ext cx="804256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153" y="3783106"/>
            <a:ext cx="374724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smtClean="0"/>
              <a:t>February to  </a:t>
            </a:r>
            <a:r>
              <a:rPr lang="en-GB" sz="3200"/>
              <a:t>March </a:t>
            </a:r>
            <a:r>
              <a:rPr lang="en-GB" sz="3200" smtClean="0"/>
              <a:t>2014</a:t>
            </a:r>
          </a:p>
          <a:p>
            <a:pPr algn="ctr"/>
            <a:r>
              <a:rPr lang="en-GB" sz="3200"/>
              <a:t>7500 km </a:t>
            </a:r>
            <a:endParaRPr lang="en-GB" sz="3200" smtClean="0"/>
          </a:p>
          <a:p>
            <a:pPr algn="ctr"/>
            <a:r>
              <a:rPr lang="en-GB" sz="3200" smtClean="0"/>
              <a:t>6 </a:t>
            </a:r>
            <a:r>
              <a:rPr lang="en-GB" sz="3200"/>
              <a:t>of 9 provinces</a:t>
            </a:r>
          </a:p>
          <a:p>
            <a:pPr algn="ctr"/>
            <a:r>
              <a:rPr lang="en-GB" sz="3200"/>
              <a:t>33 focus groups 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5154" y="484094"/>
            <a:ext cx="37472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smtClean="0"/>
              <a:t>What are the language attitudes of people round the country 20 years after the end of Apartheid?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smtClean="0"/>
              <a:t>How do they use their languages?  </a:t>
            </a:r>
            <a:endParaRPr lang="en-ZA" sz="2400"/>
          </a:p>
        </p:txBody>
      </p:sp>
    </p:spTree>
    <p:extLst>
      <p:ext uri="{BB962C8B-B14F-4D97-AF65-F5344CB8AC3E}">
        <p14:creationId xmlns:p14="http://schemas.microsoft.com/office/powerpoint/2010/main" val="21884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167007"/>
            <a:ext cx="11612880" cy="1123911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rgbClr val="002060"/>
                </a:solidFill>
              </a:rPr>
              <a:t>Methodology</a:t>
            </a:r>
            <a:endParaRPr lang="en-Z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846728"/>
            <a:ext cx="11506200" cy="4904591"/>
          </a:xfrm>
        </p:spPr>
        <p:txBody>
          <a:bodyPr>
            <a:normAutofit/>
          </a:bodyPr>
          <a:lstStyle/>
          <a:p>
            <a:r>
              <a:rPr lang="en-GB" sz="3600" dirty="0" smtClean="0"/>
              <a:t>University of Otago ethical approval</a:t>
            </a:r>
          </a:p>
          <a:p>
            <a:r>
              <a:rPr lang="en-GB" sz="3600" smtClean="0"/>
              <a:t>convenience </a:t>
            </a:r>
            <a:r>
              <a:rPr lang="en-GB" sz="3600"/>
              <a:t>sampling </a:t>
            </a:r>
            <a:endParaRPr lang="en-GB" sz="3600" smtClean="0"/>
          </a:p>
          <a:p>
            <a:r>
              <a:rPr lang="en-GB" sz="3600" smtClean="0"/>
              <a:t>approximately 200 participants (about 7 per group) </a:t>
            </a:r>
            <a:endParaRPr lang="en-GB" sz="3600"/>
          </a:p>
          <a:p>
            <a:r>
              <a:rPr lang="en-GB" sz="3600" smtClean="0"/>
              <a:t>M</a:t>
            </a:r>
            <a:r>
              <a:rPr lang="en-GB" sz="3600" dirty="0"/>
              <a:t>, F, </a:t>
            </a:r>
            <a:r>
              <a:rPr lang="en-GB" sz="3600"/>
              <a:t>14 </a:t>
            </a:r>
            <a:r>
              <a:rPr lang="en-GB" sz="3600" smtClean="0"/>
              <a:t>to 90 </a:t>
            </a:r>
            <a:r>
              <a:rPr lang="en-GB" sz="3600" dirty="0"/>
              <a:t>yrs. education: </a:t>
            </a:r>
            <a:r>
              <a:rPr lang="en-GB" sz="3600"/>
              <a:t>nil </a:t>
            </a:r>
            <a:r>
              <a:rPr lang="en-GB" sz="3600" smtClean="0"/>
              <a:t>to Ph.D</a:t>
            </a:r>
            <a:r>
              <a:rPr lang="en-GB" sz="3600" dirty="0"/>
              <a:t>. </a:t>
            </a:r>
          </a:p>
          <a:p>
            <a:r>
              <a:rPr lang="en-GB" sz="3600" smtClean="0"/>
              <a:t>working </a:t>
            </a:r>
            <a:r>
              <a:rPr lang="en-GB" sz="3600"/>
              <a:t>class </a:t>
            </a:r>
            <a:r>
              <a:rPr lang="en-GB" sz="3600" smtClean="0"/>
              <a:t>to professionals</a:t>
            </a:r>
            <a:endParaRPr lang="en-GB" sz="3600" dirty="0" smtClean="0"/>
          </a:p>
          <a:p>
            <a:r>
              <a:rPr lang="en-GB" sz="3600" dirty="0" smtClean="0"/>
              <a:t>L1 </a:t>
            </a:r>
            <a:r>
              <a:rPr lang="en-GB" sz="3600" smtClean="0"/>
              <a:t>speakers variety of languages</a:t>
            </a:r>
            <a:endParaRPr lang="en-GB" sz="3600" dirty="0" smtClean="0"/>
          </a:p>
          <a:p>
            <a:r>
              <a:rPr lang="en-GB" sz="3600" smtClean="0"/>
              <a:t>all </a:t>
            </a:r>
            <a:r>
              <a:rPr lang="en-GB" sz="3600" dirty="0" smtClean="0"/>
              <a:t>know and use more than one language 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570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167007"/>
            <a:ext cx="11612880" cy="926687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rgbClr val="002060"/>
                </a:solidFill>
              </a:rPr>
              <a:t>Focus group research</a:t>
            </a:r>
            <a:endParaRPr lang="en-Z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362635"/>
            <a:ext cx="11506200" cy="52820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</a:p>
          <a:p>
            <a:r>
              <a:rPr lang="en-GB" sz="3600" dirty="0" smtClean="0"/>
              <a:t>relatively naturalistic settings </a:t>
            </a:r>
          </a:p>
          <a:p>
            <a:pPr lvl="1"/>
            <a:r>
              <a:rPr lang="en-GB" sz="3200" i="1" dirty="0" smtClean="0"/>
              <a:t>koek en tee</a:t>
            </a:r>
            <a:r>
              <a:rPr lang="en-GB" sz="3200" dirty="0" smtClean="0"/>
              <a:t>, </a:t>
            </a:r>
            <a:r>
              <a:rPr lang="en-GB" sz="3200" smtClean="0"/>
              <a:t>social activity</a:t>
            </a:r>
          </a:p>
          <a:p>
            <a:pPr lvl="1"/>
            <a:r>
              <a:rPr lang="en-GB" sz="3200" smtClean="0"/>
              <a:t>participants conversed freely</a:t>
            </a:r>
          </a:p>
          <a:p>
            <a:pPr lvl="1"/>
            <a:r>
              <a:rPr lang="en-GB" sz="3200" smtClean="0"/>
              <a:t>more information</a:t>
            </a:r>
            <a:endParaRPr lang="en-GB" sz="3200" dirty="0" smtClean="0"/>
          </a:p>
          <a:p>
            <a:pPr marL="0" indent="0">
              <a:buNone/>
            </a:pPr>
            <a:endParaRPr lang="en-GB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Variety of topics</a:t>
            </a:r>
          </a:p>
          <a:p>
            <a:pPr marL="0" indent="0">
              <a:buNone/>
            </a:pPr>
            <a:r>
              <a:rPr lang="en-NZ" sz="3600"/>
              <a:t>Discussions were guided by focus group questions, </a:t>
            </a:r>
            <a:r>
              <a:rPr lang="en-NZ" sz="3600" smtClean="0"/>
              <a:t>covered </a:t>
            </a:r>
            <a:r>
              <a:rPr lang="en-NZ" sz="3600"/>
              <a:t>other ground too.</a:t>
            </a:r>
          </a:p>
          <a:p>
            <a:pPr marL="0" indent="0">
              <a:buNone/>
            </a:pPr>
            <a:endParaRPr lang="en-GB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85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227967"/>
            <a:ext cx="11612880" cy="1170527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rgbClr val="002060"/>
                </a:solidFill>
              </a:rPr>
              <a:t>Preliminary findings</a:t>
            </a:r>
            <a:endParaRPr lang="en-Z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703294"/>
            <a:ext cx="11506200" cy="4941347"/>
          </a:xfrm>
        </p:spPr>
        <p:txBody>
          <a:bodyPr>
            <a:normAutofit lnSpcReduction="10000"/>
          </a:bodyPr>
          <a:lstStyle/>
          <a:p>
            <a:r>
              <a:rPr lang="en-NZ" sz="3200" smtClean="0"/>
              <a:t>Language practices &amp; home languages</a:t>
            </a:r>
          </a:p>
          <a:p>
            <a:r>
              <a:rPr lang="en-NZ" sz="3200" smtClean="0"/>
              <a:t>Language preferences – English “advantage”, dominance of English </a:t>
            </a:r>
          </a:p>
          <a:p>
            <a:r>
              <a:rPr lang="en-NZ" sz="3200" smtClean="0"/>
              <a:t>Language avoidance</a:t>
            </a:r>
            <a:endParaRPr lang="en-NZ" sz="3200" dirty="0"/>
          </a:p>
          <a:p>
            <a:r>
              <a:rPr lang="en-NZ" sz="3200" smtClean="0"/>
              <a:t>Language </a:t>
            </a:r>
            <a:r>
              <a:rPr lang="en-NZ" sz="3200"/>
              <a:t>attitudes </a:t>
            </a:r>
          </a:p>
          <a:p>
            <a:r>
              <a:rPr lang="en-NZ" sz="3200" smtClean="0"/>
              <a:t>Language and identity</a:t>
            </a:r>
          </a:p>
          <a:p>
            <a:r>
              <a:rPr lang="en-NZ" sz="3200" smtClean="0"/>
              <a:t>Negative </a:t>
            </a:r>
            <a:r>
              <a:rPr lang="en-NZ" sz="3200"/>
              <a:t>aspects of living in a multilingual/multicultural society</a:t>
            </a:r>
          </a:p>
          <a:p>
            <a:r>
              <a:rPr lang="en-NZ" sz="3200" smtClean="0"/>
              <a:t>Positive </a:t>
            </a:r>
            <a:r>
              <a:rPr lang="en-NZ" sz="3200" dirty="0" smtClean="0"/>
              <a:t>aspects of </a:t>
            </a:r>
            <a:r>
              <a:rPr lang="en-NZ" sz="3200" smtClean="0"/>
              <a:t>being multilingual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76729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D34817">
                <a:alpha val="78000"/>
              </a:srgbClr>
            </a:gs>
            <a:gs pos="97000">
              <a:srgbClr val="00B0F0">
                <a:alpha val="50000"/>
              </a:srgbClr>
            </a:gs>
            <a:gs pos="9000">
              <a:srgbClr val="FC9174"/>
            </a:gs>
            <a:gs pos="0">
              <a:srgbClr val="FF5050">
                <a:alpha val="86000"/>
              </a:srgbClr>
            </a:gs>
            <a:gs pos="44000">
              <a:srgbClr val="FFC0A1">
                <a:alpha val="72000"/>
              </a:srgbClr>
            </a:gs>
            <a:gs pos="80000">
              <a:srgbClr val="FF9966">
                <a:alpha val="64000"/>
              </a:srgbClr>
            </a:gs>
            <a:gs pos="69000">
              <a:schemeClr val="accent1">
                <a:lumMod val="0"/>
                <a:lumOff val="100000"/>
                <a:alpha val="32000"/>
              </a:schemeClr>
            </a:gs>
            <a:gs pos="22000">
              <a:srgbClr val="F8D19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"/>
            <a:ext cx="10058400" cy="140207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use and language attitudes in multilingual and multi-cultural South </a:t>
            </a: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  <a:endParaRPr lang="en-ZA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506" y="5800165"/>
            <a:ext cx="11629016" cy="914400"/>
          </a:xfrm>
        </p:spPr>
        <p:txBody>
          <a:bodyPr>
            <a:normAutofit fontScale="92500" lnSpcReduction="20000"/>
          </a:bodyPr>
          <a:lstStyle/>
          <a:p>
            <a:r>
              <a:rPr lang="en-N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Moyra Sweetnam Evans, University of Otago, </a:t>
            </a:r>
          </a:p>
          <a:p>
            <a:r>
              <a:rPr lang="en-N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Zealand</a:t>
            </a:r>
            <a:endParaRPr lang="en-Z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17" y="2841812"/>
            <a:ext cx="1435166" cy="117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554019"/>
            <a:ext cx="11612880" cy="1005839"/>
          </a:xfrm>
        </p:spPr>
        <p:txBody>
          <a:bodyPr/>
          <a:lstStyle/>
          <a:p>
            <a:r>
              <a:rPr lang="en-NZ" dirty="0" smtClean="0">
                <a:solidFill>
                  <a:srgbClr val="002060"/>
                </a:solidFill>
              </a:rPr>
              <a:t>Individual language practices</a:t>
            </a:r>
            <a:endParaRPr lang="en-Z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612" y="1685365"/>
            <a:ext cx="10996108" cy="4959276"/>
          </a:xfrm>
        </p:spPr>
        <p:txBody>
          <a:bodyPr>
            <a:normAutofit/>
          </a:bodyPr>
          <a:lstStyle/>
          <a:p>
            <a:endParaRPr lang="en-NZ" sz="4000" smtClean="0"/>
          </a:p>
          <a:p>
            <a:r>
              <a:rPr lang="en-NZ" sz="4000" smtClean="0"/>
              <a:t>Everyone is bilingual or multilingual</a:t>
            </a:r>
          </a:p>
          <a:p>
            <a:r>
              <a:rPr lang="en-NZ" sz="4000" smtClean="0"/>
              <a:t>2 or 3-9 languages</a:t>
            </a:r>
            <a:endParaRPr lang="en-NZ" sz="4000"/>
          </a:p>
          <a:p>
            <a:r>
              <a:rPr lang="en-NZ" sz="4000" smtClean="0"/>
              <a:t>Television – “soapies” and sitcoms, news</a:t>
            </a:r>
          </a:p>
          <a:p>
            <a:r>
              <a:rPr lang="en-NZ" sz="4000" smtClean="0"/>
              <a:t>Newspapers &amp; magazines</a:t>
            </a:r>
          </a:p>
          <a:p>
            <a:r>
              <a:rPr lang="en-NZ" sz="4000" smtClean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2556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482300"/>
            <a:ext cx="11612880" cy="701040"/>
          </a:xfrm>
        </p:spPr>
        <p:txBody>
          <a:bodyPr/>
          <a:lstStyle/>
          <a:p>
            <a:r>
              <a:rPr lang="en-NZ" smtClean="0">
                <a:solidFill>
                  <a:srgbClr val="002060"/>
                </a:solidFill>
              </a:rPr>
              <a:t>Home languages</a:t>
            </a:r>
            <a:endParaRPr lang="en-ZA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85365"/>
            <a:ext cx="10942320" cy="4959276"/>
          </a:xfrm>
        </p:spPr>
        <p:txBody>
          <a:bodyPr>
            <a:normAutofit/>
          </a:bodyPr>
          <a:lstStyle/>
          <a:p>
            <a:r>
              <a:rPr lang="en-NZ" sz="4000" smtClean="0"/>
              <a:t>Spousal choices</a:t>
            </a:r>
          </a:p>
          <a:p>
            <a:r>
              <a:rPr lang="en-NZ" sz="4000" smtClean="0"/>
              <a:t>Parent choices</a:t>
            </a:r>
          </a:p>
          <a:p>
            <a:pPr lvl="1"/>
            <a:r>
              <a:rPr lang="en-NZ" sz="3600" smtClean="0"/>
              <a:t>parent language(s) </a:t>
            </a:r>
          </a:p>
          <a:p>
            <a:pPr lvl="1"/>
            <a:r>
              <a:rPr lang="en-NZ" sz="3600" smtClean="0"/>
              <a:t>English</a:t>
            </a:r>
          </a:p>
          <a:p>
            <a:r>
              <a:rPr lang="en-NZ" sz="4000" smtClean="0"/>
              <a:t>Sibling choices</a:t>
            </a:r>
            <a:endParaRPr lang="en-NZ" sz="4000"/>
          </a:p>
        </p:txBody>
      </p:sp>
    </p:spTree>
    <p:extLst>
      <p:ext uri="{BB962C8B-B14F-4D97-AF65-F5344CB8AC3E}">
        <p14:creationId xmlns:p14="http://schemas.microsoft.com/office/powerpoint/2010/main" val="679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571950"/>
            <a:ext cx="11612880" cy="701040"/>
          </a:xfrm>
        </p:spPr>
        <p:txBody>
          <a:bodyPr>
            <a:normAutofit/>
          </a:bodyPr>
          <a:lstStyle/>
          <a:p>
            <a:r>
              <a:rPr lang="en-NZ" smtClean="0">
                <a:solidFill>
                  <a:srgbClr val="002060"/>
                </a:solidFill>
              </a:rPr>
              <a:t>Whites learning African languages</a:t>
            </a:r>
            <a:endParaRPr lang="en-ZA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898724"/>
            <a:ext cx="11506200" cy="4959276"/>
          </a:xfrm>
        </p:spPr>
        <p:txBody>
          <a:bodyPr>
            <a:normAutofit/>
          </a:bodyPr>
          <a:lstStyle/>
          <a:p>
            <a:r>
              <a:rPr lang="en-NZ" sz="3600" smtClean="0"/>
              <a:t>Early acquisition in childhood</a:t>
            </a:r>
          </a:p>
          <a:p>
            <a:r>
              <a:rPr lang="en-NZ" sz="3600" smtClean="0"/>
              <a:t>Late acquisition</a:t>
            </a:r>
            <a:endParaRPr lang="en-NZ" sz="3200"/>
          </a:p>
          <a:p>
            <a:r>
              <a:rPr lang="en-NZ" sz="3600" smtClean="0"/>
              <a:t>Much interest </a:t>
            </a:r>
            <a:r>
              <a:rPr lang="en-NZ" sz="3600"/>
              <a:t>expressed</a:t>
            </a:r>
          </a:p>
          <a:p>
            <a:r>
              <a:rPr lang="en-NZ" sz="3600" smtClean="0"/>
              <a:t>Sceptism amongst Blacks</a:t>
            </a:r>
          </a:p>
        </p:txBody>
      </p:sp>
    </p:spTree>
    <p:extLst>
      <p:ext uri="{BB962C8B-B14F-4D97-AF65-F5344CB8AC3E}">
        <p14:creationId xmlns:p14="http://schemas.microsoft.com/office/powerpoint/2010/main" val="23121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625736"/>
            <a:ext cx="11612880" cy="701040"/>
          </a:xfrm>
        </p:spPr>
        <p:txBody>
          <a:bodyPr/>
          <a:lstStyle/>
          <a:p>
            <a:r>
              <a:rPr lang="en-NZ" smtClean="0">
                <a:solidFill>
                  <a:srgbClr val="002060"/>
                </a:solidFill>
              </a:rPr>
              <a:t>The English “advantage”</a:t>
            </a:r>
            <a:endParaRPr lang="en-ZA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326776"/>
            <a:ext cx="11506200" cy="5317865"/>
          </a:xfrm>
        </p:spPr>
        <p:txBody>
          <a:bodyPr>
            <a:normAutofit/>
          </a:bodyPr>
          <a:lstStyle/>
          <a:p>
            <a:endParaRPr lang="en-NZ" sz="3600" smtClean="0"/>
          </a:p>
          <a:p>
            <a:endParaRPr lang="en-NZ" sz="3600"/>
          </a:p>
          <a:p>
            <a:r>
              <a:rPr lang="en-NZ" sz="3600" smtClean="0"/>
              <a:t>Acknowledged instrumental value for all groups</a:t>
            </a:r>
          </a:p>
          <a:p>
            <a:r>
              <a:rPr lang="en-NZ" sz="3600" i="1" smtClean="0"/>
              <a:t>Lingua franca</a:t>
            </a:r>
          </a:p>
          <a:p>
            <a:pPr lvl="1"/>
            <a:r>
              <a:rPr lang="en-NZ" sz="3200" smtClean="0"/>
              <a:t>for White Afrikaners, Coloured Afrikaners, Blacks</a:t>
            </a:r>
            <a:endParaRPr lang="en-NZ" sz="3200"/>
          </a:p>
          <a:p>
            <a:r>
              <a:rPr lang="en-NZ" sz="3600" smtClean="0"/>
              <a:t>English schools</a:t>
            </a:r>
          </a:p>
          <a:p>
            <a:pPr marL="0" indent="0">
              <a:buNone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16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589878"/>
            <a:ext cx="11612880" cy="701040"/>
          </a:xfrm>
        </p:spPr>
        <p:txBody>
          <a:bodyPr/>
          <a:lstStyle/>
          <a:p>
            <a:r>
              <a:rPr lang="en-NZ" smtClean="0">
                <a:solidFill>
                  <a:srgbClr val="002060"/>
                </a:solidFill>
              </a:rPr>
              <a:t>Dominance of English </a:t>
            </a:r>
            <a:endParaRPr lang="en-ZA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290918"/>
            <a:ext cx="11506200" cy="5353724"/>
          </a:xfrm>
        </p:spPr>
        <p:txBody>
          <a:bodyPr>
            <a:normAutofit/>
          </a:bodyPr>
          <a:lstStyle/>
          <a:p>
            <a:endParaRPr lang="en-NZ" sz="3600" smtClean="0"/>
          </a:p>
          <a:p>
            <a:r>
              <a:rPr lang="en-ZA" sz="3600" smtClean="0"/>
              <a:t>More English in workplace</a:t>
            </a:r>
          </a:p>
          <a:p>
            <a:r>
              <a:rPr lang="en-NZ" sz="3600" smtClean="0"/>
              <a:t>More English in public places</a:t>
            </a:r>
            <a:endParaRPr lang="en-ZA" sz="3600" smtClean="0"/>
          </a:p>
          <a:p>
            <a:r>
              <a:rPr lang="en-ZA" sz="3600" smtClean="0"/>
              <a:t>Greater English required</a:t>
            </a:r>
          </a:p>
          <a:p>
            <a:r>
              <a:rPr lang="en-ZA" sz="3600" smtClean="0"/>
              <a:t>Resentment  </a:t>
            </a:r>
          </a:p>
          <a:p>
            <a:r>
              <a:rPr lang="en-NZ" sz="3600" smtClean="0"/>
              <a:t>But also accommodation</a:t>
            </a:r>
            <a:endParaRPr lang="en-ZA" sz="3600"/>
          </a:p>
        </p:txBody>
      </p:sp>
    </p:spTree>
    <p:extLst>
      <p:ext uri="{BB962C8B-B14F-4D97-AF65-F5344CB8AC3E}">
        <p14:creationId xmlns:p14="http://schemas.microsoft.com/office/powerpoint/2010/main" val="21169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500230"/>
            <a:ext cx="11612880" cy="1095487"/>
          </a:xfrm>
        </p:spPr>
        <p:txBody>
          <a:bodyPr/>
          <a:lstStyle/>
          <a:p>
            <a:r>
              <a:rPr lang="en-NZ" smtClean="0"/>
              <a:t>Language avoidance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964" y="1595718"/>
            <a:ext cx="11085755" cy="5048924"/>
          </a:xfrm>
        </p:spPr>
        <p:txBody>
          <a:bodyPr>
            <a:normAutofit/>
          </a:bodyPr>
          <a:lstStyle/>
          <a:p>
            <a:endParaRPr lang="en-NZ" sz="4000" smtClean="0"/>
          </a:p>
          <a:p>
            <a:endParaRPr lang="en-NZ" sz="4000"/>
          </a:p>
          <a:p>
            <a:r>
              <a:rPr lang="en-NZ" sz="4000" smtClean="0"/>
              <a:t>Avoiding Afrikaans </a:t>
            </a:r>
          </a:p>
          <a:p>
            <a:r>
              <a:rPr lang="en-NZ" sz="4000"/>
              <a:t>A</a:t>
            </a:r>
            <a:r>
              <a:rPr lang="en-NZ" sz="4000" smtClean="0"/>
              <a:t>voiding English </a:t>
            </a:r>
            <a:endParaRPr lang="en-NZ" sz="4000"/>
          </a:p>
          <a:p>
            <a:r>
              <a:rPr lang="en-NZ" sz="4000" smtClean="0"/>
              <a:t>Avoiding own L1</a:t>
            </a:r>
          </a:p>
          <a:p>
            <a:endParaRPr lang="en-ZA" sz="4000"/>
          </a:p>
        </p:txBody>
      </p:sp>
    </p:spTree>
    <p:extLst>
      <p:ext uri="{BB962C8B-B14F-4D97-AF65-F5344CB8AC3E}">
        <p14:creationId xmlns:p14="http://schemas.microsoft.com/office/powerpoint/2010/main" val="42264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338867"/>
            <a:ext cx="11612880" cy="1185133"/>
          </a:xfrm>
        </p:spPr>
        <p:txBody>
          <a:bodyPr/>
          <a:lstStyle/>
          <a:p>
            <a:r>
              <a:rPr lang="en-NZ" smtClean="0"/>
              <a:t>Conflicting language attitudes 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685365"/>
            <a:ext cx="11506200" cy="5020234"/>
          </a:xfrm>
        </p:spPr>
        <p:txBody>
          <a:bodyPr>
            <a:normAutofit/>
          </a:bodyPr>
          <a:lstStyle/>
          <a:p>
            <a:pPr lvl="8"/>
            <a:endParaRPr lang="en-NZ"/>
          </a:p>
          <a:p>
            <a:r>
              <a:rPr lang="en-NZ" sz="3600" smtClean="0"/>
              <a:t>English-Afrikaans rivalry </a:t>
            </a:r>
          </a:p>
          <a:p>
            <a:endParaRPr lang="en-NZ" sz="3600" b="1" smtClean="0"/>
          </a:p>
          <a:p>
            <a:r>
              <a:rPr lang="en-NZ" sz="3600" smtClean="0"/>
              <a:t>Coconuts</a:t>
            </a:r>
          </a:p>
          <a:p>
            <a:r>
              <a:rPr lang="en-NZ" sz="3600" smtClean="0"/>
              <a:t>Twanging</a:t>
            </a:r>
          </a:p>
          <a:p>
            <a:r>
              <a:rPr lang="en-NZ" sz="3600" smtClean="0"/>
              <a:t>Model Cs</a:t>
            </a:r>
            <a:endParaRPr lang="en-NZ" sz="3600"/>
          </a:p>
          <a:p>
            <a:pPr marL="228594" lvl="1"/>
            <a:endParaRPr lang="en-NZ" sz="3600" smtClean="0"/>
          </a:p>
          <a:p>
            <a:pPr marL="228594" lvl="1"/>
            <a:r>
              <a:rPr lang="en-NZ" sz="3600" smtClean="0"/>
              <a:t>Perceived arrogance of different groups</a:t>
            </a:r>
          </a:p>
          <a:p>
            <a:pPr marL="0" lvl="1" indent="0">
              <a:buNone/>
            </a:pPr>
            <a:endParaRPr lang="en-NZ" sz="3600"/>
          </a:p>
          <a:p>
            <a:endParaRPr lang="en-ZA" sz="3600"/>
          </a:p>
        </p:txBody>
      </p:sp>
    </p:spTree>
    <p:extLst>
      <p:ext uri="{BB962C8B-B14F-4D97-AF65-F5344CB8AC3E}">
        <p14:creationId xmlns:p14="http://schemas.microsoft.com/office/powerpoint/2010/main" val="35189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482302"/>
            <a:ext cx="11612880" cy="1023768"/>
          </a:xfrm>
        </p:spPr>
        <p:txBody>
          <a:bodyPr>
            <a:normAutofit fontScale="90000"/>
          </a:bodyPr>
          <a:lstStyle/>
          <a:p>
            <a:r>
              <a:rPr lang="en-NZ" smtClean="0"/>
              <a:t>Language &amp; identity – cultural perceptions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231" y="1828800"/>
            <a:ext cx="11506200" cy="4767432"/>
          </a:xfrm>
        </p:spPr>
        <p:txBody>
          <a:bodyPr>
            <a:normAutofit/>
          </a:bodyPr>
          <a:lstStyle/>
          <a:p>
            <a:r>
              <a:rPr lang="en-NZ" sz="3600" smtClean="0"/>
              <a:t>Afrikaner vs. English-speaker perceptions</a:t>
            </a:r>
          </a:p>
          <a:p>
            <a:endParaRPr lang="en-NZ" sz="3600" smtClean="0"/>
          </a:p>
          <a:p>
            <a:r>
              <a:rPr lang="en-NZ" sz="3600"/>
              <a:t>Young Black people moving away from traditional </a:t>
            </a:r>
            <a:r>
              <a:rPr lang="en-NZ" sz="3600" smtClean="0"/>
              <a:t>culture</a:t>
            </a:r>
            <a:endParaRPr lang="en-NZ" sz="3600"/>
          </a:p>
        </p:txBody>
      </p:sp>
    </p:spTree>
    <p:extLst>
      <p:ext uri="{BB962C8B-B14F-4D97-AF65-F5344CB8AC3E}">
        <p14:creationId xmlns:p14="http://schemas.microsoft.com/office/powerpoint/2010/main" val="17089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589878"/>
            <a:ext cx="11612880" cy="1059627"/>
          </a:xfrm>
        </p:spPr>
        <p:txBody>
          <a:bodyPr>
            <a:noAutofit/>
          </a:bodyPr>
          <a:lstStyle/>
          <a:p>
            <a:r>
              <a:rPr lang="en-NZ" sz="3600" smtClean="0"/>
              <a:t>Negative aspects of multilingual society</a:t>
            </a:r>
            <a:endParaRPr lang="en-ZA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8" y="2008093"/>
            <a:ext cx="10685930" cy="4636547"/>
          </a:xfrm>
        </p:spPr>
        <p:txBody>
          <a:bodyPr>
            <a:normAutofit/>
          </a:bodyPr>
          <a:lstStyle/>
          <a:p>
            <a:r>
              <a:rPr lang="en-ZA" sz="3600" smtClean="0"/>
              <a:t>Frustration</a:t>
            </a:r>
          </a:p>
          <a:p>
            <a:r>
              <a:rPr lang="en-NZ" sz="3600" smtClean="0"/>
              <a:t>Miscommunication</a:t>
            </a:r>
          </a:p>
          <a:p>
            <a:r>
              <a:rPr lang="en-NZ" sz="3600" smtClean="0"/>
              <a:t>Expense</a:t>
            </a:r>
          </a:p>
          <a:p>
            <a:r>
              <a:rPr lang="en-NZ" sz="3600"/>
              <a:t>One language and culture starts to dominate </a:t>
            </a:r>
            <a:endParaRPr lang="en-ZA" sz="3600" smtClean="0"/>
          </a:p>
          <a:p>
            <a:pPr marL="0" indent="0">
              <a:buNone/>
            </a:pPr>
            <a:endParaRPr lang="en-ZA" sz="3600" i="1"/>
          </a:p>
          <a:p>
            <a:endParaRPr lang="en-NZ" i="1" smtClean="0"/>
          </a:p>
          <a:p>
            <a:endParaRPr lang="en-ZA" i="1"/>
          </a:p>
        </p:txBody>
      </p:sp>
    </p:spTree>
    <p:extLst>
      <p:ext uri="{BB962C8B-B14F-4D97-AF65-F5344CB8AC3E}">
        <p14:creationId xmlns:p14="http://schemas.microsoft.com/office/powerpoint/2010/main" val="417144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340659"/>
            <a:ext cx="11612880" cy="878540"/>
          </a:xfrm>
        </p:spPr>
        <p:txBody>
          <a:bodyPr/>
          <a:lstStyle/>
          <a:p>
            <a:r>
              <a:rPr lang="en-NZ" smtClean="0"/>
              <a:t>Despite everything, we code-switch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365"/>
            <a:ext cx="11506200" cy="5013066"/>
          </a:xfrm>
        </p:spPr>
        <p:txBody>
          <a:bodyPr>
            <a:normAutofit/>
          </a:bodyPr>
          <a:lstStyle/>
          <a:p>
            <a:r>
              <a:rPr lang="en-NZ" sz="4000" smtClean="0"/>
              <a:t>Spectrum of attitudes</a:t>
            </a:r>
          </a:p>
          <a:p>
            <a:pPr lvl="1"/>
            <a:r>
              <a:rPr lang="en-NZ" sz="3600" smtClean="0"/>
              <a:t>Use “pure” language</a:t>
            </a:r>
          </a:p>
          <a:p>
            <a:pPr lvl="1"/>
            <a:r>
              <a:rPr lang="en-NZ" sz="3600" smtClean="0"/>
              <a:t>Professed abhorrence but still it is used</a:t>
            </a:r>
          </a:p>
          <a:p>
            <a:pPr lvl="1"/>
            <a:r>
              <a:rPr lang="en-NZ" sz="3600" smtClean="0"/>
              <a:t>Accepted in spoken language</a:t>
            </a:r>
          </a:p>
          <a:p>
            <a:pPr lvl="1"/>
            <a:r>
              <a:rPr lang="en-NZ" sz="3600" smtClean="0"/>
              <a:t>Accepted as natural</a:t>
            </a:r>
          </a:p>
          <a:p>
            <a:pPr lvl="1"/>
            <a:r>
              <a:rPr lang="en-NZ" sz="3600" smtClean="0"/>
              <a:t>Championed as truly South African</a:t>
            </a:r>
          </a:p>
          <a:p>
            <a:endParaRPr lang="en-NZ" smtClean="0"/>
          </a:p>
          <a:p>
            <a:endParaRPr lang="en-ZA" i="1"/>
          </a:p>
        </p:txBody>
      </p:sp>
      <p:pic>
        <p:nvPicPr>
          <p:cNvPr id="4" name="Picture 3" descr="https://encrypted-tbn1.gstatic.com/images?q=tbn:ANd9GcQqxGcPD9n10PSn1lU9v1BThlPnMKuNG0BNC5WkXJlEmrQOSsEX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494" y="3639670"/>
            <a:ext cx="2747682" cy="2789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485" y="3193881"/>
            <a:ext cx="4215915" cy="3431037"/>
          </a:xfrm>
          <a:prstGeom prst="rect">
            <a:avLst/>
          </a:prstGeom>
          <a:effectLst>
            <a:glow rad="127000">
              <a:schemeClr val="accent1"/>
            </a:glow>
            <a:outerShdw blurRad="12700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13360"/>
            <a:ext cx="6839174" cy="772757"/>
          </a:xfrm>
        </p:spPr>
        <p:txBody>
          <a:bodyPr/>
          <a:lstStyle/>
          <a:p>
            <a:r>
              <a:rPr lang="en-NZ" dirty="0" smtClean="0">
                <a:solidFill>
                  <a:srgbClr val="002060"/>
                </a:solidFill>
              </a:rPr>
              <a:t>Bonjour</a:t>
            </a:r>
            <a:endParaRPr lang="en-Z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323474"/>
            <a:ext cx="7625565" cy="55345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600" dirty="0" err="1" smtClean="0"/>
              <a:t>Sanibonani</a:t>
            </a:r>
            <a:r>
              <a:rPr lang="en-NZ" sz="3600" smtClean="0"/>
              <a:t> (Zulu, Swazi)</a:t>
            </a:r>
            <a:endParaRPr lang="en-NZ" sz="3600"/>
          </a:p>
          <a:p>
            <a:pPr marL="0" indent="0" algn="ctr">
              <a:buNone/>
            </a:pPr>
            <a:r>
              <a:rPr lang="en-NZ" sz="3600" smtClean="0"/>
              <a:t>Molweni (Xhosa)</a:t>
            </a:r>
            <a:endParaRPr lang="en-NZ" sz="3600"/>
          </a:p>
          <a:p>
            <a:pPr marL="0" indent="0" algn="ctr">
              <a:buNone/>
            </a:pPr>
            <a:r>
              <a:rPr lang="en-NZ" sz="3600" smtClean="0"/>
              <a:t>Dumelang (Sotho, Tswana)</a:t>
            </a:r>
          </a:p>
          <a:p>
            <a:pPr marL="0" indent="0" algn="ctr">
              <a:buNone/>
            </a:pPr>
            <a:r>
              <a:rPr lang="en-NZ" sz="3600" smtClean="0"/>
              <a:t>Avuxeni (Tsonga)</a:t>
            </a:r>
            <a:endParaRPr lang="en-NZ" sz="3600"/>
          </a:p>
          <a:p>
            <a:pPr marL="0" indent="0" algn="ctr">
              <a:buNone/>
            </a:pPr>
            <a:r>
              <a:rPr lang="en-NZ" sz="3600"/>
              <a:t>Goeie </a:t>
            </a:r>
            <a:r>
              <a:rPr lang="en-NZ" sz="3600" smtClean="0"/>
              <a:t>more (Afrikaans)</a:t>
            </a:r>
          </a:p>
          <a:p>
            <a:pPr marL="0" indent="0" algn="ctr">
              <a:buNone/>
            </a:pPr>
            <a:r>
              <a:rPr lang="en-NZ" sz="3600" smtClean="0"/>
              <a:t>Good morning (English)</a:t>
            </a:r>
            <a:endParaRPr lang="en-NZ" sz="3600"/>
          </a:p>
          <a:p>
            <a:pPr marL="0" indent="0" algn="ctr">
              <a:buNone/>
            </a:pPr>
            <a:r>
              <a:rPr lang="en-NZ" sz="3600" smtClean="0"/>
              <a:t>Thobela (Pedi – N. Sotho)</a:t>
            </a:r>
            <a:endParaRPr lang="en-NZ" sz="3600"/>
          </a:p>
          <a:p>
            <a:pPr marL="0" indent="0" algn="ctr">
              <a:buNone/>
            </a:pPr>
            <a:r>
              <a:rPr lang="en-NZ" sz="3600" smtClean="0"/>
              <a:t>Ndaa </a:t>
            </a:r>
            <a:r>
              <a:rPr lang="en-NZ" sz="3600"/>
              <a:t>(Venda)</a:t>
            </a:r>
          </a:p>
          <a:p>
            <a:pPr marL="0" indent="0" algn="ctr">
              <a:buNone/>
            </a:pPr>
            <a:r>
              <a:rPr lang="en-NZ" sz="3600" smtClean="0"/>
              <a:t>Lotjani (Ndebele)</a:t>
            </a:r>
          </a:p>
        </p:txBody>
      </p:sp>
    </p:spTree>
    <p:extLst>
      <p:ext uri="{BB962C8B-B14F-4D97-AF65-F5344CB8AC3E}">
        <p14:creationId xmlns:p14="http://schemas.microsoft.com/office/powerpoint/2010/main" val="12935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519952"/>
            <a:ext cx="11612880" cy="1004047"/>
          </a:xfrm>
        </p:spPr>
        <p:txBody>
          <a:bodyPr>
            <a:normAutofit fontScale="90000"/>
          </a:bodyPr>
          <a:lstStyle/>
          <a:p>
            <a:r>
              <a:rPr lang="en-NZ" sz="4000" smtClean="0"/>
              <a:t>Positive aspects of being bilingual/multilingual</a:t>
            </a:r>
            <a:endParaRPr lang="en-ZA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4" y="1810870"/>
            <a:ext cx="10470776" cy="4833771"/>
          </a:xfrm>
        </p:spPr>
        <p:txBody>
          <a:bodyPr>
            <a:normAutofit/>
          </a:bodyPr>
          <a:lstStyle/>
          <a:p>
            <a:r>
              <a:rPr lang="en-NZ" sz="4000" smtClean="0"/>
              <a:t>Making contact</a:t>
            </a:r>
          </a:p>
          <a:p>
            <a:r>
              <a:rPr lang="en-NZ" sz="4000" smtClean="0"/>
              <a:t>Showing respect, gaining respect</a:t>
            </a:r>
          </a:p>
          <a:p>
            <a:r>
              <a:rPr lang="en-NZ" sz="4000" smtClean="0"/>
              <a:t>Strategic asset </a:t>
            </a:r>
          </a:p>
          <a:p>
            <a:r>
              <a:rPr lang="en-NZ" sz="4000" smtClean="0"/>
              <a:t>Making friends </a:t>
            </a:r>
          </a:p>
          <a:p>
            <a:r>
              <a:rPr lang="en-ZA" sz="4000" smtClean="0"/>
              <a:t>Winning people over</a:t>
            </a:r>
          </a:p>
          <a:p>
            <a:r>
              <a:rPr lang="en-NZ" sz="4000" smtClean="0"/>
              <a:t>Being “colourful”</a:t>
            </a:r>
            <a:endParaRPr lang="en-NZ" sz="4000"/>
          </a:p>
        </p:txBody>
      </p:sp>
    </p:spTree>
    <p:extLst>
      <p:ext uri="{BB962C8B-B14F-4D97-AF65-F5344CB8AC3E}">
        <p14:creationId xmlns:p14="http://schemas.microsoft.com/office/powerpoint/2010/main" val="39390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7951" y="0"/>
            <a:ext cx="11576307" cy="6723145"/>
          </a:xfrm>
        </p:spPr>
        <p:txBody>
          <a:bodyPr/>
          <a:lstStyle/>
          <a:p>
            <a:endParaRPr lang="en-NZ" smtClean="0"/>
          </a:p>
          <a:p>
            <a:endParaRPr lang="en-NZ"/>
          </a:p>
          <a:p>
            <a:pPr marL="0" indent="0" algn="ctr">
              <a:buNone/>
            </a:pPr>
            <a:r>
              <a:rPr lang="en-NZ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Siyabonga</a:t>
            </a:r>
          </a:p>
          <a:p>
            <a:pPr marL="0" indent="0" algn="ctr">
              <a:buNone/>
            </a:pPr>
            <a:r>
              <a:rPr lang="en-NZ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 a leboga</a:t>
            </a:r>
          </a:p>
          <a:p>
            <a:pPr marL="0" indent="0" algn="ctr">
              <a:buNone/>
            </a:pPr>
            <a:r>
              <a:rPr lang="en-NZ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Enkosi</a:t>
            </a:r>
          </a:p>
          <a:p>
            <a:pPr marL="0" indent="0" algn="ctr">
              <a:buNone/>
            </a:pPr>
            <a:r>
              <a:rPr lang="en-NZ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Dankie</a:t>
            </a:r>
          </a:p>
          <a:p>
            <a:pPr marL="0" indent="0" algn="ctr">
              <a:buNone/>
            </a:pPr>
            <a:r>
              <a:rPr lang="en-NZ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  <a:p>
            <a:pPr marL="0" indent="0" algn="ctr">
              <a:buNone/>
            </a:pPr>
            <a:r>
              <a:rPr lang="en-NZ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vous remerci</a:t>
            </a:r>
            <a:endParaRPr lang="en-ZA" sz="4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5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1"/>
            <a:ext cx="1216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0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76" y="0"/>
            <a:ext cx="10972800" cy="792162"/>
          </a:xfrm>
        </p:spPr>
        <p:txBody>
          <a:bodyPr/>
          <a:lstStyle/>
          <a:p>
            <a:r>
              <a:rPr lang="en-NZ" smtClean="0">
                <a:latin typeface="Georgia" panose="02040502050405020303" pitchFamily="18" charset="0"/>
              </a:rPr>
              <a:t>References</a:t>
            </a:r>
            <a:endParaRPr lang="en-ZA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71" y="792162"/>
            <a:ext cx="11528611" cy="6065838"/>
          </a:xfrm>
        </p:spPr>
        <p:txBody>
          <a:bodyPr>
            <a:normAutofit/>
          </a:bodyPr>
          <a:lstStyle/>
          <a:p>
            <a:pPr marL="0" indent="-3600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900" smtClean="0">
                <a:latin typeface="Georgia" panose="02040502050405020303" pitchFamily="18" charset="0"/>
              </a:rPr>
              <a:t>Billson</a:t>
            </a:r>
            <a:r>
              <a:rPr lang="nl-NL" sz="1900">
                <a:latin typeface="Georgia" panose="02040502050405020303" pitchFamily="18" charset="0"/>
              </a:rPr>
              <a:t>, J.M. </a:t>
            </a:r>
            <a:r>
              <a:rPr lang="nl-NL" sz="1900" smtClean="0">
                <a:latin typeface="Georgia" panose="02040502050405020303" pitchFamily="18" charset="0"/>
              </a:rPr>
              <a:t>(</a:t>
            </a:r>
            <a:r>
              <a:rPr lang="nl-NL" sz="1900">
                <a:latin typeface="Georgia" panose="02040502050405020303" pitchFamily="18" charset="0"/>
              </a:rPr>
              <a:t>2006). Conducting </a:t>
            </a:r>
            <a:r>
              <a:rPr lang="nl-NL" sz="1900" smtClean="0">
                <a:latin typeface="Georgia" panose="02040502050405020303" pitchFamily="18" charset="0"/>
              </a:rPr>
              <a:t>focus group research across cultures</a:t>
            </a:r>
            <a:r>
              <a:rPr lang="nl-NL" sz="1900">
                <a:latin typeface="Georgia" panose="02040502050405020303" pitchFamily="18" charset="0"/>
              </a:rPr>
              <a:t>: Consistency </a:t>
            </a:r>
            <a:r>
              <a:rPr lang="nl-NL" sz="1900" smtClean="0">
                <a:latin typeface="Georgia" panose="02040502050405020303" pitchFamily="18" charset="0"/>
              </a:rPr>
              <a:t>and comparability</a:t>
            </a:r>
            <a:r>
              <a:rPr lang="nl-NL" sz="1900" i="1">
                <a:latin typeface="Georgia" panose="02040502050405020303" pitchFamily="18" charset="0"/>
              </a:rPr>
              <a:t>.</a:t>
            </a:r>
            <a:r>
              <a:rPr lang="nl-NL" sz="1900">
                <a:latin typeface="Georgia" panose="02040502050405020303" pitchFamily="18" charset="0"/>
              </a:rPr>
              <a:t> </a:t>
            </a:r>
            <a:r>
              <a:rPr lang="en-AU" sz="1900" i="1">
                <a:latin typeface="Georgia" panose="02040502050405020303" pitchFamily="18" charset="0"/>
              </a:rPr>
              <a:t>WeD Working Paper 27</a:t>
            </a:r>
            <a:r>
              <a:rPr lang="en-AU" sz="1900">
                <a:latin typeface="Georgia" panose="02040502050405020303" pitchFamily="18" charset="0"/>
              </a:rPr>
              <a:t>.  Bath, U.K.: Economic &amp; Social Research Council.  </a:t>
            </a:r>
            <a:endParaRPr lang="en-ZA" sz="1900">
              <a:latin typeface="Georgia" panose="02040502050405020303" pitchFamily="18" charset="0"/>
            </a:endParaRPr>
          </a:p>
          <a:p>
            <a:pPr marL="0" indent="-3600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900" smtClean="0">
                <a:latin typeface="Georgia" panose="02040502050405020303" pitchFamily="18" charset="0"/>
              </a:rPr>
              <a:t>Crystal, D. (2003).  </a:t>
            </a:r>
            <a:r>
              <a:rPr lang="nl-NL" sz="1900" i="1" smtClean="0">
                <a:latin typeface="Georgia" panose="02040502050405020303" pitchFamily="18" charset="0"/>
              </a:rPr>
              <a:t>English as a Global Language</a:t>
            </a:r>
            <a:r>
              <a:rPr lang="nl-NL" sz="1900" smtClean="0">
                <a:latin typeface="Georgia" panose="02040502050405020303" pitchFamily="18" charset="0"/>
              </a:rPr>
              <a:t>.  2nd Edition. Cambridge: Cambridge University Press.</a:t>
            </a:r>
          </a:p>
          <a:p>
            <a:pPr marL="0" indent="-3600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900" smtClean="0">
                <a:latin typeface="Georgia" panose="02040502050405020303" pitchFamily="18" charset="0"/>
              </a:rPr>
              <a:t>Lubbe</a:t>
            </a:r>
            <a:r>
              <a:rPr lang="nl-NL" sz="1900">
                <a:latin typeface="Georgia" panose="02040502050405020303" pitchFamily="18" charset="0"/>
              </a:rPr>
              <a:t>, J. &amp; Du Plessis, T</a:t>
            </a:r>
            <a:r>
              <a:rPr lang="nl-NL" sz="1900" smtClean="0">
                <a:latin typeface="Georgia" panose="02040502050405020303" pitchFamily="18" charset="0"/>
              </a:rPr>
              <a:t>. </a:t>
            </a:r>
            <a:r>
              <a:rPr lang="nl-NL" sz="1900">
                <a:latin typeface="Georgia" panose="02040502050405020303" pitchFamily="18" charset="0"/>
              </a:rPr>
              <a:t>(2013). </a:t>
            </a:r>
            <a:r>
              <a:rPr lang="nl-NL" sz="1900" i="1">
                <a:latin typeface="Georgia" panose="02040502050405020303" pitchFamily="18" charset="0"/>
              </a:rPr>
              <a:t>South African Language Rights Monitor 2009.  Eighth report on the South African Language Rights Monitor Project.  </a:t>
            </a:r>
            <a:r>
              <a:rPr lang="nl-NL" sz="1900">
                <a:latin typeface="Georgia" panose="02040502050405020303" pitchFamily="18" charset="0"/>
              </a:rPr>
              <a:t>Bloemfontein: Sun Press.</a:t>
            </a:r>
            <a:endParaRPr lang="en-ZA" sz="1900">
              <a:latin typeface="Georgia" panose="02040502050405020303" pitchFamily="18" charset="0"/>
            </a:endParaRPr>
          </a:p>
          <a:p>
            <a:pPr marL="0" indent="-3600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900">
                <a:latin typeface="Georgia" panose="02040502050405020303" pitchFamily="18" charset="0"/>
              </a:rPr>
              <a:t>Morgan, D.L. (1997). </a:t>
            </a:r>
            <a:r>
              <a:rPr lang="nl-NL" sz="1900" i="1">
                <a:latin typeface="Georgia" panose="02040502050405020303" pitchFamily="18" charset="0"/>
              </a:rPr>
              <a:t>Focus Groups as Qualitative Rese</a:t>
            </a:r>
            <a:r>
              <a:rPr lang="nl-NL" sz="1900">
                <a:latin typeface="Georgia" panose="02040502050405020303" pitchFamily="18" charset="0"/>
              </a:rPr>
              <a:t>arch.  Thousand Oaks: Sage.</a:t>
            </a:r>
            <a:endParaRPr lang="en-ZA" sz="1900">
              <a:latin typeface="Georgia" panose="02040502050405020303" pitchFamily="18" charset="0"/>
            </a:endParaRPr>
          </a:p>
          <a:p>
            <a:pPr marL="0" indent="-3600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ZA" altLang="en-US" sz="1900">
                <a:latin typeface="Georgia" panose="02040502050405020303" pitchFamily="18" charset="0"/>
              </a:rPr>
              <a:t>Posel, D. and Casale, D</a:t>
            </a:r>
            <a:r>
              <a:rPr lang="en-ZA" altLang="en-US" sz="1900" smtClean="0">
                <a:latin typeface="Georgia" panose="02040502050405020303" pitchFamily="18" charset="0"/>
              </a:rPr>
              <a:t>. </a:t>
            </a:r>
            <a:r>
              <a:rPr lang="en-ZA" altLang="en-US" sz="1900">
                <a:latin typeface="Georgia" panose="02040502050405020303" pitchFamily="18" charset="0"/>
              </a:rPr>
              <a:t>(2011).  Language proficiency and language policy in South Africa: Findings from new data.  </a:t>
            </a:r>
            <a:r>
              <a:rPr lang="en-ZA" altLang="en-US" sz="1900" i="1">
                <a:latin typeface="Georgia" panose="02040502050405020303" pitchFamily="18" charset="0"/>
              </a:rPr>
              <a:t>International Journal of Educational Development 31</a:t>
            </a:r>
            <a:r>
              <a:rPr lang="en-ZA" altLang="en-US" sz="1900">
                <a:latin typeface="Georgia" panose="02040502050405020303" pitchFamily="18" charset="0"/>
              </a:rPr>
              <a:t>, 449–457</a:t>
            </a:r>
          </a:p>
          <a:p>
            <a:pPr marL="0" indent="-3600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900" smtClean="0">
                <a:latin typeface="Georgia" panose="02040502050405020303" pitchFamily="18" charset="0"/>
              </a:rPr>
              <a:t>Republic </a:t>
            </a:r>
            <a:r>
              <a:rPr lang="nl-NL" sz="1900">
                <a:latin typeface="Georgia" panose="02040502050405020303" pitchFamily="18" charset="0"/>
              </a:rPr>
              <a:t>of South Africa. (1996). </a:t>
            </a:r>
            <a:r>
              <a:rPr lang="nl-NL" sz="1900" i="1">
                <a:latin typeface="Georgia" panose="02040502050405020303" pitchFamily="18" charset="0"/>
              </a:rPr>
              <a:t>Constitution of the Republic of South Africa</a:t>
            </a:r>
            <a:r>
              <a:rPr lang="nl-NL" sz="1900">
                <a:latin typeface="Georgia" panose="02040502050405020303" pitchFamily="18" charset="0"/>
              </a:rPr>
              <a:t>. Government Printer, Pretoria.</a:t>
            </a:r>
            <a:endParaRPr lang="en-ZA" sz="1900">
              <a:latin typeface="Georgia" panose="02040502050405020303" pitchFamily="18" charset="0"/>
            </a:endParaRPr>
          </a:p>
          <a:p>
            <a:pPr marL="0" indent="-3600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NZ" sz="1900">
                <a:latin typeface="Georgia" panose="02040502050405020303" pitchFamily="18" charset="0"/>
              </a:rPr>
              <a:t>Statistics South Africa. </a:t>
            </a:r>
            <a:r>
              <a:rPr lang="en-NZ" sz="1900" smtClean="0">
                <a:latin typeface="Georgia" panose="02040502050405020303" pitchFamily="18" charset="0"/>
              </a:rPr>
              <a:t>(</a:t>
            </a:r>
            <a:r>
              <a:rPr lang="en-NZ" sz="1900">
                <a:latin typeface="Georgia" panose="02040502050405020303" pitchFamily="18" charset="0"/>
              </a:rPr>
              <a:t>2012). </a:t>
            </a:r>
            <a:r>
              <a:rPr lang="en-NZ" sz="1900" i="1">
                <a:latin typeface="Georgia" panose="02040502050405020303" pitchFamily="18" charset="0"/>
              </a:rPr>
              <a:t>Census 2011 Census in brief </a:t>
            </a:r>
            <a:r>
              <a:rPr lang="en-NZ" sz="1900">
                <a:latin typeface="Georgia" panose="02040502050405020303" pitchFamily="18" charset="0"/>
              </a:rPr>
              <a:t>. Pretoria: Statistics South Africa, </a:t>
            </a:r>
            <a:r>
              <a:rPr lang="en-NZ" sz="1900" smtClean="0">
                <a:latin typeface="Georgia" panose="02040502050405020303" pitchFamily="18" charset="0"/>
              </a:rPr>
              <a:t>Report 03-01-41.</a:t>
            </a:r>
            <a:endParaRPr lang="nl-NL" sz="1900">
              <a:latin typeface="Georgia" panose="02040502050405020303" pitchFamily="18" charset="0"/>
            </a:endParaRPr>
          </a:p>
          <a:p>
            <a:pPr marL="0" indent="-3600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900" smtClean="0">
                <a:latin typeface="Georgia" panose="02040502050405020303" pitchFamily="18" charset="0"/>
              </a:rPr>
              <a:t>Tracy</a:t>
            </a:r>
            <a:r>
              <a:rPr lang="nl-NL" sz="1900">
                <a:latin typeface="Georgia" panose="02040502050405020303" pitchFamily="18" charset="0"/>
              </a:rPr>
              <a:t>, S.J. (2013). </a:t>
            </a:r>
            <a:r>
              <a:rPr lang="nl-NL" sz="1900" i="1" smtClean="0">
                <a:latin typeface="Georgia" panose="02040502050405020303" pitchFamily="18" charset="0"/>
              </a:rPr>
              <a:t>Qualitative </a:t>
            </a:r>
            <a:r>
              <a:rPr lang="nl-NL" sz="1900" i="1">
                <a:latin typeface="Georgia" panose="02040502050405020303" pitchFamily="18" charset="0"/>
              </a:rPr>
              <a:t>Research Methods: Collecting evidence, Crafting Analysis, Communicating Impact</a:t>
            </a:r>
            <a:r>
              <a:rPr lang="nl-NL" sz="1900">
                <a:latin typeface="Georgia" panose="02040502050405020303" pitchFamily="18" charset="0"/>
              </a:rPr>
              <a:t>.  Chichester: Wiley-Blackwell</a:t>
            </a:r>
            <a:r>
              <a:rPr lang="nl-NL" sz="1900" smtClean="0">
                <a:latin typeface="Georgia" panose="02040502050405020303" pitchFamily="18" charset="0"/>
              </a:rPr>
              <a:t>.</a:t>
            </a:r>
            <a:endParaRPr lang="en-ZA" sz="1900" smtClean="0"/>
          </a:p>
        </p:txBody>
      </p:sp>
    </p:spTree>
    <p:extLst>
      <p:ext uri="{BB962C8B-B14F-4D97-AF65-F5344CB8AC3E}">
        <p14:creationId xmlns:p14="http://schemas.microsoft.com/office/powerpoint/2010/main" val="904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Acknowledgements for images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-3600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ZA"/>
              <a:t>Image for dominant home language </a:t>
            </a:r>
            <a:r>
              <a:rPr lang="en-ZA">
                <a:hlinkClick r:id="rId3"/>
              </a:rPr>
              <a:t>http://www.oulitnet.co.za/taaldebat/smag.asp</a:t>
            </a:r>
            <a:r>
              <a:rPr lang="en-ZA"/>
              <a:t> accessed 29 October, 2014</a:t>
            </a:r>
          </a:p>
          <a:p>
            <a:pPr marL="0" indent="-3600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NZ"/>
              <a:t>Image for dominant population group by ward </a:t>
            </a:r>
            <a:r>
              <a:rPr lang="en-ZA">
                <a:hlinkClick r:id="rId4"/>
              </a:rPr>
              <a:t>http://welections.wordpress.com/guide-to-the-2014-south-african-election/race-ethnicity-and-language-in-south-africa</a:t>
            </a:r>
            <a:r>
              <a:rPr lang="en-ZA"/>
              <a:t>/  accessed 28 October 2014</a:t>
            </a:r>
          </a:p>
          <a:p>
            <a:pPr marL="0" indent="-3600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NZ"/>
              <a:t>Image for San languages </a:t>
            </a:r>
            <a:r>
              <a:rPr lang="en-ZA"/>
              <a:t>http://www.kalaharipeoples.net/uploads/photos/South%20African%20San%20copy.jpg</a:t>
            </a:r>
            <a:r>
              <a:rPr lang="en-ZA" sz="2800"/>
              <a:t> accessed 29 October 2014 accessed 28 October 2014 </a:t>
            </a:r>
            <a:endParaRPr lang="en-NZ"/>
          </a:p>
          <a:p>
            <a:pPr marL="0" indent="-3600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NZ"/>
              <a:t>Image for South African provinces  </a:t>
            </a:r>
            <a:r>
              <a:rPr lang="en-ZA">
                <a:hlinkClick r:id="rId5"/>
              </a:rPr>
              <a:t>http://southafricamaps.blogspot.co.nz/2013/11/south-africa-map-provinces-pictures_18.html/</a:t>
            </a:r>
            <a:r>
              <a:rPr lang="en-ZA"/>
              <a:t> accessed 29 October 2014 accessed 28 October 2014</a:t>
            </a:r>
          </a:p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691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02" y="143436"/>
            <a:ext cx="4177503" cy="65083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25035" y="550691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NZ" sz="2800" smtClean="0">
                <a:solidFill>
                  <a:prstClr val="black"/>
                </a:solidFill>
              </a:rPr>
              <a:t>Other languages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sz="2800" smtClean="0">
                <a:solidFill>
                  <a:prstClr val="black"/>
                </a:solidFill>
              </a:rPr>
              <a:t>Khoisan (Nama, Griqwa &amp; others)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NZ" sz="2800" smtClean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sz="2800" smtClean="0">
                <a:solidFill>
                  <a:prstClr val="black"/>
                </a:solidFill>
              </a:rPr>
              <a:t>Indian </a:t>
            </a:r>
            <a:r>
              <a:rPr lang="en-NZ" sz="2800">
                <a:solidFill>
                  <a:prstClr val="black"/>
                </a:solidFill>
              </a:rPr>
              <a:t>languages (Urdu, Guajarati, </a:t>
            </a:r>
            <a:r>
              <a:rPr lang="en-NZ" sz="2800" smtClean="0">
                <a:solidFill>
                  <a:prstClr val="black"/>
                </a:solidFill>
              </a:rPr>
              <a:t>Hindi, Tamil)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NZ" sz="2800" smtClean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sz="2800" smtClean="0">
                <a:solidFill>
                  <a:prstClr val="black"/>
                </a:solidFill>
              </a:rPr>
              <a:t>European </a:t>
            </a:r>
            <a:r>
              <a:rPr lang="en-NZ" sz="2800">
                <a:solidFill>
                  <a:prstClr val="black"/>
                </a:solidFill>
              </a:rPr>
              <a:t>languages (Portuguese, Greek, French, German, Dutch, Bulgarian, Croatian, Spanish, Italian </a:t>
            </a:r>
            <a:r>
              <a:rPr lang="en-NZ" sz="2800" smtClean="0">
                <a:solidFill>
                  <a:prstClr val="black"/>
                </a:solidFill>
              </a:rPr>
              <a:t>...)</a:t>
            </a:r>
            <a:br>
              <a:rPr lang="en-NZ" sz="2800" smtClean="0">
                <a:solidFill>
                  <a:prstClr val="black"/>
                </a:solidFill>
              </a:rPr>
            </a:br>
            <a:endParaRPr lang="en-NZ" sz="2800" smtClean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sz="2800" smtClean="0">
                <a:solidFill>
                  <a:prstClr val="black"/>
                </a:solidFill>
              </a:rPr>
              <a:t>Other African languages – recent immigrants</a:t>
            </a:r>
            <a:endParaRPr lang="en-ZA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9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-40223" y="0"/>
          <a:ext cx="1221511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Worksheet" r:id="rId4" imgW="5029291" imgH="2568040" progId="Excel.Sheet.12">
                  <p:embed/>
                </p:oleObj>
              </mc:Choice>
              <mc:Fallback>
                <p:oleObj name="Worksheet" r:id="rId4" imgW="5029291" imgH="25680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40223" y="0"/>
                        <a:ext cx="1221511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3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3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upload.wikimedia.org/wikipedia/commons/thumb/9/9b/South_Africa_2011_dominant_population_group_map.svg/2000px-South_Africa_2011_dominant_population_group_map.svg.pn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77" y="0"/>
            <a:ext cx="7512423" cy="6858000"/>
          </a:xfrm>
          <a:prstGeom prst="rect">
            <a:avLst/>
          </a:prstGeom>
          <a:noFill/>
          <a:ln>
            <a:noFill/>
          </a:ln>
          <a:effectLst>
            <a:glow rad="190500">
              <a:srgbClr val="002060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79294" y="1413063"/>
            <a:ext cx="43209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Dominant population group (race) by ward, 2011 Census </a:t>
            </a:r>
            <a:endParaRPr lang="en-ZA" sz="3200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ZA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salmon: Blacks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ZA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ZA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Coloureds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ZA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beige</a:t>
            </a:r>
            <a:r>
              <a:rPr lang="en-ZA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ZA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ZA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blue: Asians</a:t>
            </a:r>
            <a:endParaRPr lang="en-ZA" sz="3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256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64" y="1763245"/>
            <a:ext cx="6277635" cy="5094755"/>
          </a:xfrm>
          <a:prstGeom prst="rect">
            <a:avLst/>
          </a:prstGeom>
          <a:effectLst>
            <a:glow rad="63500">
              <a:srgbClr val="002060"/>
            </a:glow>
            <a:outerShdw blurRad="63500" sx="102000" sy="102000" algn="ctr" rotWithShape="0">
              <a:srgbClr val="002060"/>
            </a:outerShdw>
            <a:softEdge rad="0"/>
          </a:effectLst>
        </p:spPr>
      </p:pic>
      <p:sp>
        <p:nvSpPr>
          <p:cNvPr id="11" name="TextBox 10"/>
          <p:cNvSpPr txBox="1"/>
          <p:nvPr/>
        </p:nvSpPr>
        <p:spPr>
          <a:xfrm>
            <a:off x="653838" y="537881"/>
            <a:ext cx="4606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Nine provinces</a:t>
            </a:r>
            <a:endParaRPr lang="en-ZA" sz="4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8570" y="230105"/>
            <a:ext cx="4769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of first languages</a:t>
            </a:r>
            <a:endParaRPr lang="en-ZA" sz="40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Content Placeholder 13" descr="South Africa Map Provinces Pictures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3245"/>
            <a:ext cx="5914365" cy="509475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2060"/>
            </a:outerShdw>
          </a:effectLst>
        </p:spPr>
      </p:pic>
    </p:spTree>
    <p:extLst>
      <p:ext uri="{BB962C8B-B14F-4D97-AF65-F5344CB8AC3E}">
        <p14:creationId xmlns:p14="http://schemas.microsoft.com/office/powerpoint/2010/main" val="30366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nds in the sand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nds in the sand" id="{B87223D0-4949-4F08-AFF8-76E3E4F4BB6B}" vid="{6E4EE966-DE9E-489B-81E7-B27923308622}"/>
    </a:ext>
  </a:extLst>
</a:theme>
</file>

<file path=ppt/theme/theme2.xml><?xml version="1.0" encoding="utf-8"?>
<a:theme xmlns:a="http://schemas.openxmlformats.org/drawingml/2006/main" name="animal print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nimal print" id="{146E0FDF-2744-4DBE-A244-6F9E16A0201A}" vid="{68C4E1DB-FCAC-4730-AFC8-0B078C7306EC}"/>
    </a:ext>
  </a:extLst>
</a:theme>
</file>

<file path=ppt/theme/theme3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old paper</Template>
  <TotalTime>14699</TotalTime>
  <Words>3036</Words>
  <Application>Microsoft Office PowerPoint</Application>
  <PresentationFormat>Widescreen</PresentationFormat>
  <Paragraphs>352</Paragraphs>
  <Slides>34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Comic Sans MS</vt:lpstr>
      <vt:lpstr>Georgia</vt:lpstr>
      <vt:lpstr>Times New Roman</vt:lpstr>
      <vt:lpstr>hands in the sand</vt:lpstr>
      <vt:lpstr>animal print</vt:lpstr>
      <vt:lpstr>Office Theme</vt:lpstr>
      <vt:lpstr>Worksheet</vt:lpstr>
      <vt:lpstr>PowerPoint Presentation</vt:lpstr>
      <vt:lpstr>Language use and language attitudes in multilingual and multi-cultural South Africa</vt:lpstr>
      <vt:lpstr>Bonjour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Post-apartheid South African constitution -1996</vt:lpstr>
      <vt:lpstr>Changes in language use</vt:lpstr>
      <vt:lpstr>PowerPoint Presentation</vt:lpstr>
      <vt:lpstr>Change in L1 speakers over 10 years</vt:lpstr>
      <vt:lpstr>PowerPoint Presentation</vt:lpstr>
      <vt:lpstr>Methodology</vt:lpstr>
      <vt:lpstr>Focus group research</vt:lpstr>
      <vt:lpstr>Preliminary findings</vt:lpstr>
      <vt:lpstr>Individual language practices</vt:lpstr>
      <vt:lpstr>Home languages</vt:lpstr>
      <vt:lpstr>Whites learning African languages</vt:lpstr>
      <vt:lpstr>The English “advantage”</vt:lpstr>
      <vt:lpstr>Dominance of English </vt:lpstr>
      <vt:lpstr>Language avoidance</vt:lpstr>
      <vt:lpstr>Conflicting language attitudes </vt:lpstr>
      <vt:lpstr>Language &amp; identity – cultural perceptions</vt:lpstr>
      <vt:lpstr>Negative aspects of multilingual society</vt:lpstr>
      <vt:lpstr>Despite everything, we code-switch</vt:lpstr>
      <vt:lpstr>Positive aspects of being bilingual/multilingual</vt:lpstr>
      <vt:lpstr>PowerPoint Presentation</vt:lpstr>
      <vt:lpstr>PowerPoint Presentation</vt:lpstr>
      <vt:lpstr>References</vt:lpstr>
      <vt:lpstr>Acknowledgements for images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Moyra Sweetnam Evans</dc:creator>
  <cp:lastModifiedBy>Moyra Sweetnam Evans</cp:lastModifiedBy>
  <cp:revision>397</cp:revision>
  <cp:lastPrinted>2014-10-29T22:40:20Z</cp:lastPrinted>
  <dcterms:created xsi:type="dcterms:W3CDTF">2014-10-09T02:52:40Z</dcterms:created>
  <dcterms:modified xsi:type="dcterms:W3CDTF">2014-11-12T12:24:49Z</dcterms:modified>
</cp:coreProperties>
</file>