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6" r:id="rId18"/>
    <p:sldId id="275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spPr>
            <a:effectLst>
              <a:innerShdw blurRad="63500" dist="50800" dir="11400000">
                <a:schemeClr val="tx2">
                  <a:lumMod val="75000"/>
                  <a:alpha val="46000"/>
                </a:schemeClr>
              </a:inn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cat>
            <c:strRef>
              <c:f>Feuil1!$A$2:$A$7</c:f>
              <c:strCache>
                <c:ptCount val="6"/>
                <c:pt idx="0">
                  <c:v>Reflective practices</c:v>
                </c:pt>
                <c:pt idx="1">
                  <c:v>Networks</c:v>
                </c:pt>
                <c:pt idx="2">
                  <c:v>Theory</c:v>
                </c:pt>
                <c:pt idx="3">
                  <c:v>Learning about other systems</c:v>
                </c:pt>
                <c:pt idx="4">
                  <c:v>Diversity</c:v>
                </c:pt>
                <c:pt idx="5">
                  <c:v>Other</c:v>
                </c:pt>
              </c:strCache>
            </c:strRef>
          </c:cat>
          <c:val>
            <c:numRef>
              <c:f>Feuil1!$B$2:$B$7</c:f>
              <c:numCache>
                <c:formatCode>General</c:formatCode>
                <c:ptCount val="6"/>
                <c:pt idx="0">
                  <c:v>14</c:v>
                </c:pt>
                <c:pt idx="1">
                  <c:v>19</c:v>
                </c:pt>
                <c:pt idx="2">
                  <c:v>1</c:v>
                </c:pt>
                <c:pt idx="3">
                  <c:v>6</c:v>
                </c:pt>
                <c:pt idx="4">
                  <c:v>7</c:v>
                </c:pt>
                <c:pt idx="5">
                  <c:v>12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Colonne1</c:v>
                </c:pt>
              </c:strCache>
            </c:strRef>
          </c:tx>
          <c:invertIfNegative val="0"/>
          <c:cat>
            <c:strRef>
              <c:f>Feuil1!$A$2:$A$7</c:f>
              <c:strCache>
                <c:ptCount val="6"/>
                <c:pt idx="0">
                  <c:v>Reflective practices</c:v>
                </c:pt>
                <c:pt idx="1">
                  <c:v>Networks</c:v>
                </c:pt>
                <c:pt idx="2">
                  <c:v>Theory</c:v>
                </c:pt>
                <c:pt idx="3">
                  <c:v>Learning about other systems</c:v>
                </c:pt>
                <c:pt idx="4">
                  <c:v>Diversity</c:v>
                </c:pt>
                <c:pt idx="5">
                  <c:v>Other</c:v>
                </c:pt>
              </c:strCache>
            </c:strRef>
          </c:cat>
          <c:val>
            <c:numRef>
              <c:f>Feuil1!$C$2:$C$7</c:f>
              <c:numCache>
                <c:formatCode>General</c:formatCode>
                <c:ptCount val="6"/>
              </c:numCache>
            </c:numRef>
          </c:val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Colonne2</c:v>
                </c:pt>
              </c:strCache>
            </c:strRef>
          </c:tx>
          <c:invertIfNegative val="0"/>
          <c:cat>
            <c:strRef>
              <c:f>Feuil1!$A$2:$A$7</c:f>
              <c:strCache>
                <c:ptCount val="6"/>
                <c:pt idx="0">
                  <c:v>Reflective practices</c:v>
                </c:pt>
                <c:pt idx="1">
                  <c:v>Networks</c:v>
                </c:pt>
                <c:pt idx="2">
                  <c:v>Theory</c:v>
                </c:pt>
                <c:pt idx="3">
                  <c:v>Learning about other systems</c:v>
                </c:pt>
                <c:pt idx="4">
                  <c:v>Diversity</c:v>
                </c:pt>
                <c:pt idx="5">
                  <c:v>Other</c:v>
                </c:pt>
              </c:strCache>
            </c:strRef>
          </c:cat>
          <c:val>
            <c:numRef>
              <c:f>Feuil1!$D$2:$D$7</c:f>
              <c:numCache>
                <c:formatCode>General</c:formatCode>
                <c:ptCount val="6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76"/>
        <c:axId val="79570048"/>
        <c:axId val="89056384"/>
      </c:barChart>
      <c:catAx>
        <c:axId val="79570048"/>
        <c:scaling>
          <c:orientation val="minMax"/>
        </c:scaling>
        <c:delete val="0"/>
        <c:axPos val="b"/>
        <c:majorTickMark val="out"/>
        <c:minorTickMark val="none"/>
        <c:tickLblPos val="nextTo"/>
        <c:crossAx val="89056384"/>
        <c:crosses val="autoZero"/>
        <c:auto val="1"/>
        <c:lblAlgn val="ctr"/>
        <c:lblOffset val="100"/>
        <c:noMultiLvlLbl val="0"/>
      </c:catAx>
      <c:valAx>
        <c:axId val="890563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9570048"/>
        <c:crosses val="autoZero"/>
        <c:crossBetween val="between"/>
      </c:valAx>
      <c:spPr>
        <a:ln w="12700">
          <a:prstDash val="solid"/>
          <a:miter lim="800000"/>
        </a:ln>
      </c:spPr>
    </c:plotArea>
    <c:plotVisOnly val="1"/>
    <c:dispBlanksAs val="gap"/>
    <c:showDLblsOverMax val="0"/>
  </c:chart>
  <c:spPr>
    <a:ln w="0" cap="sq">
      <a:bevel/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33EE803-E7B6-4A0C-A378-2B3F0BD8CC65}" type="datetimeFigureOut">
              <a:rPr lang="fr-FR" smtClean="0"/>
              <a:t>05/11/2014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F7B8E94-D021-4E75-9414-AF700BC15B57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EE803-E7B6-4A0C-A378-2B3F0BD8CC65}" type="datetimeFigureOut">
              <a:rPr lang="fr-FR" smtClean="0"/>
              <a:t>05/11/2014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B8E94-D021-4E75-9414-AF700BC15B5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33EE803-E7B6-4A0C-A378-2B3F0BD8CC65}" type="datetimeFigureOut">
              <a:rPr lang="fr-FR" smtClean="0"/>
              <a:t>05/11/2014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F7B8E94-D021-4E75-9414-AF700BC15B57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EE803-E7B6-4A0C-A378-2B3F0BD8CC65}" type="datetimeFigureOut">
              <a:rPr lang="fr-FR" smtClean="0"/>
              <a:t>05/11/2014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F7B8E94-D021-4E75-9414-AF700BC15B57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EE803-E7B6-4A0C-A378-2B3F0BD8CC65}" type="datetimeFigureOut">
              <a:rPr lang="fr-FR" smtClean="0"/>
              <a:t>05/11/2014</a:t>
            </a:fld>
            <a:endParaRPr lang="fr-FR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F7B8E94-D021-4E75-9414-AF700BC15B57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33EE803-E7B6-4A0C-A378-2B3F0BD8CC65}" type="datetimeFigureOut">
              <a:rPr lang="fr-FR" smtClean="0"/>
              <a:t>05/11/2014</a:t>
            </a:fld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F7B8E94-D021-4E75-9414-AF700BC15B57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33EE803-E7B6-4A0C-A378-2B3F0BD8CC65}" type="datetimeFigureOut">
              <a:rPr lang="fr-FR" smtClean="0"/>
              <a:t>05/11/2014</a:t>
            </a:fld>
            <a:endParaRPr lang="fr-FR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F7B8E94-D021-4E75-9414-AF700BC15B57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FR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EE803-E7B6-4A0C-A378-2B3F0BD8CC65}" type="datetimeFigureOut">
              <a:rPr lang="fr-FR" smtClean="0"/>
              <a:t>05/11/2014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F7B8E94-D021-4E75-9414-AF700BC15B5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EE803-E7B6-4A0C-A378-2B3F0BD8CC65}" type="datetimeFigureOut">
              <a:rPr lang="fr-FR" smtClean="0"/>
              <a:t>05/11/2014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F7B8E94-D021-4E75-9414-AF700BC15B5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EE803-E7B6-4A0C-A378-2B3F0BD8CC65}" type="datetimeFigureOut">
              <a:rPr lang="fr-FR" smtClean="0"/>
              <a:t>05/11/2014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F7B8E94-D021-4E75-9414-AF700BC15B57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33EE803-E7B6-4A0C-A378-2B3F0BD8CC65}" type="datetimeFigureOut">
              <a:rPr lang="fr-FR" smtClean="0"/>
              <a:t>05/11/2014</a:t>
            </a:fld>
            <a:endParaRPr lang="fr-FR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F7B8E94-D021-4E75-9414-AF700BC15B57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33EE803-E7B6-4A0C-A378-2B3F0BD8CC65}" type="datetimeFigureOut">
              <a:rPr lang="fr-FR" smtClean="0"/>
              <a:t>05/11/2014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F7B8E94-D021-4E75-9414-AF700BC15B57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 spd="slow">
    <p:wipe/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ttims.espe-aquitaine.fr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ttims.espe-aquitaine.fr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06031" y="1772816"/>
            <a:ext cx="8131937" cy="163473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International </a:t>
            </a:r>
            <a:r>
              <a:rPr lang="en-US" dirty="0"/>
              <a:t>student-teacher mobility - a tool for developing</a:t>
            </a:r>
            <a:br>
              <a:rPr lang="en-US" dirty="0"/>
            </a:br>
            <a:r>
              <a:rPr lang="en-US" dirty="0"/>
              <a:t>the professional posture of student-teachers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3568" y="4509120"/>
            <a:ext cx="6400800" cy="965239"/>
          </a:xfrm>
        </p:spPr>
        <p:txBody>
          <a:bodyPr>
            <a:normAutofit/>
          </a:bodyPr>
          <a:lstStyle/>
          <a:p>
            <a:r>
              <a:rPr lang="fr-FR" sz="2400" dirty="0" smtClean="0"/>
              <a:t>KARI STUNELL</a:t>
            </a:r>
          </a:p>
          <a:p>
            <a:r>
              <a:rPr lang="fr-FR" sz="2400" dirty="0" smtClean="0"/>
              <a:t>ESPE D’AQUITAINE - UNIVERSITÉ DE BORDEAUX</a:t>
            </a:r>
            <a:endParaRPr lang="fr-FR" sz="24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5949280"/>
            <a:ext cx="6804248" cy="90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4198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600" dirty="0" smtClean="0"/>
              <a:t>The four key </a:t>
            </a:r>
            <a:r>
              <a:rPr lang="fr-FR" sz="3600" dirty="0" err="1" smtClean="0"/>
              <a:t>attributes</a:t>
            </a:r>
            <a:r>
              <a:rPr lang="fr-FR" sz="3600" dirty="0" smtClean="0"/>
              <a:t> of </a:t>
            </a:r>
            <a:r>
              <a:rPr lang="fr-FR" sz="3600" dirty="0" err="1" smtClean="0"/>
              <a:t>teacher</a:t>
            </a:r>
            <a:r>
              <a:rPr lang="fr-FR" sz="3600" dirty="0" smtClean="0"/>
              <a:t> </a:t>
            </a:r>
            <a:r>
              <a:rPr lang="fr-FR" sz="3600" dirty="0" err="1" smtClean="0"/>
              <a:t>professional</a:t>
            </a:r>
            <a:r>
              <a:rPr lang="fr-FR" sz="3600" dirty="0" smtClean="0"/>
              <a:t> posture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2648" y="2060848"/>
            <a:ext cx="8153400" cy="403515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Distancing </a:t>
            </a:r>
            <a:r>
              <a:rPr lang="en-US" dirty="0"/>
              <a:t>from the system </a:t>
            </a:r>
            <a:endParaRPr lang="en-US" dirty="0" smtClean="0"/>
          </a:p>
          <a:p>
            <a:r>
              <a:rPr lang="en-US" dirty="0" smtClean="0"/>
              <a:t>Critical self-reflection </a:t>
            </a:r>
          </a:p>
          <a:p>
            <a:r>
              <a:rPr lang="en-US" dirty="0" smtClean="0"/>
              <a:t>Inter-group interaction / Forge </a:t>
            </a:r>
            <a:r>
              <a:rPr lang="en-US" dirty="0"/>
              <a:t>a new in-group </a:t>
            </a:r>
            <a:endParaRPr lang="en-US" dirty="0" smtClean="0"/>
          </a:p>
          <a:p>
            <a:r>
              <a:rPr lang="en-US" dirty="0"/>
              <a:t>T</a:t>
            </a:r>
            <a:r>
              <a:rPr lang="en-US" dirty="0" smtClean="0"/>
              <a:t>heoretical </a:t>
            </a:r>
            <a:r>
              <a:rPr lang="en-US" dirty="0"/>
              <a:t>information from external </a:t>
            </a:r>
            <a:r>
              <a:rPr lang="en-US" dirty="0" smtClean="0"/>
              <a:t>sources 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694735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err="1" smtClean="0"/>
              <a:t>Methodology</a:t>
            </a:r>
            <a:r>
              <a:rPr lang="fr-FR" sz="3600" dirty="0" smtClean="0"/>
              <a:t>: online questionnaire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81128"/>
          </a:xfrm>
        </p:spPr>
        <p:txBody>
          <a:bodyPr>
            <a:normAutofit fontScale="47500" lnSpcReduction="20000"/>
          </a:bodyPr>
          <a:lstStyle/>
          <a:p>
            <a:r>
              <a:rPr lang="en-US" sz="4400" dirty="0" smtClean="0"/>
              <a:t>Online questionnaire with 14 closed questions and 2 open questions.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sz="4400" dirty="0" smtClean="0"/>
              <a:t>We are concerned with the first open question “summarize </a:t>
            </a:r>
            <a:r>
              <a:rPr lang="en-US" sz="4400" dirty="0"/>
              <a:t>three main positive aspects of the intensive program for you personally</a:t>
            </a:r>
            <a:r>
              <a:rPr lang="en-US" sz="4400" dirty="0" smtClean="0"/>
              <a:t>”.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sz="4400" dirty="0" smtClean="0"/>
              <a:t>59 comments classified according to the following criteria: </a:t>
            </a:r>
            <a:endParaRPr lang="fr-FR" sz="4400" dirty="0"/>
          </a:p>
          <a:p>
            <a:pPr lvl="1"/>
            <a:r>
              <a:rPr lang="en-US" sz="4400" dirty="0"/>
              <a:t>reflective practices</a:t>
            </a:r>
            <a:endParaRPr lang="fr-FR" sz="4400" dirty="0"/>
          </a:p>
          <a:p>
            <a:pPr lvl="1"/>
            <a:r>
              <a:rPr lang="en-US" sz="4400" dirty="0"/>
              <a:t>value of group discussion / forging new professional networks</a:t>
            </a:r>
            <a:endParaRPr lang="fr-FR" sz="4400" dirty="0"/>
          </a:p>
          <a:p>
            <a:pPr lvl="1"/>
            <a:r>
              <a:rPr lang="en-US" sz="4400" dirty="0"/>
              <a:t>reference to theory</a:t>
            </a:r>
            <a:endParaRPr lang="fr-FR" sz="4400" dirty="0"/>
          </a:p>
          <a:p>
            <a:pPr lvl="1"/>
            <a:r>
              <a:rPr lang="en-US" sz="4400" dirty="0"/>
              <a:t>learning about other education systems</a:t>
            </a:r>
            <a:endParaRPr lang="fr-FR" sz="4400" dirty="0"/>
          </a:p>
          <a:p>
            <a:pPr lvl="1"/>
            <a:r>
              <a:rPr lang="en-US" sz="4400" dirty="0" smtClean="0"/>
              <a:t>diversity</a:t>
            </a:r>
            <a:endParaRPr lang="fr-FR" sz="4400" dirty="0"/>
          </a:p>
          <a:p>
            <a:pPr lvl="1"/>
            <a:r>
              <a:rPr lang="en-US" sz="4400" dirty="0"/>
              <a:t>other</a:t>
            </a:r>
            <a:endParaRPr lang="fr-FR" sz="4400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977528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Results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24081428"/>
              </p:ext>
            </p:extLst>
          </p:nvPr>
        </p:nvGraphicFramePr>
        <p:xfrm>
          <a:off x="1259631" y="1600200"/>
          <a:ext cx="6768753" cy="4061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1475656" y="5805264"/>
            <a:ext cx="6768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Figure 1: Distribution of comments across categories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331607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err="1" smtClean="0"/>
              <a:t>Reflection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1560" y="1844824"/>
            <a:ext cx="8153400" cy="44958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O</a:t>
            </a:r>
            <a:r>
              <a:rPr lang="en-US" dirty="0" smtClean="0"/>
              <a:t>pportunity </a:t>
            </a:r>
            <a:r>
              <a:rPr lang="en-US" dirty="0"/>
              <a:t>to </a:t>
            </a:r>
            <a:r>
              <a:rPr lang="en-US" b="1" i="1" dirty="0"/>
              <a:t>observe practice </a:t>
            </a:r>
            <a:r>
              <a:rPr lang="en-US" dirty="0"/>
              <a:t>in French schools and </a:t>
            </a:r>
            <a:r>
              <a:rPr lang="en-US" b="1" i="1" dirty="0"/>
              <a:t>reflect on </a:t>
            </a:r>
            <a:r>
              <a:rPr lang="en-US" b="1" i="1" dirty="0" smtClean="0"/>
              <a:t>differences</a:t>
            </a:r>
            <a:r>
              <a:rPr lang="en-US" dirty="0" smtClean="0"/>
              <a:t>.</a:t>
            </a:r>
            <a:endParaRPr lang="en-US" b="1" i="1" dirty="0" smtClean="0"/>
          </a:p>
          <a:p>
            <a:r>
              <a:rPr lang="en-US" dirty="0" smtClean="0"/>
              <a:t>Discussion </a:t>
            </a:r>
            <a:r>
              <a:rPr lang="en-US" dirty="0"/>
              <a:t>with teachers in training from different countries </a:t>
            </a:r>
            <a:r>
              <a:rPr lang="en-US" b="1" i="1" dirty="0"/>
              <a:t>to obtain a new perspective</a:t>
            </a:r>
            <a:r>
              <a:rPr lang="en-US" dirty="0" smtClean="0"/>
              <a:t>.</a:t>
            </a:r>
          </a:p>
          <a:p>
            <a:r>
              <a:rPr lang="en-US" dirty="0"/>
              <a:t>M</a:t>
            </a:r>
            <a:r>
              <a:rPr lang="en-US" dirty="0" smtClean="0"/>
              <a:t>y </a:t>
            </a:r>
            <a:r>
              <a:rPr lang="en-US" b="1" i="1" dirty="0"/>
              <a:t>teaching style will </a:t>
            </a:r>
            <a:r>
              <a:rPr lang="en-US" b="1" i="1" dirty="0" smtClean="0"/>
              <a:t>evolve</a:t>
            </a:r>
            <a:r>
              <a:rPr lang="en-US" dirty="0" smtClean="0"/>
              <a:t> </a:t>
            </a:r>
            <a:r>
              <a:rPr lang="en-US" dirty="0"/>
              <a:t>with </a:t>
            </a:r>
            <a:r>
              <a:rPr lang="en-US" b="1" i="1" dirty="0"/>
              <a:t>the </a:t>
            </a:r>
            <a:r>
              <a:rPr lang="en-US" b="1" i="1" dirty="0" smtClean="0"/>
              <a:t>different </a:t>
            </a:r>
            <a:r>
              <a:rPr lang="en-US" b="1" i="1" dirty="0"/>
              <a:t>exchanges </a:t>
            </a:r>
            <a:r>
              <a:rPr lang="en-US" dirty="0"/>
              <a:t>I</a:t>
            </a:r>
            <a:r>
              <a:rPr lang="en-US" dirty="0" smtClean="0"/>
              <a:t> </a:t>
            </a:r>
            <a:r>
              <a:rPr lang="en-US" dirty="0"/>
              <a:t>had during the </a:t>
            </a:r>
            <a:r>
              <a:rPr lang="en-US" dirty="0" smtClean="0"/>
              <a:t>project.</a:t>
            </a:r>
          </a:p>
          <a:p>
            <a:r>
              <a:rPr lang="en-US" dirty="0" smtClean="0"/>
              <a:t>I </a:t>
            </a:r>
            <a:r>
              <a:rPr lang="en-US" dirty="0"/>
              <a:t>think now </a:t>
            </a:r>
            <a:r>
              <a:rPr lang="en-US" dirty="0"/>
              <a:t>I</a:t>
            </a:r>
            <a:r>
              <a:rPr lang="en-US" dirty="0" smtClean="0"/>
              <a:t> </a:t>
            </a:r>
            <a:r>
              <a:rPr lang="en-US" dirty="0"/>
              <a:t>must </a:t>
            </a:r>
            <a:r>
              <a:rPr lang="en-US" b="1" i="1" dirty="0"/>
              <a:t>every time to call into question my teaching </a:t>
            </a:r>
            <a:r>
              <a:rPr lang="en-US" b="1" i="1" dirty="0" smtClean="0"/>
              <a:t>practice.</a:t>
            </a:r>
            <a:endParaRPr lang="fr-FR" b="1" i="1" dirty="0"/>
          </a:p>
          <a:p>
            <a:r>
              <a:rPr lang="en-US" b="1" i="1" dirty="0"/>
              <a:t>E</a:t>
            </a:r>
            <a:r>
              <a:rPr lang="en-US" b="1" i="1" dirty="0" smtClean="0"/>
              <a:t>xchange </a:t>
            </a:r>
            <a:r>
              <a:rPr lang="en-US" b="1" i="1" dirty="0"/>
              <a:t>of perspectives </a:t>
            </a:r>
            <a:r>
              <a:rPr lang="en-US" dirty="0"/>
              <a:t>on teaching and learning by participants from different countries </a:t>
            </a:r>
            <a:r>
              <a:rPr lang="en-US" dirty="0" smtClean="0"/>
              <a:t>- </a:t>
            </a:r>
            <a:r>
              <a:rPr lang="en-US" b="1" i="1" dirty="0"/>
              <a:t>challenging own </a:t>
            </a:r>
            <a:r>
              <a:rPr lang="en-US" b="1" i="1" dirty="0" smtClean="0"/>
              <a:t>view.</a:t>
            </a:r>
          </a:p>
          <a:p>
            <a:r>
              <a:rPr lang="en-US" b="1" i="1" dirty="0"/>
              <a:t>Observation in a different setting </a:t>
            </a:r>
            <a:r>
              <a:rPr lang="en-US" dirty="0"/>
              <a:t>then </a:t>
            </a:r>
            <a:r>
              <a:rPr lang="en-US" b="1" i="1" dirty="0"/>
              <a:t>interpretation of </a:t>
            </a:r>
            <a:r>
              <a:rPr lang="en-US" b="1" i="1" dirty="0" smtClean="0"/>
              <a:t>context.</a:t>
            </a:r>
            <a:endParaRPr lang="fr-FR" b="1" i="1" dirty="0"/>
          </a:p>
        </p:txBody>
      </p:sp>
    </p:spTree>
    <p:extLst>
      <p:ext uri="{BB962C8B-B14F-4D97-AF65-F5344CB8AC3E}">
        <p14:creationId xmlns:p14="http://schemas.microsoft.com/office/powerpoint/2010/main" val="20465420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Value of group discussion / forging new professional networks 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1560" y="1916832"/>
            <a:ext cx="8153400" cy="4495800"/>
          </a:xfrm>
        </p:spPr>
        <p:txBody>
          <a:bodyPr>
            <a:normAutofit fontScale="92500" lnSpcReduction="20000"/>
          </a:bodyPr>
          <a:lstStyle/>
          <a:p>
            <a:r>
              <a:rPr lang="en-US" b="1" i="1" dirty="0" smtClean="0"/>
              <a:t>Getting ideas from other students </a:t>
            </a:r>
            <a:r>
              <a:rPr lang="en-US" dirty="0" smtClean="0"/>
              <a:t>on intercultural education</a:t>
            </a:r>
            <a:endParaRPr lang="fr-FR" dirty="0" smtClean="0"/>
          </a:p>
          <a:p>
            <a:r>
              <a:rPr lang="en-US" dirty="0" smtClean="0"/>
              <a:t>Very interesting </a:t>
            </a:r>
            <a:r>
              <a:rPr lang="en-US" b="1" i="1" dirty="0" smtClean="0"/>
              <a:t>reflections between participants</a:t>
            </a:r>
            <a:r>
              <a:rPr lang="en-US" dirty="0" smtClean="0"/>
              <a:t>.</a:t>
            </a:r>
            <a:endParaRPr lang="en-US" b="1" i="1" dirty="0" smtClean="0"/>
          </a:p>
          <a:p>
            <a:r>
              <a:rPr lang="en-US" dirty="0" smtClean="0"/>
              <a:t>Variety </a:t>
            </a:r>
            <a:r>
              <a:rPr lang="en-US" dirty="0"/>
              <a:t>of tasks and </a:t>
            </a:r>
            <a:r>
              <a:rPr lang="en-US" b="1" i="1" dirty="0"/>
              <a:t>group mixing to widen the experience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 have </a:t>
            </a:r>
            <a:r>
              <a:rPr lang="en-US" b="1" i="1" dirty="0" smtClean="0"/>
              <a:t>established a nice relationship with peers </a:t>
            </a:r>
            <a:r>
              <a:rPr lang="en-US" dirty="0" smtClean="0"/>
              <a:t>from different countries.</a:t>
            </a:r>
            <a:endParaRPr lang="fr-FR" dirty="0" smtClean="0"/>
          </a:p>
          <a:p>
            <a:r>
              <a:rPr lang="en-US" dirty="0" smtClean="0"/>
              <a:t>Find </a:t>
            </a:r>
            <a:r>
              <a:rPr lang="en-US" dirty="0"/>
              <a:t>new international friends and </a:t>
            </a:r>
            <a:r>
              <a:rPr lang="en-US" b="1" i="1" dirty="0"/>
              <a:t>build up international </a:t>
            </a:r>
            <a:r>
              <a:rPr lang="en-US" b="1" i="1" dirty="0" smtClean="0"/>
              <a:t>contacts.</a:t>
            </a:r>
          </a:p>
          <a:p>
            <a:r>
              <a:rPr lang="en-US" dirty="0" smtClean="0"/>
              <a:t>To </a:t>
            </a:r>
            <a:r>
              <a:rPr lang="en-US" dirty="0"/>
              <a:t>have the opportunity to </a:t>
            </a:r>
            <a:r>
              <a:rPr lang="en-US" b="1" i="1" dirty="0"/>
              <a:t>meet colleagues </a:t>
            </a:r>
            <a:r>
              <a:rPr lang="en-US" dirty="0"/>
              <a:t>and </a:t>
            </a:r>
            <a:r>
              <a:rPr lang="en-US" b="1" i="1" dirty="0"/>
              <a:t>keep this relationship</a:t>
            </a:r>
            <a:r>
              <a:rPr lang="en-US" dirty="0" smtClean="0"/>
              <a:t>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083587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Reference to theory 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Developing </a:t>
            </a:r>
            <a:r>
              <a:rPr lang="en-US" dirty="0"/>
              <a:t>ideas on inclusive teaching from an international viewpoint by combining theoretical framework and school </a:t>
            </a:r>
            <a:r>
              <a:rPr lang="en-US" dirty="0" smtClean="0"/>
              <a:t>observations.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9424392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Learning about other education systems 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1560" y="1844824"/>
            <a:ext cx="8153400" cy="4495800"/>
          </a:xfrm>
        </p:spPr>
        <p:txBody>
          <a:bodyPr/>
          <a:lstStyle/>
          <a:p>
            <a:r>
              <a:rPr lang="en-US" dirty="0"/>
              <a:t>Learn more about </a:t>
            </a:r>
            <a:r>
              <a:rPr lang="en-US" b="1" i="1" dirty="0"/>
              <a:t>their</a:t>
            </a:r>
            <a:r>
              <a:rPr lang="en-US" dirty="0"/>
              <a:t> educational </a:t>
            </a:r>
            <a:r>
              <a:rPr lang="en-US" dirty="0" smtClean="0"/>
              <a:t>systems.</a:t>
            </a:r>
            <a:endParaRPr lang="fr-FR" dirty="0"/>
          </a:p>
          <a:p>
            <a:r>
              <a:rPr lang="en-US" dirty="0"/>
              <a:t>Getting to know a </a:t>
            </a:r>
            <a:r>
              <a:rPr lang="en-US" b="1" i="1" dirty="0"/>
              <a:t>different</a:t>
            </a:r>
            <a:r>
              <a:rPr lang="en-US" dirty="0"/>
              <a:t> school </a:t>
            </a:r>
            <a:r>
              <a:rPr lang="en-US" dirty="0" smtClean="0"/>
              <a:t>system.</a:t>
            </a:r>
            <a:endParaRPr lang="fr-FR" dirty="0"/>
          </a:p>
          <a:p>
            <a:r>
              <a:rPr lang="en-US" dirty="0"/>
              <a:t>G</a:t>
            </a:r>
            <a:r>
              <a:rPr lang="en-US" dirty="0" smtClean="0"/>
              <a:t>etting </a:t>
            </a:r>
            <a:r>
              <a:rPr lang="en-US" dirty="0"/>
              <a:t>a practical insight into the French education </a:t>
            </a:r>
            <a:r>
              <a:rPr lang="en-US" dirty="0" smtClean="0"/>
              <a:t>system.</a:t>
            </a:r>
          </a:p>
          <a:p>
            <a:r>
              <a:rPr lang="en-US" dirty="0"/>
              <a:t>Meeting a new culture and a </a:t>
            </a:r>
            <a:r>
              <a:rPr lang="en-US" b="1" i="1" dirty="0"/>
              <a:t>new</a:t>
            </a:r>
            <a:r>
              <a:rPr lang="en-US" dirty="0"/>
              <a:t> school </a:t>
            </a:r>
            <a:r>
              <a:rPr lang="en-US" dirty="0" smtClean="0"/>
              <a:t>system.</a:t>
            </a:r>
          </a:p>
          <a:p>
            <a:r>
              <a:rPr lang="en-US" dirty="0" err="1"/>
              <a:t>Knowledges</a:t>
            </a:r>
            <a:r>
              <a:rPr lang="en-US" dirty="0"/>
              <a:t> about </a:t>
            </a:r>
            <a:r>
              <a:rPr lang="en-US" b="1" i="1" dirty="0"/>
              <a:t>foreign</a:t>
            </a:r>
            <a:r>
              <a:rPr lang="en-US" dirty="0"/>
              <a:t> </a:t>
            </a:r>
            <a:r>
              <a:rPr lang="en-US" dirty="0" smtClean="0"/>
              <a:t>system.</a:t>
            </a:r>
          </a:p>
          <a:p>
            <a:r>
              <a:rPr lang="en-US" dirty="0"/>
              <a:t>H</a:t>
            </a:r>
            <a:r>
              <a:rPr lang="en-US" dirty="0" smtClean="0"/>
              <a:t>ave learnt </a:t>
            </a:r>
            <a:r>
              <a:rPr lang="en-US" dirty="0"/>
              <a:t>a lot about the </a:t>
            </a:r>
            <a:r>
              <a:rPr lang="en-US" dirty="0" smtClean="0"/>
              <a:t>other </a:t>
            </a:r>
            <a:r>
              <a:rPr lang="en-US" dirty="0"/>
              <a:t>ways of teaching in </a:t>
            </a:r>
            <a:r>
              <a:rPr lang="en-US" b="1" i="1" dirty="0" smtClean="0"/>
              <a:t>different</a:t>
            </a:r>
            <a:r>
              <a:rPr lang="en-US" dirty="0" smtClean="0"/>
              <a:t> </a:t>
            </a:r>
            <a:r>
              <a:rPr lang="en-US" dirty="0"/>
              <a:t>countries in </a:t>
            </a:r>
            <a:r>
              <a:rPr lang="en-US" dirty="0" smtClean="0"/>
              <a:t>Europe.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61093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/>
              <a:t>Conclusions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smtClean="0"/>
              <a:t>Acquiring </a:t>
            </a:r>
            <a:r>
              <a:rPr lang="en-US" dirty="0"/>
              <a:t>the capacity for critical self-reflection, communicating with in-group and out-group members, building networks, turning to theory for insight and understanding the value of distancing oneself from the system of which one is a part – are all essential for the </a:t>
            </a:r>
            <a:r>
              <a:rPr lang="en-US" dirty="0" smtClean="0"/>
              <a:t>development of teacher professional posture which, in turn, enables construction </a:t>
            </a:r>
            <a:r>
              <a:rPr lang="en-US" dirty="0"/>
              <a:t>of a strong professional identity. This brief analysis of student-teacher questionnaire responses suggests that guided student-mobility may be one way of fostering the acquisition of these key attributes. 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258785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err="1" smtClean="0"/>
              <a:t>References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784976" cy="5069160"/>
          </a:xfrm>
        </p:spPr>
        <p:txBody>
          <a:bodyPr>
            <a:normAutofit fontScale="25000" lnSpcReduction="20000"/>
          </a:bodyPr>
          <a:lstStyle/>
          <a:p>
            <a:endParaRPr lang="en-US" sz="2100" dirty="0"/>
          </a:p>
          <a:p>
            <a:r>
              <a:rPr lang="en-US" sz="6400" dirty="0" smtClean="0"/>
              <a:t>Deutsch, K. </a:t>
            </a:r>
            <a:r>
              <a:rPr lang="en-US" sz="6400" i="1" dirty="0"/>
              <a:t>et al</a:t>
            </a:r>
            <a:r>
              <a:rPr lang="en-US" sz="6400" dirty="0"/>
              <a:t>. </a:t>
            </a:r>
            <a:r>
              <a:rPr lang="en-US" sz="6400" dirty="0" smtClean="0"/>
              <a:t>(1967) </a:t>
            </a:r>
            <a:r>
              <a:rPr lang="en-US" sz="6400" i="1" dirty="0"/>
              <a:t>P</a:t>
            </a:r>
            <a:r>
              <a:rPr lang="en-US" sz="6400" i="1" dirty="0" smtClean="0"/>
              <a:t>olitical Community and the North Atlantic Area, </a:t>
            </a:r>
            <a:r>
              <a:rPr lang="en-US" sz="6400" dirty="0" smtClean="0"/>
              <a:t> New York: Greenwood Press</a:t>
            </a:r>
          </a:p>
          <a:p>
            <a:r>
              <a:rPr lang="en-US" sz="6400" dirty="0" err="1" smtClean="0"/>
              <a:t>Gaertner</a:t>
            </a:r>
            <a:r>
              <a:rPr lang="en-US" sz="6400" dirty="0" smtClean="0"/>
              <a:t>, S. </a:t>
            </a:r>
            <a:r>
              <a:rPr lang="en-US" sz="6400" i="1" dirty="0"/>
              <a:t>et al</a:t>
            </a:r>
            <a:r>
              <a:rPr lang="en-US" sz="6400" dirty="0"/>
              <a:t>. </a:t>
            </a:r>
            <a:r>
              <a:rPr lang="en-US" sz="6400" dirty="0" smtClean="0"/>
              <a:t>(2012) Common in-group identity model. In Christie (ed.) </a:t>
            </a:r>
            <a:r>
              <a:rPr lang="en-US" sz="6400" i="1" dirty="0"/>
              <a:t>T</a:t>
            </a:r>
            <a:r>
              <a:rPr lang="en-US" sz="6400" i="1" dirty="0" smtClean="0"/>
              <a:t>he Encyclopedia of Peace </a:t>
            </a:r>
            <a:r>
              <a:rPr lang="en-US" sz="6400" i="1" dirty="0" err="1" smtClean="0"/>
              <a:t>Pyschology</a:t>
            </a:r>
            <a:r>
              <a:rPr lang="en-US" sz="6400" i="1" dirty="0" smtClean="0"/>
              <a:t>. </a:t>
            </a:r>
            <a:r>
              <a:rPr lang="en-US" sz="6400" dirty="0" smtClean="0"/>
              <a:t>Malden, MA: Wiley-Blackwell</a:t>
            </a:r>
          </a:p>
          <a:p>
            <a:r>
              <a:rPr lang="en-US" sz="6400" dirty="0" smtClean="0"/>
              <a:t>Green, D. (2007) </a:t>
            </a:r>
            <a:r>
              <a:rPr lang="en-US" sz="6400" i="1" dirty="0" smtClean="0"/>
              <a:t>The Europeans: Political Identity in an Emerging Polity</a:t>
            </a:r>
            <a:r>
              <a:rPr lang="en-US" sz="6400" dirty="0" smtClean="0"/>
              <a:t>. Boulder: </a:t>
            </a:r>
            <a:r>
              <a:rPr lang="en-US" sz="6400" dirty="0" err="1" smtClean="0"/>
              <a:t>Lunne</a:t>
            </a:r>
            <a:r>
              <a:rPr lang="en-US" sz="6400" dirty="0" smtClean="0"/>
              <a:t> </a:t>
            </a:r>
            <a:r>
              <a:rPr lang="en-US" sz="6400" dirty="0" err="1" smtClean="0"/>
              <a:t>Rienner</a:t>
            </a:r>
            <a:endParaRPr lang="en-US" sz="6400" dirty="0"/>
          </a:p>
          <a:p>
            <a:r>
              <a:rPr lang="en-US" sz="6400" dirty="0" err="1" smtClean="0"/>
              <a:t>Hewstone</a:t>
            </a:r>
            <a:r>
              <a:rPr lang="en-US" sz="6400" dirty="0" smtClean="0"/>
              <a:t>, M. </a:t>
            </a:r>
            <a:r>
              <a:rPr lang="en-US" sz="6400" dirty="0"/>
              <a:t>&amp; </a:t>
            </a:r>
            <a:r>
              <a:rPr lang="en-US" sz="6400" dirty="0" smtClean="0"/>
              <a:t>Brown, R. (eds.) (1986) </a:t>
            </a:r>
            <a:r>
              <a:rPr lang="en-US" sz="6400" i="1" dirty="0" smtClean="0"/>
              <a:t>Contact and conflict in intergroup encounters. </a:t>
            </a:r>
            <a:r>
              <a:rPr lang="en-US" sz="6400" dirty="0" smtClean="0"/>
              <a:t>London: </a:t>
            </a:r>
            <a:r>
              <a:rPr lang="en-US" sz="6400" dirty="0" err="1" smtClean="0"/>
              <a:t>BLackwell</a:t>
            </a:r>
            <a:endParaRPr lang="en-US" sz="6400" dirty="0" smtClean="0"/>
          </a:p>
          <a:p>
            <a:r>
              <a:rPr lang="en-US" sz="6400" dirty="0" smtClean="0"/>
              <a:t>King, R. </a:t>
            </a:r>
            <a:r>
              <a:rPr lang="en-US" sz="6400" dirty="0"/>
              <a:t>&amp; </a:t>
            </a:r>
            <a:r>
              <a:rPr lang="en-US" sz="6400" dirty="0" smtClean="0"/>
              <a:t>Ruiz-</a:t>
            </a:r>
            <a:r>
              <a:rPr lang="en-US" sz="6400" dirty="0" err="1" smtClean="0"/>
              <a:t>Gelices</a:t>
            </a:r>
            <a:r>
              <a:rPr lang="en-US" sz="6400" dirty="0" smtClean="0"/>
              <a:t>, E. (2003) International Student </a:t>
            </a:r>
            <a:r>
              <a:rPr lang="en-US" sz="6400" dirty="0"/>
              <a:t>M</a:t>
            </a:r>
            <a:r>
              <a:rPr lang="en-US" sz="6400" dirty="0" smtClean="0"/>
              <a:t>igration and the ‘Year Abroad’: Effects on European Identity and Subsequent Migration </a:t>
            </a:r>
            <a:r>
              <a:rPr lang="en-US" sz="6400" dirty="0" err="1" smtClean="0"/>
              <a:t>Behaviour</a:t>
            </a:r>
            <a:r>
              <a:rPr lang="en-US" sz="6400" dirty="0" smtClean="0"/>
              <a:t>. </a:t>
            </a:r>
            <a:r>
              <a:rPr lang="en-US" sz="6400" i="1" dirty="0" smtClean="0"/>
              <a:t>International Journal of Population Geography, 9 (3), p229-252.</a:t>
            </a:r>
            <a:endParaRPr lang="en-US" sz="6400" dirty="0" smtClean="0"/>
          </a:p>
          <a:p>
            <a:r>
              <a:rPr lang="en-US" sz="6400" dirty="0" smtClean="0"/>
              <a:t>Mitchell, K. (2012) Student mobility and European Identity: Erasmus Study as a civic experience? </a:t>
            </a:r>
            <a:r>
              <a:rPr lang="en-US" sz="6400" i="1" dirty="0" smtClean="0"/>
              <a:t>Journal of Contemporary European Research, 8 (4), p490-518.</a:t>
            </a:r>
            <a:endParaRPr lang="en-US" sz="6400" dirty="0" smtClean="0"/>
          </a:p>
          <a:p>
            <a:r>
              <a:rPr lang="en-US" sz="6400" dirty="0" err="1" smtClean="0"/>
              <a:t>Papatsiba</a:t>
            </a:r>
            <a:r>
              <a:rPr lang="en-US" sz="6400" dirty="0" smtClean="0"/>
              <a:t>, V. (2003)</a:t>
            </a:r>
            <a:r>
              <a:rPr lang="fr-FR" sz="6400" dirty="0" smtClean="0"/>
              <a:t> </a:t>
            </a:r>
            <a:r>
              <a:rPr lang="fr-FR" sz="6400" dirty="0"/>
              <a:t>Des étudiants européens. Erasmus et l'aventure de l'altérité. Berne : Peter Lang</a:t>
            </a:r>
            <a:endParaRPr lang="en-US" sz="28800" dirty="0" smtClean="0"/>
          </a:p>
          <a:p>
            <a:r>
              <a:rPr lang="en-US" sz="6400" dirty="0" err="1" smtClean="0"/>
              <a:t>Sigalas</a:t>
            </a:r>
            <a:r>
              <a:rPr lang="en-US" sz="6400" dirty="0" smtClean="0"/>
              <a:t>, E. (2010) Cross-border Mobility and European Identity: The Effectiveness of Intergroup Contact During the ERASMUS Year Abroad. </a:t>
            </a:r>
            <a:r>
              <a:rPr lang="en-US" sz="6400" i="1" dirty="0" smtClean="0"/>
              <a:t>European Union Politics, 11 (2) p241-265</a:t>
            </a:r>
            <a:endParaRPr lang="en-US" sz="6400" dirty="0"/>
          </a:p>
          <a:p>
            <a:r>
              <a:rPr lang="en-US" sz="6400" dirty="0" smtClean="0"/>
              <a:t>Stephen, W. (1985) Intergroup relations. In </a:t>
            </a:r>
            <a:r>
              <a:rPr lang="en-US" sz="6400" dirty="0" err="1" smtClean="0"/>
              <a:t>Lindzey</a:t>
            </a:r>
            <a:r>
              <a:rPr lang="en-US" sz="6400" dirty="0" smtClean="0"/>
              <a:t>, G. &amp; Aronson, E. (ed.) </a:t>
            </a:r>
            <a:r>
              <a:rPr lang="en-US" sz="6400" i="1" dirty="0" smtClean="0"/>
              <a:t>Handbook of social psychology</a:t>
            </a:r>
            <a:r>
              <a:rPr lang="en-US" sz="6400" dirty="0" smtClean="0"/>
              <a:t>. New York: Random House </a:t>
            </a:r>
          </a:p>
          <a:p>
            <a:r>
              <a:rPr lang="en-US" sz="6400" dirty="0" smtClean="0"/>
              <a:t>Van </a:t>
            </a:r>
            <a:r>
              <a:rPr lang="en-US" sz="6400" dirty="0" err="1" smtClean="0"/>
              <a:t>Mol</a:t>
            </a:r>
            <a:r>
              <a:rPr lang="en-US" sz="6400" dirty="0" smtClean="0"/>
              <a:t>, C. (2011) The Influence of European Student Mobility on European Identity and Subsequent Migration </a:t>
            </a:r>
            <a:r>
              <a:rPr lang="en-US" sz="6400" dirty="0" err="1" smtClean="0"/>
              <a:t>Behaviour</a:t>
            </a:r>
            <a:r>
              <a:rPr lang="en-US" sz="6400" dirty="0" smtClean="0"/>
              <a:t>. In </a:t>
            </a:r>
            <a:r>
              <a:rPr lang="en-US" sz="6400" dirty="0" err="1" smtClean="0"/>
              <a:t>Dervin</a:t>
            </a:r>
            <a:r>
              <a:rPr lang="en-US" sz="6400" dirty="0" smtClean="0"/>
              <a:t>, F. (ed.) </a:t>
            </a:r>
            <a:r>
              <a:rPr lang="en-US" sz="6400" i="1" dirty="0" smtClean="0"/>
              <a:t>Analyzing the consequences of academic mobility and migration. </a:t>
            </a:r>
            <a:r>
              <a:rPr lang="en-US" sz="6400" dirty="0" smtClean="0"/>
              <a:t>Newcastle: Cambridge Scholars Publishing.</a:t>
            </a:r>
          </a:p>
          <a:p>
            <a:r>
              <a:rPr lang="en-US" sz="6400" u="sng" dirty="0" smtClean="0">
                <a:hlinkClick r:id="rId2"/>
              </a:rPr>
              <a:t>http</a:t>
            </a:r>
            <a:r>
              <a:rPr lang="en-US" sz="6400" u="sng" dirty="0">
                <a:hlinkClick r:id="rId2"/>
              </a:rPr>
              <a:t>://ttims.espe-aquitaine.fr</a:t>
            </a:r>
            <a:endParaRPr lang="fr-FR" sz="6400" dirty="0"/>
          </a:p>
        </p:txBody>
      </p:sp>
    </p:spTree>
    <p:extLst>
      <p:ext uri="{BB962C8B-B14F-4D97-AF65-F5344CB8AC3E}">
        <p14:creationId xmlns:p14="http://schemas.microsoft.com/office/powerpoint/2010/main" val="9781293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TTIMS: Teacher </a:t>
            </a:r>
            <a:r>
              <a:rPr lang="en-US" sz="3600" dirty="0"/>
              <a:t>Training in Multicultural </a:t>
            </a:r>
            <a:r>
              <a:rPr lang="en-US" sz="3600" dirty="0" smtClean="0"/>
              <a:t>Settings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Aims 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o provide </a:t>
            </a:r>
            <a:r>
              <a:rPr lang="en-US" dirty="0"/>
              <a:t>trainee teachers with knowledge on intercultural issues in school and society and engage them in working in a culturally diverse </a:t>
            </a:r>
            <a:r>
              <a:rPr lang="en-US" dirty="0" smtClean="0"/>
              <a:t>society.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o </a:t>
            </a:r>
            <a:r>
              <a:rPr lang="en-US" dirty="0"/>
              <a:t>introduce these trainee teachers </a:t>
            </a:r>
            <a:r>
              <a:rPr lang="en-US" dirty="0" smtClean="0"/>
              <a:t>to </a:t>
            </a:r>
            <a:r>
              <a:rPr lang="en-US" dirty="0"/>
              <a:t>the major principles, strategies and tools of intercultural pedagogy and intercultural </a:t>
            </a:r>
            <a:r>
              <a:rPr lang="en-US" dirty="0" smtClean="0"/>
              <a:t>learning.</a:t>
            </a:r>
          </a:p>
          <a:p>
            <a:pPr lvl="1"/>
            <a:r>
              <a:rPr lang="en-US" dirty="0" smtClean="0"/>
              <a:t>To lead trainee teachers from a student-centered perspective to a vision of themselves as teachers.</a:t>
            </a:r>
          </a:p>
          <a:p>
            <a:pPr marL="365760" lvl="1" indent="0" algn="r">
              <a:buNone/>
            </a:pPr>
            <a:r>
              <a:rPr lang="en-US" dirty="0" smtClean="0"/>
              <a:t>(</a:t>
            </a:r>
            <a:r>
              <a:rPr lang="en-US" u="sng" dirty="0" smtClean="0">
                <a:hlinkClick r:id="rId2"/>
              </a:rPr>
              <a:t>http</a:t>
            </a:r>
            <a:r>
              <a:rPr lang="en-US" u="sng" dirty="0">
                <a:hlinkClick r:id="rId2"/>
              </a:rPr>
              <a:t>://ttims.espe-aquitaine.fr/</a:t>
            </a:r>
            <a:r>
              <a:rPr lang="en-US" dirty="0"/>
              <a:t>). </a:t>
            </a:r>
            <a:endParaRPr lang="en-US" dirty="0" smtClean="0"/>
          </a:p>
          <a:p>
            <a:r>
              <a:rPr lang="en-US" dirty="0" err="1" smtClean="0"/>
              <a:t>Organisers</a:t>
            </a:r>
            <a:endParaRPr lang="en-US" dirty="0" smtClean="0"/>
          </a:p>
          <a:p>
            <a:pPr lvl="1"/>
            <a:r>
              <a:rPr lang="en-US" dirty="0" smtClean="0"/>
              <a:t>Teacher </a:t>
            </a:r>
            <a:r>
              <a:rPr lang="en-US" dirty="0"/>
              <a:t>educators from Austria, France, Great Britain and Spain.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936411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TTIMS: Teacher Training in Multicultural Settings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81128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Participants</a:t>
            </a:r>
          </a:p>
          <a:p>
            <a:pPr lvl="1"/>
            <a:r>
              <a:rPr lang="en-US" dirty="0"/>
              <a:t>Four student-teachers from five European teacher education </a:t>
            </a:r>
            <a:r>
              <a:rPr lang="en-US" dirty="0" smtClean="0"/>
              <a:t>institutions. </a:t>
            </a:r>
          </a:p>
          <a:p>
            <a:endParaRPr lang="en-US" sz="1400" dirty="0" smtClean="0"/>
          </a:p>
          <a:p>
            <a:r>
              <a:rPr lang="en-US" dirty="0" smtClean="0"/>
              <a:t>Activities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two-week period of student </a:t>
            </a:r>
            <a:r>
              <a:rPr lang="en-US" dirty="0" smtClean="0"/>
              <a:t>mobility.</a:t>
            </a:r>
          </a:p>
          <a:p>
            <a:pPr lvl="1"/>
            <a:r>
              <a:rPr lang="en-US" dirty="0" smtClean="0"/>
              <a:t>Carrying out class </a:t>
            </a:r>
            <a:r>
              <a:rPr lang="en-US" dirty="0"/>
              <a:t>observations in one of the partner </a:t>
            </a:r>
            <a:r>
              <a:rPr lang="en-US" dirty="0" smtClean="0"/>
              <a:t>countries from a child-centered </a:t>
            </a:r>
            <a:r>
              <a:rPr lang="en-US" dirty="0"/>
              <a:t>perspective. </a:t>
            </a:r>
            <a:endParaRPr lang="en-US" dirty="0" smtClean="0"/>
          </a:p>
          <a:p>
            <a:endParaRPr lang="en-US" sz="1400" dirty="0" smtClean="0"/>
          </a:p>
          <a:p>
            <a:r>
              <a:rPr lang="en-US" dirty="0" smtClean="0"/>
              <a:t>Productions</a:t>
            </a:r>
          </a:p>
          <a:p>
            <a:pPr lvl="1"/>
            <a:r>
              <a:rPr lang="en-US" dirty="0" smtClean="0"/>
              <a:t>Video journal</a:t>
            </a:r>
          </a:p>
          <a:p>
            <a:pPr lvl="1"/>
            <a:r>
              <a:rPr lang="en-US" dirty="0" smtClean="0"/>
              <a:t>Poster</a:t>
            </a:r>
          </a:p>
          <a:p>
            <a:pPr lvl="1"/>
            <a:r>
              <a:rPr lang="en-US" dirty="0" smtClean="0"/>
              <a:t>Group Prezi presentation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859479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7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 err="1" smtClean="0"/>
              <a:t>Rationale</a:t>
            </a:r>
            <a:r>
              <a:rPr lang="fr-FR" dirty="0" smtClean="0"/>
              <a:t> </a:t>
            </a:r>
            <a:r>
              <a:rPr lang="fr-FR" sz="3600" dirty="0" err="1" smtClean="0"/>
              <a:t>behind</a:t>
            </a:r>
            <a:r>
              <a:rPr lang="fr-FR" sz="3600" dirty="0" smtClean="0"/>
              <a:t> the observations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To be in a </a:t>
            </a:r>
            <a:r>
              <a:rPr lang="en-US" dirty="0"/>
              <a:t>situation as similar as possible to that experienced by the foreign children they were shadowing (</a:t>
            </a:r>
            <a:r>
              <a:rPr lang="en-US" i="1" dirty="0"/>
              <a:t>i.e</a:t>
            </a:r>
            <a:r>
              <a:rPr lang="en-US" dirty="0"/>
              <a:t>. </a:t>
            </a:r>
            <a:r>
              <a:rPr lang="en-US" dirty="0" smtClean="0"/>
              <a:t>in </a:t>
            </a:r>
            <a:r>
              <a:rPr lang="en-US" dirty="0"/>
              <a:t>a situation which was  linguistically and culturally ‘other’). </a:t>
            </a:r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/>
              <a:t>observe the workings of an education system other than their </a:t>
            </a:r>
            <a:r>
              <a:rPr lang="en-US" dirty="0" smtClean="0"/>
              <a:t>own.</a:t>
            </a:r>
          </a:p>
          <a:p>
            <a:r>
              <a:rPr lang="en-US" dirty="0" smtClean="0"/>
              <a:t>To </a:t>
            </a:r>
            <a:r>
              <a:rPr lang="en-US" dirty="0"/>
              <a:t>provide </a:t>
            </a:r>
            <a:r>
              <a:rPr lang="en-US" dirty="0" smtClean="0"/>
              <a:t>an </a:t>
            </a:r>
            <a:r>
              <a:rPr lang="en-US" dirty="0"/>
              <a:t>impetus for considering their own education system from an external </a:t>
            </a:r>
            <a:r>
              <a:rPr lang="en-US" dirty="0" smtClean="0"/>
              <a:t>perspective. </a:t>
            </a:r>
          </a:p>
          <a:p>
            <a:r>
              <a:rPr lang="en-US" dirty="0" smtClean="0"/>
              <a:t>To lead student-teachers towards </a:t>
            </a:r>
            <a:r>
              <a:rPr lang="en-US" dirty="0"/>
              <a:t>a positive</a:t>
            </a:r>
            <a:r>
              <a:rPr lang="en-US" b="1" dirty="0"/>
              <a:t> </a:t>
            </a:r>
            <a:r>
              <a:rPr lang="en-US" dirty="0"/>
              <a:t>attitude towards the presence of cultural and linguistic diversity in teaching </a:t>
            </a:r>
            <a:r>
              <a:rPr lang="en-US" dirty="0" smtClean="0"/>
              <a:t>contexts.  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7887746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600" dirty="0" err="1" smtClean="0"/>
              <a:t>Student</a:t>
            </a:r>
            <a:r>
              <a:rPr lang="fr-FR" sz="3600" dirty="0" smtClean="0"/>
              <a:t> </a:t>
            </a:r>
            <a:r>
              <a:rPr lang="fr-FR" sz="3600" dirty="0" err="1" smtClean="0"/>
              <a:t>mobility</a:t>
            </a:r>
            <a:r>
              <a:rPr lang="fr-FR" sz="3600" dirty="0" smtClean="0"/>
              <a:t> and </a:t>
            </a:r>
            <a:r>
              <a:rPr lang="fr-FR" sz="3600" dirty="0" err="1" smtClean="0"/>
              <a:t>intercultural</a:t>
            </a:r>
            <a:r>
              <a:rPr lang="fr-FR" sz="3600" dirty="0" smtClean="0"/>
              <a:t> </a:t>
            </a:r>
            <a:r>
              <a:rPr lang="fr-FR" sz="3600" dirty="0" err="1" smtClean="0"/>
              <a:t>understanding</a:t>
            </a:r>
            <a:r>
              <a:rPr lang="fr-FR" sz="3600" dirty="0" smtClean="0"/>
              <a:t>: </a:t>
            </a:r>
            <a:r>
              <a:rPr lang="fr-FR" sz="3600" dirty="0" err="1" smtClean="0"/>
              <a:t>theoretical</a:t>
            </a:r>
            <a:r>
              <a:rPr lang="fr-FR" sz="3600" dirty="0" smtClean="0"/>
              <a:t> support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5313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“Transnational </a:t>
            </a:r>
            <a:r>
              <a:rPr lang="en-US" dirty="0"/>
              <a:t>and intergroup contact are important mechanisms for identity-formation and reducing intergroup </a:t>
            </a:r>
            <a:r>
              <a:rPr lang="en-US" dirty="0" smtClean="0"/>
              <a:t>bias” </a:t>
            </a:r>
            <a:endParaRPr lang="en-US" dirty="0"/>
          </a:p>
          <a:p>
            <a:pPr marL="0"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600" dirty="0" smtClean="0"/>
              <a:t>Mitchell 2012:49</a:t>
            </a:r>
            <a:endParaRPr lang="fr-FR" sz="2600" dirty="0"/>
          </a:p>
          <a:p>
            <a:endParaRPr lang="en-US" sz="2100" dirty="0" smtClean="0"/>
          </a:p>
          <a:p>
            <a:r>
              <a:rPr lang="en-US" dirty="0" smtClean="0"/>
              <a:t>Social </a:t>
            </a:r>
            <a:r>
              <a:rPr lang="en-US" dirty="0"/>
              <a:t>communication theory (Deutsch </a:t>
            </a:r>
            <a:r>
              <a:rPr lang="en-US" i="1" dirty="0"/>
              <a:t>et al</a:t>
            </a:r>
            <a:r>
              <a:rPr lang="en-US" dirty="0"/>
              <a:t>. 1967</a:t>
            </a:r>
            <a:r>
              <a:rPr lang="en-US" dirty="0" smtClean="0"/>
              <a:t>) &amp; Contact </a:t>
            </a:r>
            <a:r>
              <a:rPr lang="en-US" dirty="0"/>
              <a:t>hypothesis (</a:t>
            </a:r>
            <a:r>
              <a:rPr lang="en-US" dirty="0" err="1"/>
              <a:t>Hewstone</a:t>
            </a:r>
            <a:r>
              <a:rPr lang="en-US" dirty="0"/>
              <a:t> &amp; Brown 1986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face-to-face </a:t>
            </a:r>
            <a:r>
              <a:rPr lang="en-US" dirty="0"/>
              <a:t>interactions between members of socially distinct groups as a means of forging a sense of </a:t>
            </a:r>
            <a:r>
              <a:rPr lang="en-US" dirty="0" smtClean="0"/>
              <a:t>community</a:t>
            </a:r>
          </a:p>
          <a:p>
            <a:pPr marL="365760" lvl="1" indent="0">
              <a:buNone/>
            </a:pPr>
            <a:endParaRPr lang="en-US" dirty="0" smtClean="0"/>
          </a:p>
          <a:p>
            <a:r>
              <a:rPr lang="en-US" dirty="0" smtClean="0"/>
              <a:t>Common </a:t>
            </a:r>
            <a:r>
              <a:rPr lang="en-US" dirty="0"/>
              <a:t>in-group identity model (Stephen 1985, </a:t>
            </a:r>
            <a:r>
              <a:rPr lang="en-US" dirty="0" err="1"/>
              <a:t>Gaertner</a:t>
            </a:r>
            <a:r>
              <a:rPr lang="en-US" dirty="0"/>
              <a:t> </a:t>
            </a:r>
            <a:r>
              <a:rPr lang="en-US" i="1" dirty="0"/>
              <a:t>et al</a:t>
            </a:r>
            <a:r>
              <a:rPr lang="en-US" dirty="0"/>
              <a:t>. 2012)</a:t>
            </a:r>
            <a:endParaRPr lang="en-US" dirty="0" smtClean="0"/>
          </a:p>
          <a:p>
            <a:pPr lvl="1"/>
            <a:r>
              <a:rPr lang="en-US" dirty="0" smtClean="0"/>
              <a:t>“under </a:t>
            </a:r>
            <a:r>
              <a:rPr lang="en-US" dirty="0"/>
              <a:t>certain circumstances direct contact between in-group and out-group members may have a transformative effect leading members of distinct groups to </a:t>
            </a:r>
            <a:r>
              <a:rPr lang="en-US" dirty="0" err="1"/>
              <a:t>recategorise</a:t>
            </a:r>
            <a:r>
              <a:rPr lang="en-US" dirty="0"/>
              <a:t> themselves as a single </a:t>
            </a:r>
            <a:r>
              <a:rPr lang="en-US" dirty="0" smtClean="0"/>
              <a:t>group” </a:t>
            </a:r>
            <a:endParaRPr lang="en-US" dirty="0"/>
          </a:p>
          <a:p>
            <a:pPr marL="365760" lvl="1" indent="0" algn="r">
              <a:buNone/>
            </a:pPr>
            <a:r>
              <a:rPr lang="en-US" dirty="0" err="1" smtClean="0"/>
              <a:t>Gaertner</a:t>
            </a:r>
            <a:r>
              <a:rPr lang="en-US" dirty="0" smtClean="0"/>
              <a:t> </a:t>
            </a:r>
            <a:r>
              <a:rPr lang="en-US" i="1" dirty="0"/>
              <a:t>et al</a:t>
            </a:r>
            <a:r>
              <a:rPr lang="en-US" dirty="0"/>
              <a:t>. 2012: </a:t>
            </a:r>
            <a:r>
              <a:rPr lang="en-US" dirty="0" smtClean="0"/>
              <a:t>3  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787113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600" dirty="0" err="1"/>
              <a:t>Student</a:t>
            </a:r>
            <a:r>
              <a:rPr lang="fr-FR" sz="3600" dirty="0"/>
              <a:t> </a:t>
            </a:r>
            <a:r>
              <a:rPr lang="fr-FR" sz="3600" dirty="0" err="1"/>
              <a:t>mobility</a:t>
            </a:r>
            <a:r>
              <a:rPr lang="fr-FR" sz="3600" dirty="0"/>
              <a:t> and </a:t>
            </a:r>
            <a:r>
              <a:rPr lang="fr-FR" sz="3600" dirty="0" err="1"/>
              <a:t>intercultural</a:t>
            </a:r>
            <a:r>
              <a:rPr lang="fr-FR" sz="3600" dirty="0"/>
              <a:t> </a:t>
            </a:r>
            <a:r>
              <a:rPr lang="fr-FR" sz="3600" dirty="0" err="1"/>
              <a:t>understanding</a:t>
            </a:r>
            <a:r>
              <a:rPr lang="fr-FR" sz="3600" dirty="0"/>
              <a:t>: </a:t>
            </a:r>
            <a:r>
              <a:rPr lang="fr-FR" sz="3600" dirty="0" err="1" smtClean="0"/>
              <a:t>empirical</a:t>
            </a:r>
            <a:r>
              <a:rPr lang="fr-FR" sz="3600" dirty="0" smtClean="0"/>
              <a:t> support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1560" y="1844824"/>
            <a:ext cx="8153400" cy="4495800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Student </a:t>
            </a:r>
            <a:r>
              <a:rPr lang="en-US" sz="2800" dirty="0"/>
              <a:t>mobility </a:t>
            </a:r>
            <a:r>
              <a:rPr lang="en-US" sz="2800" dirty="0" smtClean="0"/>
              <a:t>is </a:t>
            </a:r>
            <a:r>
              <a:rPr lang="en-US" sz="2800" dirty="0"/>
              <a:t>a tool for enhancing European integration through the emergence of a sense of European identity amongst </a:t>
            </a:r>
            <a:r>
              <a:rPr lang="en-US" sz="2800" dirty="0" smtClean="0"/>
              <a:t>participants</a:t>
            </a:r>
            <a:r>
              <a:rPr lang="en-US" sz="2800" dirty="0"/>
              <a:t> </a:t>
            </a:r>
            <a:r>
              <a:rPr lang="en-US" sz="2800" dirty="0" smtClean="0"/>
              <a:t>(</a:t>
            </a:r>
            <a:r>
              <a:rPr lang="en-US" sz="2800" dirty="0"/>
              <a:t>King &amp; Ruiz-</a:t>
            </a:r>
            <a:r>
              <a:rPr lang="en-US" sz="2800" dirty="0" err="1"/>
              <a:t>Galices</a:t>
            </a:r>
            <a:r>
              <a:rPr lang="en-US" sz="2800" dirty="0"/>
              <a:t> 2003, Green 2007, </a:t>
            </a:r>
            <a:r>
              <a:rPr lang="en-US" sz="2800" dirty="0" err="1"/>
              <a:t>Sigalas</a:t>
            </a:r>
            <a:r>
              <a:rPr lang="en-US" sz="2800" dirty="0"/>
              <a:t> </a:t>
            </a:r>
            <a:r>
              <a:rPr lang="en-US" sz="2800" dirty="0" smtClean="0"/>
              <a:t>2010, </a:t>
            </a:r>
            <a:r>
              <a:rPr lang="en-US" sz="2800" dirty="0"/>
              <a:t>Van </a:t>
            </a:r>
            <a:r>
              <a:rPr lang="en-US" sz="2800" dirty="0" err="1"/>
              <a:t>Mol</a:t>
            </a:r>
            <a:r>
              <a:rPr lang="en-US" sz="2800" dirty="0"/>
              <a:t> 2011</a:t>
            </a:r>
            <a:r>
              <a:rPr lang="en-US" sz="2800" dirty="0" smtClean="0"/>
              <a:t>).</a:t>
            </a:r>
          </a:p>
          <a:p>
            <a:pPr marL="0" indent="0">
              <a:buNone/>
            </a:pPr>
            <a:endParaRPr lang="en-US" sz="1400" dirty="0" smtClean="0"/>
          </a:p>
          <a:p>
            <a:r>
              <a:rPr lang="en-US" sz="2800" dirty="0"/>
              <a:t>This new identity emerges as a consequence of contact between members of culturally diverse groups (out-groups</a:t>
            </a:r>
            <a:r>
              <a:rPr lang="en-US" sz="2800" dirty="0" smtClean="0"/>
              <a:t>).</a:t>
            </a:r>
          </a:p>
          <a:p>
            <a:r>
              <a:rPr lang="en-US" sz="2800" dirty="0" smtClean="0"/>
              <a:t>Real communication with the other:</a:t>
            </a:r>
          </a:p>
          <a:p>
            <a:pPr lvl="1"/>
            <a:r>
              <a:rPr lang="en-US" sz="2800" dirty="0" smtClean="0"/>
              <a:t>allows the student to </a:t>
            </a:r>
            <a:r>
              <a:rPr lang="en-US" sz="2800" dirty="0" err="1" smtClean="0"/>
              <a:t>recognise</a:t>
            </a:r>
            <a:r>
              <a:rPr lang="en-US" sz="2800" dirty="0" smtClean="0"/>
              <a:t> cultural diversity – including the diversity of his/her culture for others. </a:t>
            </a:r>
          </a:p>
          <a:p>
            <a:pPr lvl="1"/>
            <a:r>
              <a:rPr lang="en-US" sz="2800" dirty="0" smtClean="0"/>
              <a:t>enables the student to develop a </a:t>
            </a:r>
            <a:r>
              <a:rPr lang="en-US" sz="2800" dirty="0"/>
              <a:t>new vision of </a:t>
            </a:r>
            <a:r>
              <a:rPr lang="en-US" sz="2800" dirty="0" smtClean="0"/>
              <a:t>him/herself which is </a:t>
            </a:r>
            <a:r>
              <a:rPr lang="en-US" sz="2800" dirty="0"/>
              <a:t>no longer </a:t>
            </a:r>
            <a:r>
              <a:rPr lang="en-US" sz="2800" dirty="0" smtClean="0"/>
              <a:t>centered </a:t>
            </a:r>
            <a:r>
              <a:rPr lang="en-US" sz="2800" dirty="0"/>
              <a:t>on his/her culture of origin. </a:t>
            </a:r>
            <a:endParaRPr lang="en-US" sz="2800" dirty="0" smtClean="0"/>
          </a:p>
          <a:p>
            <a:pPr marL="320040" lvl="1" indent="0" algn="r">
              <a:buNone/>
            </a:pPr>
            <a:r>
              <a:rPr lang="en-US" sz="2400" dirty="0" err="1" smtClean="0"/>
              <a:t>Papatsiba</a:t>
            </a:r>
            <a:r>
              <a:rPr lang="en-US" sz="2400" dirty="0" smtClean="0"/>
              <a:t> </a:t>
            </a:r>
            <a:r>
              <a:rPr lang="en-US" sz="2400" dirty="0"/>
              <a:t>(2003) </a:t>
            </a:r>
            <a:endParaRPr lang="fr-FR" sz="2400" dirty="0"/>
          </a:p>
          <a:p>
            <a:endParaRPr lang="en-US" dirty="0" smtClean="0"/>
          </a:p>
          <a:p>
            <a:endParaRPr lang="en-US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307466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600" dirty="0" smtClean="0"/>
              <a:t>Recognition of ‘self’ and ‘</a:t>
            </a:r>
            <a:r>
              <a:rPr lang="fr-FR" sz="3600" dirty="0" err="1" smtClean="0"/>
              <a:t>other</a:t>
            </a:r>
            <a:r>
              <a:rPr lang="fr-FR" sz="3600" dirty="0" smtClean="0"/>
              <a:t>’ in the TTIMS </a:t>
            </a:r>
            <a:r>
              <a:rPr lang="fr-FR" sz="3600" dirty="0" err="1" smtClean="0"/>
              <a:t>project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TTIMS project was </a:t>
            </a:r>
            <a:r>
              <a:rPr lang="en-US" dirty="0" smtClean="0"/>
              <a:t>interested </a:t>
            </a:r>
            <a:r>
              <a:rPr lang="en-US" dirty="0"/>
              <a:t>in recognition of the diversity of both self and </a:t>
            </a:r>
            <a:r>
              <a:rPr lang="en-US" dirty="0" smtClean="0"/>
              <a:t>other </a:t>
            </a:r>
            <a:r>
              <a:rPr lang="en-US" dirty="0"/>
              <a:t>in terms of educational systems. </a:t>
            </a:r>
            <a:endParaRPr lang="en-US" dirty="0" smtClean="0"/>
          </a:p>
          <a:p>
            <a:r>
              <a:rPr lang="en-US" dirty="0" smtClean="0"/>
              <a:t>Double </a:t>
            </a:r>
            <a:r>
              <a:rPr lang="en-US" dirty="0" err="1"/>
              <a:t>decentration</a:t>
            </a:r>
            <a:r>
              <a:rPr lang="en-US" dirty="0"/>
              <a:t> of self </a:t>
            </a:r>
            <a:r>
              <a:rPr lang="en-US" dirty="0" smtClean="0"/>
              <a:t>in the observational situation as a trigger for </a:t>
            </a:r>
            <a:r>
              <a:rPr lang="en-US" dirty="0"/>
              <a:t>intercultural </a:t>
            </a:r>
            <a:r>
              <a:rPr lang="en-US" dirty="0" smtClean="0"/>
              <a:t>reflection on education systems and philosophies – those of the self and the other. </a:t>
            </a:r>
          </a:p>
          <a:p>
            <a:r>
              <a:rPr lang="en-US" dirty="0" smtClean="0"/>
              <a:t>Distancing the student-teacher from their </a:t>
            </a:r>
            <a:r>
              <a:rPr lang="en-US" dirty="0"/>
              <a:t>own education </a:t>
            </a:r>
            <a:r>
              <a:rPr lang="en-US" dirty="0" smtClean="0"/>
              <a:t>system inviting engagement </a:t>
            </a:r>
            <a:r>
              <a:rPr lang="en-US" dirty="0"/>
              <a:t>in critical reflection </a:t>
            </a:r>
            <a:r>
              <a:rPr lang="en-US" dirty="0" smtClean="0"/>
              <a:t>questioning of </a:t>
            </a:r>
            <a:r>
              <a:rPr lang="en-US" dirty="0"/>
              <a:t>norms.  </a:t>
            </a:r>
            <a:endParaRPr lang="fr-FR" dirty="0"/>
          </a:p>
          <a:p>
            <a:r>
              <a:rPr lang="en-US" dirty="0" smtClean="0"/>
              <a:t>The </a:t>
            </a:r>
            <a:r>
              <a:rPr lang="en-US" dirty="0"/>
              <a:t>shock of intercultural contact </a:t>
            </a:r>
            <a:r>
              <a:rPr lang="en-US" dirty="0" smtClean="0"/>
              <a:t>is not always positive </a:t>
            </a:r>
            <a:r>
              <a:rPr lang="en-US" i="1" dirty="0"/>
              <a:t>i.e.</a:t>
            </a:r>
            <a:r>
              <a:rPr lang="en-US" dirty="0"/>
              <a:t> </a:t>
            </a:r>
            <a:r>
              <a:rPr lang="en-US" dirty="0" smtClean="0"/>
              <a:t>it does not automatically lead to the </a:t>
            </a:r>
            <a:r>
              <a:rPr lang="en-US" dirty="0"/>
              <a:t>decentralization of cultural perspective necessary for opening up to the ‘other’ and for critical reflection on the </a:t>
            </a:r>
            <a:r>
              <a:rPr lang="en-US" dirty="0" smtClean="0"/>
              <a:t>self.  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1799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/>
              <a:t>TTIMS </a:t>
            </a:r>
            <a:r>
              <a:rPr lang="fr-FR" sz="3600" dirty="0" err="1" smtClean="0"/>
              <a:t>aims</a:t>
            </a:r>
            <a:r>
              <a:rPr lang="fr-FR" sz="3600" dirty="0" smtClean="0"/>
              <a:t> </a:t>
            </a:r>
            <a:r>
              <a:rPr lang="fr-FR" sz="3600" dirty="0" err="1" smtClean="0"/>
              <a:t>according</a:t>
            </a:r>
            <a:r>
              <a:rPr lang="fr-FR" sz="3600" dirty="0" smtClean="0"/>
              <a:t> to </a:t>
            </a:r>
            <a:r>
              <a:rPr lang="fr-FR" sz="3600" dirty="0" err="1" smtClean="0"/>
              <a:t>Papatsiba</a:t>
            </a:r>
            <a:r>
              <a:rPr lang="fr-FR" sz="3600" dirty="0" smtClean="0"/>
              <a:t> 2003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Student-teachers also need to </a:t>
            </a:r>
            <a:r>
              <a:rPr lang="en-US" dirty="0"/>
              <a:t>engage in constructive debate concerning their observations. </a:t>
            </a:r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/>
              <a:t>do so they </a:t>
            </a:r>
            <a:r>
              <a:rPr lang="en-US" dirty="0" smtClean="0"/>
              <a:t>need </a:t>
            </a:r>
            <a:r>
              <a:rPr lang="en-US" dirty="0"/>
              <a:t>to be in a situation where they </a:t>
            </a:r>
            <a:r>
              <a:rPr lang="en-US" dirty="0" smtClean="0"/>
              <a:t>feel </a:t>
            </a:r>
            <a:r>
              <a:rPr lang="en-US" dirty="0"/>
              <a:t>secure enough to be open to </a:t>
            </a:r>
            <a:r>
              <a:rPr lang="en-US" dirty="0" smtClean="0"/>
              <a:t>criticism. </a:t>
            </a:r>
          </a:p>
          <a:p>
            <a:r>
              <a:rPr lang="en-US" dirty="0" smtClean="0"/>
              <a:t>The TTIMS student-teachers </a:t>
            </a:r>
            <a:r>
              <a:rPr lang="en-US" dirty="0"/>
              <a:t>needed to be encouraged to see themselves in terms of a new </a:t>
            </a:r>
            <a:r>
              <a:rPr lang="en-US" dirty="0" smtClean="0"/>
              <a:t>in-group, as </a:t>
            </a:r>
            <a:r>
              <a:rPr lang="en-US" dirty="0"/>
              <a:t>well as seeing themselves as members of their separate institutional in-groups (who were in an out-group relationship to each other). </a:t>
            </a:r>
            <a:endParaRPr lang="en-US" dirty="0" smtClean="0"/>
          </a:p>
          <a:p>
            <a:r>
              <a:rPr lang="en-US" dirty="0"/>
              <a:t>C</a:t>
            </a:r>
            <a:r>
              <a:rPr lang="en-US" dirty="0" smtClean="0"/>
              <a:t>onstructive </a:t>
            </a:r>
            <a:r>
              <a:rPr lang="en-US" dirty="0"/>
              <a:t>critical reflection at the level of student-teachers needs to be fed by knowledge from external sources.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858312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Means of ensuring development of professional </a:t>
            </a:r>
            <a:r>
              <a:rPr lang="en-US" sz="3600" dirty="0" smtClean="0"/>
              <a:t>posture within TTIMS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Actions</a:t>
            </a:r>
          </a:p>
          <a:p>
            <a:r>
              <a:rPr lang="en-US" dirty="0" smtClean="0"/>
              <a:t>Concentration </a:t>
            </a:r>
            <a:r>
              <a:rPr lang="en-US" dirty="0"/>
              <a:t>on collaborative group work in mixed nationality groups </a:t>
            </a:r>
            <a:endParaRPr lang="en-US" dirty="0" smtClean="0"/>
          </a:p>
          <a:p>
            <a:r>
              <a:rPr lang="en-US" dirty="0" smtClean="0"/>
              <a:t>Periods </a:t>
            </a:r>
            <a:r>
              <a:rPr lang="en-US" dirty="0"/>
              <a:t>of whole group feedback led by one or other of the five teacher educators involved in the project.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Aims</a:t>
            </a:r>
          </a:p>
          <a:p>
            <a:r>
              <a:rPr lang="en-US" dirty="0" smtClean="0"/>
              <a:t>To </a:t>
            </a:r>
            <a:r>
              <a:rPr lang="en-US" dirty="0"/>
              <a:t>foster a new group identity </a:t>
            </a:r>
            <a:endParaRPr lang="en-US" dirty="0" smtClean="0"/>
          </a:p>
          <a:p>
            <a:r>
              <a:rPr lang="en-US" dirty="0" smtClean="0"/>
              <a:t>To encourage </a:t>
            </a:r>
            <a:r>
              <a:rPr lang="en-US" dirty="0"/>
              <a:t>international interaction. </a:t>
            </a:r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/>
              <a:t>guide the critical reflections in a positive </a:t>
            </a:r>
            <a:r>
              <a:rPr lang="en-US" dirty="0" smtClean="0"/>
              <a:t>direction</a:t>
            </a:r>
          </a:p>
          <a:p>
            <a:r>
              <a:rPr lang="en-US" dirty="0" smtClean="0"/>
              <a:t>To </a:t>
            </a:r>
            <a:r>
              <a:rPr lang="en-US" dirty="0"/>
              <a:t>point student-teachers towards appropriate external sources of knowledge. 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1916411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dian">
  <a:themeElements>
    <a:clrScheme name="Mé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é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é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463</TotalTime>
  <Words>1464</Words>
  <Application>Microsoft Office PowerPoint</Application>
  <PresentationFormat>Affichage à l'écran (4:3)</PresentationFormat>
  <Paragraphs>126</Paragraphs>
  <Slides>18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Médian</vt:lpstr>
      <vt:lpstr>     International student-teacher mobility - a tool for developing the professional posture of student-teachers</vt:lpstr>
      <vt:lpstr>TTIMS: Teacher Training in Multicultural Settings</vt:lpstr>
      <vt:lpstr>TTIMS: Teacher Training in Multicultural Settings</vt:lpstr>
      <vt:lpstr>Rationale behind the observations</vt:lpstr>
      <vt:lpstr>Student mobility and intercultural understanding: theoretical support</vt:lpstr>
      <vt:lpstr>Student mobility and intercultural understanding: empirical support</vt:lpstr>
      <vt:lpstr>Recognition of ‘self’ and ‘other’ in the TTIMS project</vt:lpstr>
      <vt:lpstr>TTIMS aims according to Papatsiba 2003</vt:lpstr>
      <vt:lpstr>Means of ensuring development of professional posture within TTIMS</vt:lpstr>
      <vt:lpstr>The four key attributes of teacher professional posture</vt:lpstr>
      <vt:lpstr>Methodology: online questionnaire</vt:lpstr>
      <vt:lpstr>Results</vt:lpstr>
      <vt:lpstr>Reflection</vt:lpstr>
      <vt:lpstr>Value of group discussion / forging new professional networks </vt:lpstr>
      <vt:lpstr>Reference to theory </vt:lpstr>
      <vt:lpstr>Learning about other education systems </vt:lpstr>
      <vt:lpstr>Conclusions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kstunell</dc:creator>
  <cp:lastModifiedBy>kstunell</cp:lastModifiedBy>
  <cp:revision>33</cp:revision>
  <dcterms:created xsi:type="dcterms:W3CDTF">2014-11-05T17:28:49Z</dcterms:created>
  <dcterms:modified xsi:type="dcterms:W3CDTF">2014-11-06T01:12:36Z</dcterms:modified>
</cp:coreProperties>
</file>