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37" r:id="rId1"/>
  </p:sldMasterIdLst>
  <p:notesMasterIdLst>
    <p:notesMasterId r:id="rId16"/>
  </p:notesMasterIdLst>
  <p:sldIdLst>
    <p:sldId id="256" r:id="rId2"/>
    <p:sldId id="275" r:id="rId3"/>
    <p:sldId id="258" r:id="rId4"/>
    <p:sldId id="276" r:id="rId5"/>
    <p:sldId id="273" r:id="rId6"/>
    <p:sldId id="277" r:id="rId7"/>
    <p:sldId id="271" r:id="rId8"/>
    <p:sldId id="278" r:id="rId9"/>
    <p:sldId id="260" r:id="rId10"/>
    <p:sldId id="279" r:id="rId11"/>
    <p:sldId id="274" r:id="rId12"/>
    <p:sldId id="280" r:id="rId13"/>
    <p:sldId id="281" r:id="rId14"/>
    <p:sldId id="272" r:id="rId1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4737" autoAdjust="0"/>
  </p:normalViewPr>
  <p:slideViewPr>
    <p:cSldViewPr snapToGrid="0" snapToObjects="1">
      <p:cViewPr varScale="1">
        <p:scale>
          <a:sx n="106" d="100"/>
          <a:sy n="106" d="100"/>
        </p:scale>
        <p:origin x="-120" y="-7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F3C278-42E7-AC49-97EC-F2BA6D81B0FD}" type="datetimeFigureOut">
              <a:rPr lang="fr-FR" smtClean="0"/>
              <a:t>28/11/14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55D22-08CE-2F42-AAE5-4504D056EC5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8598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5D22-08CE-2F42-AAE5-4504D056EC5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879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28/11/14</a:t>
            </a:fld>
            <a:endParaRPr lang="en-US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94214F-0549-6744-A4C5-75C268006186}" type="datetimeFigureOut">
              <a:rPr lang="fr-FR" smtClean="0"/>
              <a:t>28/11/14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B71B0-FD39-D548-BE6A-8761BB8C068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94214F-0549-6744-A4C5-75C268006186}" type="datetimeFigureOut">
              <a:rPr lang="fr-FR" smtClean="0"/>
              <a:t>28/11/14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B71B0-FD39-D548-BE6A-8761BB8C068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94214F-0549-6744-A4C5-75C268006186}" type="datetimeFigureOut">
              <a:rPr lang="fr-FR" smtClean="0"/>
              <a:t>28/11/14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B71B0-FD39-D548-BE6A-8761BB8C068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28/11/14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94214F-0549-6744-A4C5-75C268006186}" type="datetimeFigureOut">
              <a:rPr lang="fr-FR" smtClean="0"/>
              <a:t>28/11/14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B71B0-FD39-D548-BE6A-8761BB8C068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94214F-0549-6744-A4C5-75C268006186}" type="datetimeFigureOut">
              <a:rPr lang="fr-FR" smtClean="0"/>
              <a:t>28/11/14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B71B0-FD39-D548-BE6A-8761BB8C068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94214F-0549-6744-A4C5-75C268006186}" type="datetimeFigureOut">
              <a:rPr lang="fr-FR" smtClean="0"/>
              <a:t>28/11/14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B71B0-FD39-D548-BE6A-8761BB8C068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94214F-0549-6744-A4C5-75C268006186}" type="datetimeFigureOut">
              <a:rPr lang="fr-FR" smtClean="0"/>
              <a:t>28/11/14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B71B0-FD39-D548-BE6A-8761BB8C0682}" type="slidenum">
              <a:rPr lang="fr-FR" smtClean="0"/>
              <a:t>‹#›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94214F-0549-6744-A4C5-75C268006186}" type="datetimeFigureOut">
              <a:rPr lang="fr-FR" smtClean="0"/>
              <a:t>28/11/14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94214F-0549-6744-A4C5-75C268006186}" type="datetimeFigureOut">
              <a:rPr lang="fr-FR" smtClean="0"/>
              <a:t>28/11/14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7B71B0-FD39-D548-BE6A-8761BB8C0682}" type="slidenum">
              <a:rPr lang="fr-FR" smtClean="0"/>
              <a:t>‹#›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 lang="en-US" dirty="0"/>
          </a:p>
        </p:txBody>
      </p:sp>
      <p:sp>
        <p:nvSpPr>
          <p:cNvPr id="9" name="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894214F-0549-6744-A4C5-75C268006186}" type="datetimeFigureOut">
              <a:rPr lang="fr-FR" smtClean="0"/>
              <a:t>28/11/14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B7B71B0-FD39-D548-BE6A-8761BB8C0682}" type="slidenum">
              <a:rPr lang="fr-FR" smtClean="0"/>
              <a:t>‹#›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8" r:id="rId1"/>
    <p:sldLayoutId id="2147484339" r:id="rId2"/>
    <p:sldLayoutId id="2147484340" r:id="rId3"/>
    <p:sldLayoutId id="2147484341" r:id="rId4"/>
    <p:sldLayoutId id="2147484342" r:id="rId5"/>
    <p:sldLayoutId id="2147484343" r:id="rId6"/>
    <p:sldLayoutId id="2147484344" r:id="rId7"/>
    <p:sldLayoutId id="2147484345" r:id="rId8"/>
    <p:sldLayoutId id="2147484346" r:id="rId9"/>
    <p:sldLayoutId id="2147484347" r:id="rId10"/>
    <p:sldLayoutId id="2147484348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962020" y="1366309"/>
            <a:ext cx="7877180" cy="2234142"/>
          </a:xfrm>
        </p:spPr>
        <p:txBody>
          <a:bodyPr>
            <a:normAutofit fontScale="90000"/>
          </a:bodyPr>
          <a:lstStyle/>
          <a:p>
            <a:pPr algn="just"/>
            <a:r>
              <a:rPr lang="fr-FR" b="1" dirty="0" smtClean="0"/>
              <a:t>Enseignement </a:t>
            </a:r>
            <a:r>
              <a:rPr lang="fr-FR" b="1" dirty="0"/>
              <a:t>de l’histoire et construction identitaire en milieu </a:t>
            </a:r>
            <a:r>
              <a:rPr lang="fr-FR" b="1" dirty="0" err="1" smtClean="0"/>
              <a:t>indiaocéanique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432560" y="4060436"/>
            <a:ext cx="7406640" cy="1847402"/>
          </a:xfrm>
        </p:spPr>
        <p:txBody>
          <a:bodyPr>
            <a:normAutofit/>
          </a:bodyPr>
          <a:lstStyle/>
          <a:p>
            <a:r>
              <a:rPr lang="fr-FR" dirty="0" smtClean="0"/>
              <a:t>Fageol Pierre-Éric </a:t>
            </a:r>
          </a:p>
          <a:p>
            <a:r>
              <a:rPr lang="fr-FR" dirty="0" smtClean="0"/>
              <a:t>Université de La Réunion</a:t>
            </a:r>
          </a:p>
        </p:txBody>
      </p:sp>
    </p:spTree>
    <p:extLst>
      <p:ext uri="{BB962C8B-B14F-4D97-AF65-F5344CB8AC3E}">
        <p14:creationId xmlns:p14="http://schemas.microsoft.com/office/powerpoint/2010/main" val="1004221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enjeux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431" y="1447800"/>
            <a:ext cx="8728257" cy="4800600"/>
          </a:xfrm>
        </p:spPr>
        <p:txBody>
          <a:bodyPr/>
          <a:lstStyle/>
          <a:p>
            <a:r>
              <a:rPr lang="fr-FR" dirty="0" smtClean="0"/>
              <a:t>Identités désaccordées.</a:t>
            </a:r>
          </a:p>
          <a:p>
            <a:r>
              <a:rPr lang="fr-FR" dirty="0"/>
              <a:t>L</a:t>
            </a:r>
            <a:r>
              <a:rPr lang="fr-FR" dirty="0" smtClean="0"/>
              <a:t>’identité </a:t>
            </a:r>
            <a:r>
              <a:rPr lang="fr-FR" dirty="0"/>
              <a:t>n’est pas une essence mais une </a:t>
            </a:r>
            <a:r>
              <a:rPr lang="fr-FR" dirty="0" smtClean="0"/>
              <a:t>relation.</a:t>
            </a:r>
          </a:p>
          <a:p>
            <a:r>
              <a:rPr lang="fr-FR" dirty="0" smtClean="0"/>
              <a:t> </a:t>
            </a:r>
            <a:r>
              <a:rPr lang="fr-FR" dirty="0"/>
              <a:t>« </a:t>
            </a:r>
            <a:r>
              <a:rPr lang="fr-FR" i="1" dirty="0"/>
              <a:t>P</a:t>
            </a:r>
            <a:r>
              <a:rPr lang="fr-FR" i="1" dirty="0" smtClean="0"/>
              <a:t>artage </a:t>
            </a:r>
            <a:r>
              <a:rPr lang="fr-FR" i="1" dirty="0"/>
              <a:t>de la connaissance et de la </a:t>
            </a:r>
            <a:r>
              <a:rPr lang="fr-FR" i="1" dirty="0" smtClean="0"/>
              <a:t>connivence ».</a:t>
            </a:r>
          </a:p>
          <a:p>
            <a:r>
              <a:rPr lang="fr-FR" dirty="0" smtClean="0"/>
              <a:t>Le passé </a:t>
            </a:r>
            <a:r>
              <a:rPr lang="fr-FR" dirty="0"/>
              <a:t>est aujourd’hui victime d’une « hyper-absence » dans le contexte </a:t>
            </a:r>
            <a:r>
              <a:rPr lang="fr-FR" dirty="0" smtClean="0"/>
              <a:t>d’«</a:t>
            </a:r>
            <a:r>
              <a:rPr lang="fr-FR" dirty="0"/>
              <a:t> omniprésence </a:t>
            </a:r>
            <a:r>
              <a:rPr lang="fr-FR" dirty="0" smtClean="0"/>
              <a:t>».</a:t>
            </a:r>
          </a:p>
          <a:p>
            <a:pPr marL="82296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687661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fr-FR" dirty="0" smtClean="0"/>
              <a:t>Le cadre.</a:t>
            </a:r>
          </a:p>
          <a:p>
            <a:pPr marL="596646" indent="-514350">
              <a:buFont typeface="+mj-lt"/>
              <a:buAutoNum type="arabicPeriod"/>
            </a:pPr>
            <a:r>
              <a:rPr lang="fr-FR" dirty="0" smtClean="0"/>
              <a:t>Les enjeux.</a:t>
            </a:r>
          </a:p>
          <a:p>
            <a:pPr marL="596646" indent="-514350">
              <a:buFont typeface="+mj-lt"/>
              <a:buAutoNum type="arabicPeriod"/>
            </a:pPr>
            <a:r>
              <a:rPr lang="fr-FR" dirty="0" smtClean="0"/>
              <a:t>Les perspectives.</a:t>
            </a:r>
          </a:p>
        </p:txBody>
      </p:sp>
    </p:spTree>
    <p:extLst>
      <p:ext uri="{BB962C8B-B14F-4D97-AF65-F5344CB8AC3E}">
        <p14:creationId xmlns:p14="http://schemas.microsoft.com/office/powerpoint/2010/main" val="3334997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Perspectives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0729" y="1447800"/>
            <a:ext cx="8802959" cy="4800600"/>
          </a:xfrm>
        </p:spPr>
        <p:txBody>
          <a:bodyPr>
            <a:normAutofit/>
          </a:bodyPr>
          <a:lstStyle/>
          <a:p>
            <a:pPr algn="just"/>
            <a:r>
              <a:rPr lang="fr-FR" dirty="0"/>
              <a:t>R</a:t>
            </a:r>
            <a:r>
              <a:rPr lang="fr-FR" dirty="0" smtClean="0"/>
              <a:t>ecentrer </a:t>
            </a:r>
            <a:r>
              <a:rPr lang="fr-FR" dirty="0"/>
              <a:t>les </a:t>
            </a:r>
            <a:r>
              <a:rPr lang="fr-FR" i="1" dirty="0"/>
              <a:t>curricula</a:t>
            </a:r>
            <a:r>
              <a:rPr lang="fr-FR" dirty="0"/>
              <a:t> sur les capacités de conscientisation et de conceptualisation des </a:t>
            </a:r>
            <a:r>
              <a:rPr lang="fr-FR" dirty="0" smtClean="0"/>
              <a:t>élèves.</a:t>
            </a:r>
          </a:p>
          <a:p>
            <a:pPr algn="just"/>
            <a:r>
              <a:rPr lang="fr-FR" dirty="0" smtClean="0"/>
              <a:t>Soit procéder par adaptations.</a:t>
            </a:r>
          </a:p>
          <a:p>
            <a:pPr algn="just"/>
            <a:r>
              <a:rPr lang="fr-FR" dirty="0" smtClean="0"/>
              <a:t>Soit imaginer des articulations.</a:t>
            </a:r>
          </a:p>
          <a:p>
            <a:pPr algn="just"/>
            <a:r>
              <a:rPr lang="fr-FR" dirty="0" smtClean="0"/>
              <a:t>Proposition d’une déconstruction:</a:t>
            </a:r>
          </a:p>
          <a:p>
            <a:pPr lvl="1" algn="just"/>
            <a:r>
              <a:rPr lang="fr-FR" dirty="0" smtClean="0"/>
              <a:t>Prenant en compte une nouvelle perspective temporelle.</a:t>
            </a:r>
          </a:p>
          <a:p>
            <a:pPr lvl="1" algn="just"/>
            <a:r>
              <a:rPr lang="fr-FR" dirty="0" smtClean="0"/>
              <a:t>Prônant </a:t>
            </a:r>
            <a:r>
              <a:rPr lang="fr-FR" dirty="0"/>
              <a:t>« </a:t>
            </a:r>
            <a:r>
              <a:rPr lang="fr-FR" i="1" dirty="0"/>
              <a:t>l</a:t>
            </a:r>
            <a:r>
              <a:rPr lang="fr-FR" i="1" dirty="0" smtClean="0"/>
              <a:t>’imagination </a:t>
            </a:r>
            <a:r>
              <a:rPr lang="fr-FR" i="1" dirty="0"/>
              <a:t>et les imputations causales </a:t>
            </a:r>
            <a:r>
              <a:rPr lang="fr-FR" dirty="0" smtClean="0"/>
              <a:t>». </a:t>
            </a:r>
          </a:p>
          <a:p>
            <a:pPr lvl="1"/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7872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0133" y="1447800"/>
            <a:ext cx="8653555" cy="4800600"/>
          </a:xfrm>
        </p:spPr>
        <p:txBody>
          <a:bodyPr/>
          <a:lstStyle/>
          <a:p>
            <a:r>
              <a:rPr lang="fr-FR" dirty="0" smtClean="0"/>
              <a:t>Limites.</a:t>
            </a:r>
          </a:p>
          <a:p>
            <a:r>
              <a:rPr lang="fr-FR" dirty="0" smtClean="0"/>
              <a:t>Un témoignage…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1626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846" y="48555"/>
            <a:ext cx="875784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/>
              <a:t>«</a:t>
            </a:r>
            <a:r>
              <a:rPr lang="fr-FR" sz="2000" i="1" dirty="0"/>
              <a:t> </a:t>
            </a:r>
            <a:r>
              <a:rPr lang="fr-FR" sz="2000" b="1" i="1" dirty="0" err="1"/>
              <a:t>Abrantès</a:t>
            </a:r>
            <a:r>
              <a:rPr lang="fr-FR" sz="2000" i="1" dirty="0"/>
              <a:t> : J’ai fait deux ans à l’école : de 1911 à 1913…</a:t>
            </a:r>
          </a:p>
          <a:p>
            <a:r>
              <a:rPr lang="fr-FR" sz="2000" b="1" i="1" dirty="0" err="1"/>
              <a:t>Beaumalais</a:t>
            </a:r>
            <a:r>
              <a:rPr lang="fr-FR" sz="2000" i="1" dirty="0"/>
              <a:t> : Les maîtres d’école étaient de “</a:t>
            </a:r>
            <a:r>
              <a:rPr lang="fr-FR" sz="2000" i="1" dirty="0" err="1"/>
              <a:t>gro</a:t>
            </a:r>
            <a:r>
              <a:rPr lang="fr-FR" sz="2000" i="1" dirty="0"/>
              <a:t> </a:t>
            </a:r>
            <a:r>
              <a:rPr lang="fr-FR" sz="2000" i="1" dirty="0" err="1"/>
              <a:t>mazistra</a:t>
            </a:r>
            <a:r>
              <a:rPr lang="fr-FR" sz="2000" i="1" dirty="0"/>
              <a:t>” mais l’école elle-même se faisait dans une vieille case en bois, recouverte de “feuilles lataniers”. On allait à l’école en “culotte-grenouille”, alors qu’habituellement, à la case, on était en blouse ou tout simplement sans culotte ! Cela ne nous empêchait pas de gambader et de chanter : “Bra da bran, ton moulin, ton moulin va trop vite !” (rires)</a:t>
            </a:r>
          </a:p>
          <a:p>
            <a:r>
              <a:rPr lang="fr-FR" sz="2000" b="1" i="1" dirty="0" err="1"/>
              <a:t>Abrantès</a:t>
            </a:r>
            <a:r>
              <a:rPr lang="fr-FR" sz="2000" i="1" dirty="0"/>
              <a:t> : On a commencé avec </a:t>
            </a:r>
            <a:r>
              <a:rPr lang="fr-FR" sz="2000" i="1" dirty="0" err="1"/>
              <a:t>Régimbaud</a:t>
            </a:r>
            <a:r>
              <a:rPr lang="fr-FR" sz="2000" i="1" dirty="0"/>
              <a:t>.</a:t>
            </a:r>
          </a:p>
          <a:p>
            <a:r>
              <a:rPr lang="fr-FR" sz="2000" b="1" i="1" dirty="0" err="1"/>
              <a:t>Beaumalais</a:t>
            </a:r>
            <a:r>
              <a:rPr lang="fr-FR" sz="2000" i="1" dirty="0"/>
              <a:t> : Moi, j’ai encore mon livre d’Histoire de France ! On nous “</a:t>
            </a:r>
            <a:r>
              <a:rPr lang="fr-FR" sz="2000" i="1" dirty="0" err="1"/>
              <a:t>amontrait</a:t>
            </a:r>
            <a:r>
              <a:rPr lang="fr-FR" sz="2000" i="1" dirty="0"/>
              <a:t>” qui étaient les bons et qui étaient les méchants, comment les Gaulois faisaient la guerre…</a:t>
            </a:r>
          </a:p>
          <a:p>
            <a:r>
              <a:rPr lang="fr-FR" sz="2000" b="1" i="1" dirty="0" err="1"/>
              <a:t>Abrantès</a:t>
            </a:r>
            <a:r>
              <a:rPr lang="fr-FR" sz="2000" i="1" dirty="0"/>
              <a:t> : Comment Jules César “</a:t>
            </a:r>
            <a:r>
              <a:rPr lang="fr-FR" sz="2000" i="1" dirty="0" err="1"/>
              <a:t>ansanm</a:t>
            </a:r>
            <a:r>
              <a:rPr lang="fr-FR" sz="2000" i="1" dirty="0"/>
              <a:t> </a:t>
            </a:r>
            <a:r>
              <a:rPr lang="fr-FR" sz="2000" i="1" dirty="0" err="1"/>
              <a:t>bann</a:t>
            </a:r>
            <a:r>
              <a:rPr lang="fr-FR" sz="2000" i="1" dirty="0"/>
              <a:t> </a:t>
            </a:r>
            <a:r>
              <a:rPr lang="fr-FR" sz="2000" i="1" dirty="0" err="1"/>
              <a:t>soissons</a:t>
            </a:r>
            <a:r>
              <a:rPr lang="fr-FR" sz="2000" i="1" dirty="0"/>
              <a:t>” ont fait la guerre. Il y avait un roi qui s’appelait </a:t>
            </a:r>
            <a:r>
              <a:rPr lang="fr-FR" sz="2000" i="1" dirty="0" err="1"/>
              <a:t>Vercingétori</a:t>
            </a:r>
            <a:r>
              <a:rPr lang="fr-FR" sz="2000" i="1" dirty="0"/>
              <a:t>(x). Il disait : “nous sommes ici par la volonté du peuple, et nous n’en sortirons que par la puissance des baïonnettes !”</a:t>
            </a:r>
          </a:p>
          <a:p>
            <a:r>
              <a:rPr lang="fr-FR" sz="2000" b="1" i="1" dirty="0" err="1"/>
              <a:t>Beaumalais</a:t>
            </a:r>
            <a:r>
              <a:rPr lang="fr-FR" sz="2000" i="1" dirty="0"/>
              <a:t> : On nous “montrait” comment on a brûlé Jeanne d’Arc… Il fallait appendre à la case ! Et si devant le bureau de l’école, vous ne saviez pas votre leçon, le maître vous mettez puni au coin. C’était comme au catéchisme !...</a:t>
            </a:r>
          </a:p>
          <a:p>
            <a:r>
              <a:rPr lang="fr-FR" sz="2000" b="1" i="1" dirty="0" err="1"/>
              <a:t>Abrantès</a:t>
            </a:r>
            <a:r>
              <a:rPr lang="fr-FR" sz="2000" i="1" dirty="0"/>
              <a:t> : La découverte de la Réunion ?... (Hésitation, puis…) Mais celui qui a inventé la vapeur, je sais : c’est Denis Papin en 1415 ou plutôt en 1515 !... Il y a eu aussi Vasco de Gama… Mais c’est Christophe Colomb qui a découvert l’Amérique… L’Amérique du sud !</a:t>
            </a:r>
          </a:p>
          <a:p>
            <a:r>
              <a:rPr lang="fr-FR" sz="2000" b="1" dirty="0" err="1"/>
              <a:t>Beaumalais</a:t>
            </a:r>
            <a:r>
              <a:rPr lang="fr-FR" sz="2000" dirty="0"/>
              <a:t> : Et la Réunion, c’est </a:t>
            </a:r>
            <a:r>
              <a:rPr lang="fr-FR" sz="2000" dirty="0" err="1"/>
              <a:t>Sarda</a:t>
            </a:r>
            <a:r>
              <a:rPr lang="fr-FR" sz="2000" dirty="0"/>
              <a:t> </a:t>
            </a:r>
            <a:r>
              <a:rPr lang="fr-FR" sz="2000" dirty="0" err="1"/>
              <a:t>Garriga</a:t>
            </a:r>
            <a:r>
              <a:rPr lang="fr-FR" sz="2000" dirty="0"/>
              <a:t>. C’est lui-même le premier qui a débarqué à Saint-Paul…Seulement, il faut le dire : à la Réunion, de notre temps, on ne voyait rien. On était dans les </a:t>
            </a:r>
            <a:r>
              <a:rPr lang="fr-FR" sz="2000" dirty="0" smtClean="0"/>
              <a:t>ténèbres ». 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640583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Focale d’analyse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0729" y="1447800"/>
            <a:ext cx="9013271" cy="48006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Histoire, vecteur d’un patrimoine culturel.</a:t>
            </a:r>
          </a:p>
          <a:p>
            <a:r>
              <a:rPr lang="fr-FR" sz="2800" dirty="0" smtClean="0"/>
              <a:t>Contexte </a:t>
            </a:r>
            <a:r>
              <a:rPr lang="fr-FR" sz="2800" dirty="0" err="1" smtClean="0"/>
              <a:t>indiocéanique</a:t>
            </a:r>
            <a:r>
              <a:rPr lang="fr-FR" sz="2800" dirty="0" smtClean="0"/>
              <a:t> et </a:t>
            </a:r>
            <a:r>
              <a:rPr lang="fr-FR" sz="2800" dirty="0" err="1" smtClean="0"/>
              <a:t>interculturalité</a:t>
            </a:r>
            <a:r>
              <a:rPr lang="fr-FR" sz="2800" dirty="0" smtClean="0"/>
              <a:t>.</a:t>
            </a:r>
          </a:p>
          <a:p>
            <a:r>
              <a:rPr lang="fr-FR" sz="2800" dirty="0" smtClean="0"/>
              <a:t>L’histoire enseignée au cycle 3 et construction identitaire.</a:t>
            </a:r>
          </a:p>
          <a:p>
            <a:r>
              <a:rPr lang="fr-FR" sz="2800" dirty="0" smtClean="0"/>
              <a:t>Centralisation des </a:t>
            </a:r>
            <a:r>
              <a:rPr lang="fr-FR" sz="2800" i="1" dirty="0" smtClean="0"/>
              <a:t>curricula</a:t>
            </a:r>
            <a:r>
              <a:rPr lang="fr-FR" sz="2800" dirty="0" smtClean="0"/>
              <a:t> et réalités </a:t>
            </a:r>
            <a:r>
              <a:rPr lang="fr-FR" sz="2800" dirty="0" err="1" smtClean="0"/>
              <a:t>indiaocéaniques</a:t>
            </a:r>
            <a:r>
              <a:rPr lang="fr-FR" sz="2800" dirty="0" smtClean="0"/>
              <a:t>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445869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fr-FR" dirty="0" smtClean="0"/>
              <a:t>Le cadre.</a:t>
            </a:r>
          </a:p>
        </p:txBody>
      </p:sp>
    </p:spTree>
    <p:extLst>
      <p:ext uri="{BB962C8B-B14F-4D97-AF65-F5344CB8AC3E}">
        <p14:creationId xmlns:p14="http://schemas.microsoft.com/office/powerpoint/2010/main" val="4278264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cadre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9404" y="1447800"/>
            <a:ext cx="8784284" cy="4800600"/>
          </a:xfrm>
        </p:spPr>
        <p:txBody>
          <a:bodyPr/>
          <a:lstStyle/>
          <a:p>
            <a:pPr algn="just"/>
            <a:r>
              <a:rPr lang="fr-FR" sz="2800" dirty="0" smtClean="0"/>
              <a:t>« Roman national » et tradition jacobine.</a:t>
            </a:r>
          </a:p>
          <a:p>
            <a:pPr algn="just"/>
            <a:r>
              <a:rPr lang="fr-FR" sz="2800" dirty="0" smtClean="0"/>
              <a:t>« </a:t>
            </a:r>
            <a:r>
              <a:rPr lang="fr-FR" sz="2800" i="1" dirty="0" smtClean="0"/>
              <a:t>Jalons </a:t>
            </a:r>
            <a:r>
              <a:rPr lang="fr-FR" sz="2800" i="1" dirty="0"/>
              <a:t>de l’histoire nationale, ils forment la base d’une culture commune </a:t>
            </a:r>
            <a:r>
              <a:rPr lang="fr-FR" sz="2800" dirty="0" smtClean="0"/>
              <a:t>».</a:t>
            </a:r>
          </a:p>
          <a:p>
            <a:pPr marL="82296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5557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74246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Repères du programme de cycle 3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17232" y="742463"/>
            <a:ext cx="4142154" cy="5939691"/>
          </a:xfrm>
        </p:spPr>
        <p:txBody>
          <a:bodyPr>
            <a:normAutofit fontScale="47500" lnSpcReduction="20000"/>
          </a:bodyPr>
          <a:lstStyle/>
          <a:p>
            <a:pPr marL="186300" lvl="2" indent="-342900" algn="just">
              <a:buFont typeface="Arial"/>
              <a:buChar char="•"/>
            </a:pPr>
            <a:r>
              <a:rPr lang="fr-FR" sz="3600" dirty="0" smtClean="0"/>
              <a:t> </a:t>
            </a:r>
            <a:r>
              <a:rPr lang="fr-FR" sz="3600" i="1" dirty="0" smtClean="0"/>
              <a:t>L’homme </a:t>
            </a:r>
            <a:r>
              <a:rPr lang="fr-FR" sz="3600" i="1" dirty="0"/>
              <a:t>de </a:t>
            </a:r>
            <a:r>
              <a:rPr lang="fr-FR" sz="3600" i="1" dirty="0" smtClean="0"/>
              <a:t>Tautavel.</a:t>
            </a:r>
          </a:p>
          <a:p>
            <a:pPr marL="291456" lvl="1" indent="-457200">
              <a:buFont typeface="Arial"/>
              <a:buChar char="•"/>
            </a:pPr>
            <a:r>
              <a:rPr lang="fr-FR" sz="3600" i="1" dirty="0" smtClean="0"/>
              <a:t>Lascaux</a:t>
            </a:r>
            <a:r>
              <a:rPr lang="fr-FR" sz="3600" dirty="0" smtClean="0"/>
              <a:t>.</a:t>
            </a:r>
          </a:p>
          <a:p>
            <a:pPr marL="291456" lvl="1" indent="-457200">
              <a:buFont typeface="Arial"/>
              <a:buChar char="•"/>
            </a:pPr>
            <a:r>
              <a:rPr lang="fr-FR" sz="3600" i="1" dirty="0" smtClean="0"/>
              <a:t>Jules César et Vercingétorix.</a:t>
            </a:r>
          </a:p>
          <a:p>
            <a:pPr marL="291456" lvl="1" indent="-457200">
              <a:buFont typeface="Arial"/>
              <a:buChar char="•"/>
            </a:pPr>
            <a:r>
              <a:rPr lang="fr-FR" sz="3600" i="1" dirty="0" smtClean="0"/>
              <a:t>52 </a:t>
            </a:r>
            <a:r>
              <a:rPr lang="fr-FR" sz="3600" i="1" dirty="0"/>
              <a:t>avant notre ère : </a:t>
            </a:r>
            <a:r>
              <a:rPr lang="fr-FR" sz="3600" i="1" dirty="0" smtClean="0"/>
              <a:t> Alésia</a:t>
            </a:r>
            <a:r>
              <a:rPr lang="fr-FR" sz="3600" dirty="0" smtClean="0"/>
              <a:t>.</a:t>
            </a:r>
          </a:p>
          <a:p>
            <a:pPr marL="291456" lvl="1" indent="-457200">
              <a:buFont typeface="Arial"/>
              <a:buChar char="•"/>
            </a:pPr>
            <a:r>
              <a:rPr lang="fr-FR" sz="3600" i="1" dirty="0"/>
              <a:t>496 : baptême de </a:t>
            </a:r>
            <a:r>
              <a:rPr lang="fr-FR" sz="3600" i="1" dirty="0" smtClean="0"/>
              <a:t>Clovis.</a:t>
            </a:r>
          </a:p>
          <a:p>
            <a:pPr marL="291456" lvl="1" indent="-457200">
              <a:buFont typeface="Arial"/>
              <a:buChar char="•"/>
            </a:pPr>
            <a:r>
              <a:rPr lang="fr-FR" sz="3600" i="1" dirty="0" smtClean="0"/>
              <a:t>800 </a:t>
            </a:r>
            <a:r>
              <a:rPr lang="fr-FR" sz="3600" i="1" dirty="0"/>
              <a:t>: couronnement de </a:t>
            </a:r>
            <a:r>
              <a:rPr lang="fr-FR" sz="3600" i="1" dirty="0" smtClean="0"/>
              <a:t>Charlemagne.</a:t>
            </a:r>
          </a:p>
          <a:p>
            <a:pPr marL="241164" lvl="3" indent="-342900">
              <a:buFont typeface="Arial"/>
              <a:buChar char="•"/>
            </a:pPr>
            <a:r>
              <a:rPr lang="fr-FR" sz="3600" i="1" dirty="0" smtClean="0"/>
              <a:t>987 </a:t>
            </a:r>
            <a:r>
              <a:rPr lang="fr-FR" sz="3600" i="1" dirty="0"/>
              <a:t>: Hugues Capet, roi de </a:t>
            </a:r>
            <a:r>
              <a:rPr lang="fr-FR" sz="3600" i="1" dirty="0" smtClean="0"/>
              <a:t>France.</a:t>
            </a:r>
          </a:p>
          <a:p>
            <a:pPr marL="241164" lvl="3" indent="-342900">
              <a:buFont typeface="Arial"/>
              <a:buChar char="•"/>
            </a:pPr>
            <a:r>
              <a:rPr lang="fr-FR" sz="3600" i="1" dirty="0" smtClean="0"/>
              <a:t>Saint Louis.</a:t>
            </a:r>
          </a:p>
          <a:p>
            <a:pPr marL="241164" lvl="3" indent="-342900">
              <a:buFont typeface="Arial"/>
              <a:buChar char="•"/>
            </a:pPr>
            <a:r>
              <a:rPr lang="fr-FR" sz="3600" i="1" dirty="0" smtClean="0"/>
              <a:t>Jeanne </a:t>
            </a:r>
            <a:r>
              <a:rPr lang="fr-FR" sz="3600" i="1" dirty="0"/>
              <a:t>d’Arc</a:t>
            </a:r>
            <a:r>
              <a:rPr lang="fr-FR" sz="3600" i="1" dirty="0" smtClean="0"/>
              <a:t>.</a:t>
            </a:r>
          </a:p>
          <a:p>
            <a:pPr marL="241164" lvl="3" indent="-342900">
              <a:buFont typeface="Arial"/>
              <a:buChar char="•"/>
            </a:pPr>
            <a:r>
              <a:rPr lang="fr-FR" sz="3600" i="1" dirty="0" err="1" smtClean="0"/>
              <a:t>Gutenberb</a:t>
            </a:r>
            <a:r>
              <a:rPr lang="fr-FR" sz="3600" i="1" dirty="0" smtClean="0"/>
              <a:t>.</a:t>
            </a:r>
          </a:p>
          <a:p>
            <a:pPr marL="241164" lvl="3" indent="-342900">
              <a:buFont typeface="Arial"/>
              <a:buChar char="•"/>
            </a:pPr>
            <a:r>
              <a:rPr lang="fr-FR" sz="3600" i="1" dirty="0" smtClean="0"/>
              <a:t>1492 </a:t>
            </a:r>
            <a:r>
              <a:rPr lang="fr-FR" sz="3600" i="1" dirty="0"/>
              <a:t>: Christophe Colomb en </a:t>
            </a:r>
            <a:r>
              <a:rPr lang="fr-FR" sz="3600" i="1" dirty="0" smtClean="0"/>
              <a:t>Amérique.</a:t>
            </a:r>
          </a:p>
          <a:p>
            <a:pPr marL="186300" lvl="2" indent="-342900" algn="just">
              <a:buFont typeface="Arial"/>
              <a:buChar char="•"/>
            </a:pPr>
            <a:r>
              <a:rPr lang="fr-FR" sz="3600" i="1" dirty="0" smtClean="0"/>
              <a:t> François Ier.</a:t>
            </a:r>
          </a:p>
          <a:p>
            <a:pPr marL="186300" lvl="2" indent="-342900" algn="just">
              <a:buFont typeface="Arial"/>
              <a:buChar char="•"/>
            </a:pPr>
            <a:r>
              <a:rPr lang="fr-FR" sz="3600" i="1" dirty="0" smtClean="0"/>
              <a:t> </a:t>
            </a:r>
            <a:r>
              <a:rPr lang="fr-FR" sz="3600" i="1" dirty="0"/>
              <a:t>Copernic </a:t>
            </a:r>
            <a:r>
              <a:rPr lang="fr-FR" sz="3600" i="1" dirty="0" smtClean="0"/>
              <a:t>– Galilée.</a:t>
            </a:r>
          </a:p>
          <a:p>
            <a:pPr marL="186300" lvl="2" indent="-342900" algn="just">
              <a:buFont typeface="Arial"/>
              <a:buChar char="•"/>
            </a:pPr>
            <a:r>
              <a:rPr lang="fr-FR" sz="3600" i="1" dirty="0" smtClean="0"/>
              <a:t>Henri </a:t>
            </a:r>
            <a:r>
              <a:rPr lang="fr-FR" sz="3600" i="1" dirty="0"/>
              <a:t>IV et l’édit de </a:t>
            </a:r>
            <a:r>
              <a:rPr lang="fr-FR" sz="3600" i="1" dirty="0" smtClean="0"/>
              <a:t>Nantes.</a:t>
            </a:r>
          </a:p>
          <a:p>
            <a:pPr marL="186300" lvl="2" indent="-342900" algn="just">
              <a:buFont typeface="Arial"/>
              <a:buChar char="•"/>
            </a:pPr>
            <a:r>
              <a:rPr lang="fr-FR" sz="3600" i="1" dirty="0" smtClean="0"/>
              <a:t> Richelieu.</a:t>
            </a:r>
          </a:p>
          <a:p>
            <a:pPr marL="186300" lvl="2" indent="-342900" algn="just">
              <a:buFont typeface="Arial"/>
              <a:buChar char="•"/>
            </a:pPr>
            <a:r>
              <a:rPr lang="fr-FR" sz="3600" i="1" dirty="0" smtClean="0"/>
              <a:t>Louis XIV.</a:t>
            </a:r>
          </a:p>
          <a:p>
            <a:pPr marL="186300" lvl="2" indent="-342900" algn="just">
              <a:buFont typeface="Arial"/>
              <a:buChar char="•"/>
            </a:pPr>
            <a:r>
              <a:rPr lang="fr-FR" sz="3600" i="1" dirty="0" err="1" smtClean="0"/>
              <a:t>Voltaire.-Rousseau</a:t>
            </a:r>
            <a:r>
              <a:rPr lang="fr-FR" sz="3600" i="1" dirty="0"/>
              <a:t>.</a:t>
            </a:r>
            <a:r>
              <a:rPr lang="fr-FR" sz="3600" dirty="0"/>
              <a:t> </a:t>
            </a:r>
            <a:endParaRPr lang="fr-FR" sz="3600" dirty="0" smtClean="0"/>
          </a:p>
          <a:p>
            <a:pPr marL="186300" lvl="2" indent="-342900" algn="just">
              <a:buFont typeface="Arial"/>
              <a:buChar char="•"/>
            </a:pPr>
            <a:r>
              <a:rPr lang="fr-FR" sz="3600" i="1" dirty="0"/>
              <a:t>Louis XVI.</a:t>
            </a:r>
          </a:p>
          <a:p>
            <a:pPr marL="186300" lvl="2" indent="-342900" algn="just">
              <a:buFont typeface="Arial"/>
              <a:buChar char="•"/>
            </a:pPr>
            <a:r>
              <a:rPr lang="fr-FR" sz="3600" i="1" dirty="0"/>
              <a:t>14 juillet 1789.</a:t>
            </a:r>
          </a:p>
          <a:p>
            <a:pPr marL="186300" lvl="2" indent="-342900" algn="just">
              <a:buFont typeface="Arial"/>
              <a:buChar char="•"/>
            </a:pPr>
            <a:r>
              <a:rPr lang="fr-FR" sz="3600" i="1" dirty="0"/>
              <a:t> 26 août 1789.;</a:t>
            </a:r>
          </a:p>
          <a:p>
            <a:pPr marL="186300" lvl="2" indent="-342900" algn="just">
              <a:buFont typeface="Arial"/>
              <a:buChar char="•"/>
            </a:pPr>
            <a:r>
              <a:rPr lang="fr-FR" sz="3600" i="1" dirty="0"/>
              <a:t> 21 septembre 1792.</a:t>
            </a:r>
          </a:p>
          <a:p>
            <a:pPr marL="186300" lvl="2" indent="-342900" algn="just">
              <a:buFont typeface="Arial"/>
              <a:buChar char="•"/>
            </a:pPr>
            <a:r>
              <a:rPr lang="fr-FR" sz="3600" i="1" dirty="0"/>
              <a:t>1804 : Napoléon Ier.</a:t>
            </a:r>
          </a:p>
          <a:p>
            <a:pPr lvl="1">
              <a:buFont typeface="Wingdings" charset="2"/>
              <a:buChar char="§"/>
            </a:pPr>
            <a:endParaRPr lang="fr-FR" i="1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marL="402336" lvl="1" indent="0">
              <a:buNone/>
            </a:pPr>
            <a:endParaRPr lang="fr-FR" dirty="0" smtClean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4259385" y="742463"/>
            <a:ext cx="4674303" cy="5679440"/>
          </a:xfrm>
        </p:spPr>
        <p:txBody>
          <a:bodyPr>
            <a:noAutofit/>
          </a:bodyPr>
          <a:lstStyle/>
          <a:p>
            <a:r>
              <a:rPr lang="fr-FR" sz="1800" i="1" dirty="0" smtClean="0"/>
              <a:t>1848 </a:t>
            </a:r>
            <a:r>
              <a:rPr lang="fr-FR" sz="1800" i="1" dirty="0"/>
              <a:t>: suffrage universel masculin et abolition de </a:t>
            </a:r>
            <a:r>
              <a:rPr lang="fr-FR" sz="1800" i="1" dirty="0" smtClean="0"/>
              <a:t>l’esclavage.</a:t>
            </a:r>
          </a:p>
          <a:p>
            <a:r>
              <a:rPr lang="fr-FR" sz="1800" i="1" dirty="0" smtClean="0"/>
              <a:t>1882 </a:t>
            </a:r>
            <a:r>
              <a:rPr lang="fr-FR" sz="1800" i="1" dirty="0"/>
              <a:t>: Jules </a:t>
            </a:r>
            <a:r>
              <a:rPr lang="fr-FR" sz="1800" i="1" dirty="0" smtClean="0"/>
              <a:t>Ferry.</a:t>
            </a:r>
          </a:p>
          <a:p>
            <a:r>
              <a:rPr lang="fr-FR" sz="1800" i="1" dirty="0" smtClean="0"/>
              <a:t>Pasteur </a:t>
            </a:r>
            <a:r>
              <a:rPr lang="fr-FR" sz="1800" i="1" dirty="0"/>
              <a:t>-</a:t>
            </a:r>
            <a:r>
              <a:rPr lang="fr-FR" sz="1800" i="1" dirty="0" smtClean="0"/>
              <a:t> </a:t>
            </a:r>
            <a:r>
              <a:rPr lang="fr-FR" sz="1800" i="1" dirty="0"/>
              <a:t>Marie </a:t>
            </a:r>
            <a:r>
              <a:rPr lang="fr-FR" sz="1800" i="1" dirty="0" smtClean="0"/>
              <a:t>Curie.</a:t>
            </a:r>
          </a:p>
          <a:p>
            <a:r>
              <a:rPr lang="fr-FR" sz="1800" i="1" dirty="0" smtClean="0"/>
              <a:t> </a:t>
            </a:r>
            <a:r>
              <a:rPr lang="fr-FR" sz="1800" i="1" dirty="0"/>
              <a:t>1905 : loi de séparation des Églises et de l’État</a:t>
            </a:r>
            <a:r>
              <a:rPr lang="fr-FR" sz="1800" i="1" dirty="0" smtClean="0"/>
              <a:t>.</a:t>
            </a:r>
          </a:p>
          <a:p>
            <a:r>
              <a:rPr lang="fr-FR" sz="1800" i="1" dirty="0"/>
              <a:t>1916 : bataille de </a:t>
            </a:r>
            <a:r>
              <a:rPr lang="fr-FR" sz="1800" i="1" dirty="0" smtClean="0"/>
              <a:t>Verdun.</a:t>
            </a:r>
          </a:p>
          <a:p>
            <a:r>
              <a:rPr lang="fr-FR" sz="1800" i="1" dirty="0" smtClean="0"/>
              <a:t>Clemenceau.</a:t>
            </a:r>
          </a:p>
          <a:p>
            <a:r>
              <a:rPr lang="fr-FR" sz="1800" i="1" dirty="0" smtClean="0"/>
              <a:t>11 </a:t>
            </a:r>
            <a:r>
              <a:rPr lang="fr-FR" sz="1800" i="1" dirty="0"/>
              <a:t>novembre 1918 : armistice de la Grande </a:t>
            </a:r>
            <a:r>
              <a:rPr lang="fr-FR" sz="1800" i="1" dirty="0" smtClean="0"/>
              <a:t>Guerre.</a:t>
            </a:r>
          </a:p>
          <a:p>
            <a:r>
              <a:rPr lang="fr-FR" sz="1800" i="1" dirty="0" smtClean="0"/>
              <a:t>18 </a:t>
            </a:r>
            <a:r>
              <a:rPr lang="fr-FR" sz="1800" i="1" dirty="0"/>
              <a:t>juin 1940 : appel du général de </a:t>
            </a:r>
            <a:r>
              <a:rPr lang="fr-FR" sz="1800" i="1" dirty="0" smtClean="0"/>
              <a:t>Gaulle.</a:t>
            </a:r>
          </a:p>
          <a:p>
            <a:r>
              <a:rPr lang="fr-FR" sz="1800" i="1" dirty="0" smtClean="0"/>
              <a:t>Jean Moulin.</a:t>
            </a:r>
          </a:p>
          <a:p>
            <a:r>
              <a:rPr lang="fr-FR" sz="1800" i="1" dirty="0" smtClean="0"/>
              <a:t> </a:t>
            </a:r>
            <a:r>
              <a:rPr lang="fr-FR" sz="1800" i="1" dirty="0"/>
              <a:t>8 mai </a:t>
            </a:r>
            <a:r>
              <a:rPr lang="fr-FR" sz="1800" i="1" dirty="0" smtClean="0"/>
              <a:t>1945</a:t>
            </a:r>
          </a:p>
          <a:p>
            <a:r>
              <a:rPr lang="fr-FR" sz="1800" i="1" dirty="0" smtClean="0"/>
              <a:t>1945 </a:t>
            </a:r>
            <a:r>
              <a:rPr lang="fr-FR" sz="1800" i="1" dirty="0"/>
              <a:t>: droit de vote des femmes en </a:t>
            </a:r>
            <a:r>
              <a:rPr lang="fr-FR" sz="1800" i="1" dirty="0" smtClean="0"/>
              <a:t>France.</a:t>
            </a:r>
          </a:p>
          <a:p>
            <a:r>
              <a:rPr lang="fr-FR" sz="1800" i="1" dirty="0" smtClean="0"/>
              <a:t>1957 </a:t>
            </a:r>
            <a:r>
              <a:rPr lang="fr-FR" sz="1800" i="1" dirty="0"/>
              <a:t>: traité de </a:t>
            </a:r>
            <a:r>
              <a:rPr lang="fr-FR" sz="1800" i="1" dirty="0" smtClean="0"/>
              <a:t>Rome.</a:t>
            </a:r>
          </a:p>
          <a:p>
            <a:r>
              <a:rPr lang="fr-FR" sz="1800" i="1" dirty="0" smtClean="0"/>
              <a:t>1958 </a:t>
            </a:r>
            <a:r>
              <a:rPr lang="fr-FR" sz="1800" i="1" dirty="0"/>
              <a:t>: Charles de </a:t>
            </a:r>
            <a:r>
              <a:rPr lang="fr-FR" sz="1800" i="1" dirty="0" smtClean="0"/>
              <a:t>Gaulle.</a:t>
            </a:r>
          </a:p>
          <a:p>
            <a:r>
              <a:rPr lang="fr-FR" sz="1800" i="1" dirty="0" smtClean="0"/>
              <a:t>1989 </a:t>
            </a:r>
            <a:r>
              <a:rPr lang="fr-FR" sz="1800" i="1" dirty="0"/>
              <a:t>: chute du mur de </a:t>
            </a:r>
            <a:r>
              <a:rPr lang="fr-FR" sz="1800" i="1" dirty="0" smtClean="0"/>
              <a:t>Berlin.</a:t>
            </a:r>
          </a:p>
          <a:p>
            <a:r>
              <a:rPr lang="fr-FR" sz="1800" i="1" dirty="0" smtClean="0"/>
              <a:t> </a:t>
            </a:r>
            <a:r>
              <a:rPr lang="fr-FR" sz="1800" i="1" dirty="0"/>
              <a:t>2002 : l’euro, monnaie européenne.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2126266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cadre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9404" y="1447800"/>
            <a:ext cx="8784284" cy="4800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sz="3000" dirty="0" smtClean="0"/>
              <a:t>« Roman national » et tradition jacobine.</a:t>
            </a:r>
          </a:p>
          <a:p>
            <a:pPr algn="just"/>
            <a:r>
              <a:rPr lang="fr-FR" sz="3000" dirty="0" smtClean="0"/>
              <a:t>« </a:t>
            </a:r>
            <a:r>
              <a:rPr lang="fr-FR" sz="3000" i="1" dirty="0" smtClean="0"/>
              <a:t>Jalons </a:t>
            </a:r>
            <a:r>
              <a:rPr lang="fr-FR" sz="3000" i="1" dirty="0"/>
              <a:t>de l’histoire nationale, ils forment la base d’une culture commune </a:t>
            </a:r>
            <a:r>
              <a:rPr lang="fr-FR" sz="3000" dirty="0" smtClean="0"/>
              <a:t>» (BO).</a:t>
            </a:r>
          </a:p>
          <a:p>
            <a:pPr algn="just"/>
            <a:r>
              <a:rPr lang="fr-FR" sz="3000" dirty="0"/>
              <a:t>R</a:t>
            </a:r>
            <a:r>
              <a:rPr lang="fr-FR" sz="3000" dirty="0" smtClean="0"/>
              <a:t>apport </a:t>
            </a:r>
            <a:r>
              <a:rPr lang="fr-FR" sz="3000" dirty="0"/>
              <a:t>difficile à la diversité dans l’école de la </a:t>
            </a:r>
            <a:r>
              <a:rPr lang="fr-FR" sz="3000" dirty="0" smtClean="0"/>
              <a:t>République.</a:t>
            </a:r>
            <a:r>
              <a:rPr lang="fr-FR" sz="3000" i="1" dirty="0"/>
              <a:t> </a:t>
            </a:r>
            <a:r>
              <a:rPr lang="fr-FR" sz="3000" dirty="0"/>
              <a:t> </a:t>
            </a:r>
            <a:endParaRPr lang="fr-FR" sz="3000" dirty="0" smtClean="0"/>
          </a:p>
          <a:p>
            <a:pPr algn="just"/>
            <a:r>
              <a:rPr lang="fr-FR" sz="3000" dirty="0" smtClean="0"/>
              <a:t>Enseignement ne permettant pas une construction identitaire.</a:t>
            </a:r>
          </a:p>
          <a:p>
            <a:pPr algn="just"/>
            <a:r>
              <a:rPr lang="fr-FR" sz="3000" dirty="0"/>
              <a:t>A</a:t>
            </a:r>
            <a:r>
              <a:rPr lang="fr-FR" sz="3000" dirty="0" smtClean="0"/>
              <a:t>perçu historique des programmes depuis 1902.</a:t>
            </a:r>
          </a:p>
          <a:p>
            <a:pPr marL="82296" indent="0" algn="just">
              <a:buNone/>
            </a:pPr>
            <a:endParaRPr lang="fr-FR" dirty="0" smtClean="0"/>
          </a:p>
          <a:p>
            <a:pPr marL="82296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8182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Extraits programmes de 1902</a:t>
            </a:r>
            <a:endParaRPr lang="fr-FR" sz="2800" dirty="0"/>
          </a:p>
        </p:txBody>
      </p:sp>
      <p:sp>
        <p:nvSpPr>
          <p:cNvPr id="3" name="Rectangle 2"/>
          <p:cNvSpPr/>
          <p:nvPr/>
        </p:nvSpPr>
        <p:spPr>
          <a:xfrm>
            <a:off x="254000" y="1225690"/>
            <a:ext cx="8679688" cy="5632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«</a:t>
            </a:r>
            <a:r>
              <a:rPr lang="fr-FR" sz="2400" i="1" dirty="0"/>
              <a:t> 9</a:t>
            </a:r>
            <a:r>
              <a:rPr lang="fr-FR" sz="2400" i="1" baseline="30000" dirty="0"/>
              <a:t>e</a:t>
            </a:r>
            <a:r>
              <a:rPr lang="fr-FR" sz="2400" i="1" dirty="0"/>
              <a:t> leçon : Portugais et Hollandais dans l’Océan Indien.</a:t>
            </a:r>
          </a:p>
          <a:p>
            <a:r>
              <a:rPr lang="fr-FR" sz="2400" i="1" dirty="0"/>
              <a:t>12</a:t>
            </a:r>
            <a:r>
              <a:rPr lang="fr-FR" sz="2400" i="1" baseline="30000" dirty="0"/>
              <a:t>e</a:t>
            </a:r>
            <a:r>
              <a:rPr lang="fr-FR" sz="2400" i="1" dirty="0"/>
              <a:t> leçon : Tentatives de </a:t>
            </a:r>
            <a:r>
              <a:rPr lang="fr-FR" sz="2400" i="1" dirty="0" err="1"/>
              <a:t>Pronis</a:t>
            </a:r>
            <a:r>
              <a:rPr lang="fr-FR" sz="2400" i="1" dirty="0"/>
              <a:t> et Flacourt à Madagascar. Colonisation de la Réunion.</a:t>
            </a:r>
          </a:p>
          <a:p>
            <a:r>
              <a:rPr lang="fr-FR" sz="2400" i="1" dirty="0"/>
              <a:t>14</a:t>
            </a:r>
            <a:r>
              <a:rPr lang="fr-FR" sz="2400" i="1" baseline="30000" dirty="0"/>
              <a:t>e</a:t>
            </a:r>
            <a:r>
              <a:rPr lang="fr-FR" sz="2400" i="1" dirty="0"/>
              <a:t> leçon : Les colonies de la France au 18</a:t>
            </a:r>
            <a:r>
              <a:rPr lang="fr-FR" sz="2400" i="1" baseline="30000" dirty="0"/>
              <a:t>e</a:t>
            </a:r>
            <a:r>
              <a:rPr lang="fr-FR" sz="2400" i="1" dirty="0"/>
              <a:t>, </a:t>
            </a:r>
            <a:r>
              <a:rPr lang="fr-FR" sz="2400" i="1" dirty="0" err="1"/>
              <a:t>Labourdonnais</a:t>
            </a:r>
            <a:r>
              <a:rPr lang="fr-FR" sz="2400" i="1" dirty="0"/>
              <a:t> et Dupleix.</a:t>
            </a:r>
          </a:p>
          <a:p>
            <a:r>
              <a:rPr lang="fr-FR" sz="2400" i="1" dirty="0"/>
              <a:t>19</a:t>
            </a:r>
            <a:r>
              <a:rPr lang="fr-FR" sz="2400" i="1" baseline="30000" dirty="0"/>
              <a:t>e</a:t>
            </a:r>
            <a:r>
              <a:rPr lang="fr-FR" sz="2400" i="1" dirty="0"/>
              <a:t> leçon : Suppression de l’esclavage aux colonies.</a:t>
            </a:r>
          </a:p>
          <a:p>
            <a:r>
              <a:rPr lang="fr-FR" sz="2400" i="1" dirty="0"/>
              <a:t>23</a:t>
            </a:r>
            <a:r>
              <a:rPr lang="fr-FR" sz="2400" i="1" baseline="30000" dirty="0"/>
              <a:t>e</a:t>
            </a:r>
            <a:r>
              <a:rPr lang="fr-FR" sz="2400" i="1" dirty="0"/>
              <a:t> leçon : L’expansion coloniale de la France…vieilles et nouvelles colonies. </a:t>
            </a:r>
          </a:p>
          <a:p>
            <a:r>
              <a:rPr lang="fr-FR" sz="2400" i="1" dirty="0"/>
              <a:t>25</a:t>
            </a:r>
            <a:r>
              <a:rPr lang="fr-FR" sz="2400" i="1" baseline="30000" dirty="0"/>
              <a:t>e</a:t>
            </a:r>
            <a:r>
              <a:rPr lang="fr-FR" sz="2400" i="1" dirty="0"/>
              <a:t> leçon : Découverte de la Réunion, premières tentatives de colonisation, Regnault et de la Haye, la Compagnie des Indes, la Bourdonnais (1735-1746), l’île de France.</a:t>
            </a:r>
          </a:p>
          <a:p>
            <a:r>
              <a:rPr lang="fr-FR" sz="2400" i="1" dirty="0"/>
              <a:t>26</a:t>
            </a:r>
            <a:r>
              <a:rPr lang="fr-FR" sz="2400" i="1" baseline="30000" dirty="0"/>
              <a:t>e</a:t>
            </a:r>
            <a:r>
              <a:rPr lang="fr-FR" sz="2400" i="1" dirty="0"/>
              <a:t> leçon : La Réunion coloniale de 1764, introduction de cultures nouvelles, </a:t>
            </a:r>
            <a:r>
              <a:rPr lang="fr-FR" sz="2400" i="1" dirty="0" err="1"/>
              <a:t>Desforges</a:t>
            </a:r>
            <a:r>
              <a:rPr lang="fr-FR" sz="2400" i="1" dirty="0"/>
              <a:t> Boucher, Dumas et Poivre, résistance des colons, le parti de la Tortue, colonisation des quartiers.</a:t>
            </a:r>
          </a:p>
          <a:p>
            <a:r>
              <a:rPr lang="fr-FR" sz="2400" i="1" dirty="0"/>
              <a:t>27</a:t>
            </a:r>
            <a:r>
              <a:rPr lang="fr-FR" sz="2400" i="1" baseline="30000" dirty="0"/>
              <a:t>e</a:t>
            </a:r>
            <a:r>
              <a:rPr lang="fr-FR" sz="2400" i="1" dirty="0"/>
              <a:t> leçon : La Réunion sous la Révolution et l’Empire, </a:t>
            </a:r>
            <a:r>
              <a:rPr lang="fr-FR" sz="2400" i="1" dirty="0" err="1"/>
              <a:t>Decaen</a:t>
            </a:r>
            <a:r>
              <a:rPr lang="fr-FR" sz="2400" i="1" dirty="0"/>
              <a:t> à l’île de France, luttes navales et corsaires, l’occupation anglaise de 1810-1815</a:t>
            </a:r>
            <a:r>
              <a:rPr lang="fr-FR" sz="2400" i="1" dirty="0" smtClean="0"/>
              <a:t>.</a:t>
            </a:r>
            <a:endParaRPr lang="fr-FR" sz="2400" i="1" dirty="0"/>
          </a:p>
        </p:txBody>
      </p:sp>
    </p:spTree>
    <p:extLst>
      <p:ext uri="{BB962C8B-B14F-4D97-AF65-F5344CB8AC3E}">
        <p14:creationId xmlns:p14="http://schemas.microsoft.com/office/powerpoint/2010/main" val="1083366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cadre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9404" y="1447800"/>
            <a:ext cx="8784284" cy="48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sz="3000" dirty="0" smtClean="0"/>
              <a:t>« Roman national » et tradition jacobine.</a:t>
            </a:r>
          </a:p>
          <a:p>
            <a:pPr algn="just"/>
            <a:r>
              <a:rPr lang="fr-FR" sz="3000" dirty="0" smtClean="0"/>
              <a:t>« </a:t>
            </a:r>
            <a:r>
              <a:rPr lang="fr-FR" sz="3000" i="1" dirty="0" smtClean="0"/>
              <a:t>jalons </a:t>
            </a:r>
            <a:r>
              <a:rPr lang="fr-FR" sz="3000" i="1" dirty="0"/>
              <a:t>de l’histoire nationale, ils forment la base d’une culture commune </a:t>
            </a:r>
            <a:r>
              <a:rPr lang="fr-FR" sz="3000" dirty="0" smtClean="0"/>
              <a:t>» (BO).</a:t>
            </a:r>
          </a:p>
          <a:p>
            <a:pPr algn="just"/>
            <a:r>
              <a:rPr lang="fr-FR" sz="3000" dirty="0"/>
              <a:t>R</a:t>
            </a:r>
            <a:r>
              <a:rPr lang="fr-FR" sz="3000" dirty="0" smtClean="0"/>
              <a:t>apport </a:t>
            </a:r>
            <a:r>
              <a:rPr lang="fr-FR" sz="3000" dirty="0"/>
              <a:t>difficile à la diversité dans l’école de la </a:t>
            </a:r>
            <a:r>
              <a:rPr lang="fr-FR" sz="3000" dirty="0" smtClean="0"/>
              <a:t>République.</a:t>
            </a:r>
            <a:r>
              <a:rPr lang="fr-FR" sz="3000" i="1" dirty="0"/>
              <a:t> </a:t>
            </a:r>
            <a:r>
              <a:rPr lang="fr-FR" sz="3000" dirty="0"/>
              <a:t> </a:t>
            </a:r>
            <a:endParaRPr lang="fr-FR" sz="3000" dirty="0" smtClean="0"/>
          </a:p>
          <a:p>
            <a:pPr algn="just"/>
            <a:r>
              <a:rPr lang="fr-FR" sz="3000" dirty="0" smtClean="0"/>
              <a:t>Enseignement ne permettant pas une construction identitaire.</a:t>
            </a:r>
          </a:p>
          <a:p>
            <a:pPr algn="just"/>
            <a:r>
              <a:rPr lang="fr-FR" sz="3000" dirty="0"/>
              <a:t>A</a:t>
            </a:r>
            <a:r>
              <a:rPr lang="fr-FR" sz="3000" dirty="0" smtClean="0"/>
              <a:t>perçu historique des programmes depuis 1902.</a:t>
            </a:r>
          </a:p>
          <a:p>
            <a:pPr algn="just"/>
            <a:r>
              <a:rPr lang="fr-FR" sz="3000" dirty="0" smtClean="0"/>
              <a:t> Revendications actuelles.</a:t>
            </a:r>
          </a:p>
          <a:p>
            <a:endParaRPr lang="fr-FR" dirty="0" smtClean="0"/>
          </a:p>
          <a:p>
            <a:pPr marL="82296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725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fr-FR" dirty="0" smtClean="0"/>
              <a:t>Le cadre.</a:t>
            </a:r>
          </a:p>
          <a:p>
            <a:pPr marL="596646" indent="-514350">
              <a:buFont typeface="+mj-lt"/>
              <a:buAutoNum type="arabicPeriod"/>
            </a:pPr>
            <a:r>
              <a:rPr lang="fr-FR" dirty="0" smtClean="0"/>
              <a:t>Les enjeux.</a:t>
            </a:r>
          </a:p>
        </p:txBody>
      </p:sp>
    </p:spTree>
    <p:extLst>
      <p:ext uri="{BB962C8B-B14F-4D97-AF65-F5344CB8AC3E}">
        <p14:creationId xmlns:p14="http://schemas.microsoft.com/office/powerpoint/2010/main" val="1104576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Clarté.thmx</Template>
  <TotalTime>253</TotalTime>
  <Words>361</Words>
  <Application>Microsoft Macintosh PowerPoint</Application>
  <PresentationFormat>Présentation à l'écran (4:3)</PresentationFormat>
  <Paragraphs>111</Paragraphs>
  <Slides>14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Solstice</vt:lpstr>
      <vt:lpstr>Enseignement de l’histoire et construction identitaire en milieu indiaocéanique </vt:lpstr>
      <vt:lpstr>Focale d’analyse</vt:lpstr>
      <vt:lpstr>Plan</vt:lpstr>
      <vt:lpstr>Le cadre</vt:lpstr>
      <vt:lpstr>Repères du programme de cycle 3</vt:lpstr>
      <vt:lpstr>Le cadre</vt:lpstr>
      <vt:lpstr>Extraits programmes de 1902</vt:lpstr>
      <vt:lpstr>Le cadre</vt:lpstr>
      <vt:lpstr>Plan</vt:lpstr>
      <vt:lpstr>Les enjeux</vt:lpstr>
      <vt:lpstr>Plan</vt:lpstr>
      <vt:lpstr>Perspectives</vt:lpstr>
      <vt:lpstr>Conclusion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Enseignement de l’histoire et construction identitaire en milieu indiaocéanique </dc:title>
  <dc:creator>pefageol Fageol</dc:creator>
  <cp:lastModifiedBy>FLE UR TAMPON</cp:lastModifiedBy>
  <cp:revision>13</cp:revision>
  <dcterms:created xsi:type="dcterms:W3CDTF">2014-10-06T15:05:22Z</dcterms:created>
  <dcterms:modified xsi:type="dcterms:W3CDTF">2014-11-28T15:00:36Z</dcterms:modified>
</cp:coreProperties>
</file>